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heme/themeOverride1.xml" ContentType="application/vnd.openxmlformats-officedocument.themeOverride+xml"/>
  <Override PartName="/ppt/theme/themeOverride2.xml" ContentType="application/vnd.openxmlformats-officedocument.themeOverr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8.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theme/themeOverride3.xml" ContentType="application/vnd.openxmlformats-officedocument.themeOverr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notesSlides/notesSlide9.xml" ContentType="application/vnd.openxmlformats-officedocument.presentationml.notesSlid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charts/chart14.xml" ContentType="application/vnd.openxmlformats-officedocument.drawingml.chart+xml"/>
  <Override PartName="/ppt/charts/style14.xml" ContentType="application/vnd.ms-office.chartstyle+xml"/>
  <Override PartName="/ppt/charts/colors14.xml" ContentType="application/vnd.ms-office.chartcolorstyle+xml"/>
  <Override PartName="/ppt/notesSlides/notesSlide10.xml" ContentType="application/vnd.openxmlformats-officedocument.presentationml.notesSlide+xml"/>
  <Override PartName="/ppt/charts/chart15.xml" ContentType="application/vnd.openxmlformats-officedocument.drawingml.chart+xml"/>
  <Override PartName="/ppt/charts/style15.xml" ContentType="application/vnd.ms-office.chartstyle+xml"/>
  <Override PartName="/ppt/charts/colors15.xml" ContentType="application/vnd.ms-office.chartcolorstyle+xml"/>
  <Override PartName="/ppt/charts/chart16.xml" ContentType="application/vnd.openxmlformats-officedocument.drawingml.chart+xml"/>
  <Override PartName="/ppt/charts/style16.xml" ContentType="application/vnd.ms-office.chartstyle+xml"/>
  <Override PartName="/ppt/charts/colors16.xml" ContentType="application/vnd.ms-office.chartcolorstyle+xml"/>
  <Override PartName="/ppt/charts/chart17.xml" ContentType="application/vnd.openxmlformats-officedocument.drawingml.chart+xml"/>
  <Override PartName="/ppt/charts/style17.xml" ContentType="application/vnd.ms-office.chartstyle+xml"/>
  <Override PartName="/ppt/charts/colors17.xml" ContentType="application/vnd.ms-office.chartcolorstyle+xml"/>
  <Override PartName="/ppt/charts/chart18.xml" ContentType="application/vnd.openxmlformats-officedocument.drawingml.chart+xml"/>
  <Override PartName="/ppt/charts/style18.xml" ContentType="application/vnd.ms-office.chartstyle+xml"/>
  <Override PartName="/ppt/charts/colors18.xml" ContentType="application/vnd.ms-office.chartcolorstyl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48"/>
  </p:notesMasterIdLst>
  <p:sldIdLst>
    <p:sldId id="256" r:id="rId2"/>
    <p:sldId id="266" r:id="rId3"/>
    <p:sldId id="303" r:id="rId4"/>
    <p:sldId id="304" r:id="rId5"/>
    <p:sldId id="258" r:id="rId6"/>
    <p:sldId id="267" r:id="rId7"/>
    <p:sldId id="259" r:id="rId8"/>
    <p:sldId id="268" r:id="rId9"/>
    <p:sldId id="269" r:id="rId10"/>
    <p:sldId id="260" r:id="rId11"/>
    <p:sldId id="261" r:id="rId12"/>
    <p:sldId id="272" r:id="rId13"/>
    <p:sldId id="273" r:id="rId14"/>
    <p:sldId id="274" r:id="rId15"/>
    <p:sldId id="275" r:id="rId16"/>
    <p:sldId id="276" r:id="rId17"/>
    <p:sldId id="271" r:id="rId18"/>
    <p:sldId id="262" r:id="rId19"/>
    <p:sldId id="277" r:id="rId20"/>
    <p:sldId id="263" r:id="rId21"/>
    <p:sldId id="278" r:id="rId22"/>
    <p:sldId id="264" r:id="rId23"/>
    <p:sldId id="279" r:id="rId24"/>
    <p:sldId id="265"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Lst>
  <p:sldSz cx="18288000" cy="10287000"/>
  <p:notesSz cx="6858000" cy="9144000"/>
  <p:embeddedFontLst>
    <p:embeddedFont>
      <p:font typeface="Bold Ink" panose="020B0604020202020204" charset="-128"/>
      <p:regular r:id="rId49"/>
    </p:embeddedFont>
    <p:embeddedFont>
      <p:font typeface="Poppins" panose="00000500000000000000" pitchFamily="2" charset="0"/>
      <p:regular r:id="rId50"/>
      <p:bold r:id="rId51"/>
      <p:italic r:id="rId52"/>
      <p:boldItalic r:id="rId53"/>
    </p:embeddedFont>
    <p:embeddedFont>
      <p:font typeface="Segoe UI Black" panose="020B0A02040204020203" pitchFamily="34" charset="0"/>
      <p:bold r:id="rId54"/>
      <p:boldItalic r:id="rId5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6CC"/>
    <a:srgbClr val="003366"/>
    <a:srgbClr val="0099FF"/>
    <a:srgbClr val="004C99"/>
    <a:srgbClr val="054B91"/>
    <a:srgbClr val="D24339"/>
    <a:srgbClr val="FF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867" autoAdjust="0"/>
    <p:restoredTop sz="94622" autoAdjust="0"/>
  </p:normalViewPr>
  <p:slideViewPr>
    <p:cSldViewPr>
      <p:cViewPr varScale="1">
        <p:scale>
          <a:sx n="69" d="100"/>
          <a:sy n="69" d="100"/>
        </p:scale>
        <p:origin x="1110"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font" Target="fonts/font2.fntdata"/><Relationship Id="rId55" Type="http://schemas.openxmlformats.org/officeDocument/2006/relationships/font" Target="fonts/font7.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5.fntdata"/><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font" Target="fonts/font3.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fntdata"/><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4.fntdata"/><Relationship Id="rId6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and anand" userId="6834d88c04bfb48d" providerId="LiveId" clId="{1A34B578-F0B1-421F-810D-1C98170991E2}"/>
    <pc:docChg chg="undo redo custSel addSld delSld modSld">
      <pc:chgData name="Anand anand" userId="6834d88c04bfb48d" providerId="LiveId" clId="{1A34B578-F0B1-421F-810D-1C98170991E2}" dt="2025-06-18T16:38:40.369" v="797" actId="1076"/>
      <pc:docMkLst>
        <pc:docMk/>
      </pc:docMkLst>
      <pc:sldChg chg="addSp delSp modSp mod delAnim modAnim">
        <pc:chgData name="Anand anand" userId="6834d88c04bfb48d" providerId="LiveId" clId="{1A34B578-F0B1-421F-810D-1C98170991E2}" dt="2025-06-17T16:46:39.845" v="760" actId="21"/>
        <pc:sldMkLst>
          <pc:docMk/>
          <pc:sldMk cId="0" sldId="256"/>
        </pc:sldMkLst>
        <pc:picChg chg="add del mod">
          <ac:chgData name="Anand anand" userId="6834d88c04bfb48d" providerId="LiveId" clId="{1A34B578-F0B1-421F-810D-1C98170991E2}" dt="2025-06-17T16:46:39.845" v="760" actId="21"/>
          <ac:picMkLst>
            <pc:docMk/>
            <pc:sldMk cId="0" sldId="256"/>
            <ac:picMk id="6" creationId="{C182E98E-4C31-6F60-02C9-A0E35AD62F8C}"/>
          </ac:picMkLst>
        </pc:picChg>
      </pc:sldChg>
      <pc:sldChg chg="del">
        <pc:chgData name="Anand anand" userId="6834d88c04bfb48d" providerId="LiveId" clId="{1A34B578-F0B1-421F-810D-1C98170991E2}" dt="2025-06-17T15:34:41.181" v="542" actId="47"/>
        <pc:sldMkLst>
          <pc:docMk/>
          <pc:sldMk cId="0" sldId="257"/>
        </pc:sldMkLst>
      </pc:sldChg>
      <pc:sldChg chg="addSp delSp mod modTransition modShow">
        <pc:chgData name="Anand anand" userId="6834d88c04bfb48d" providerId="LiveId" clId="{1A34B578-F0B1-421F-810D-1C98170991E2}" dt="2025-06-17T15:45:44.638" v="606"/>
        <pc:sldMkLst>
          <pc:docMk/>
          <pc:sldMk cId="0" sldId="258"/>
        </pc:sldMkLst>
        <pc:spChg chg="del">
          <ac:chgData name="Anand anand" userId="6834d88c04bfb48d" providerId="LiveId" clId="{1A34B578-F0B1-421F-810D-1C98170991E2}" dt="2025-06-17T14:42:00.781" v="31" actId="478"/>
          <ac:spMkLst>
            <pc:docMk/>
            <pc:sldMk cId="0" sldId="258"/>
            <ac:spMk id="2" creationId="{00000000-0000-0000-0000-000000000000}"/>
          </ac:spMkLst>
        </pc:spChg>
        <pc:grpChg chg="add del">
          <ac:chgData name="Anand anand" userId="6834d88c04bfb48d" providerId="LiveId" clId="{1A34B578-F0B1-421F-810D-1C98170991E2}" dt="2025-06-17T14:41:53.792" v="30" actId="478"/>
          <ac:grpSpMkLst>
            <pc:docMk/>
            <pc:sldMk cId="0" sldId="258"/>
            <ac:grpSpMk id="3" creationId="{00000000-0000-0000-0000-000000000000}"/>
          </ac:grpSpMkLst>
        </pc:grpChg>
      </pc:sldChg>
      <pc:sldChg chg="modTransition">
        <pc:chgData name="Anand anand" userId="6834d88c04bfb48d" providerId="LiveId" clId="{1A34B578-F0B1-421F-810D-1C98170991E2}" dt="2025-06-17T15:45:51.676" v="608"/>
        <pc:sldMkLst>
          <pc:docMk/>
          <pc:sldMk cId="0" sldId="259"/>
        </pc:sldMkLst>
      </pc:sldChg>
      <pc:sldChg chg="modTransition">
        <pc:chgData name="Anand anand" userId="6834d88c04bfb48d" providerId="LiveId" clId="{1A34B578-F0B1-421F-810D-1C98170991E2}" dt="2025-06-17T15:43:21.229" v="587"/>
        <pc:sldMkLst>
          <pc:docMk/>
          <pc:sldMk cId="0" sldId="260"/>
        </pc:sldMkLst>
      </pc:sldChg>
      <pc:sldChg chg="addSp delSp modSp mod modTransition">
        <pc:chgData name="Anand anand" userId="6834d88c04bfb48d" providerId="LiveId" clId="{1A34B578-F0B1-421F-810D-1C98170991E2}" dt="2025-06-18T16:38:40.369" v="797" actId="1076"/>
        <pc:sldMkLst>
          <pc:docMk/>
          <pc:sldMk cId="0" sldId="261"/>
        </pc:sldMkLst>
        <pc:spChg chg="mod">
          <ac:chgData name="Anand anand" userId="6834d88c04bfb48d" providerId="LiveId" clId="{1A34B578-F0B1-421F-810D-1C98170991E2}" dt="2025-06-17T16:09:58.008" v="633" actId="1076"/>
          <ac:spMkLst>
            <pc:docMk/>
            <pc:sldMk cId="0" sldId="261"/>
            <ac:spMk id="19" creationId="{733C45D2-FE81-4945-B498-6172EABCCB7E}"/>
          </ac:spMkLst>
        </pc:spChg>
        <pc:picChg chg="add del mod">
          <ac:chgData name="Anand anand" userId="6834d88c04bfb48d" providerId="LiveId" clId="{1A34B578-F0B1-421F-810D-1C98170991E2}" dt="2025-06-18T16:38:31.677" v="794" actId="478"/>
          <ac:picMkLst>
            <pc:docMk/>
            <pc:sldMk cId="0" sldId="261"/>
            <ac:picMk id="6" creationId="{FFDFE7FC-9E77-19D3-DBE1-A7D7A2C397A7}"/>
          </ac:picMkLst>
        </pc:picChg>
        <pc:picChg chg="add mod">
          <ac:chgData name="Anand anand" userId="6834d88c04bfb48d" providerId="LiveId" clId="{1A34B578-F0B1-421F-810D-1C98170991E2}" dt="2025-06-18T16:38:40.369" v="797" actId="1076"/>
          <ac:picMkLst>
            <pc:docMk/>
            <pc:sldMk cId="0" sldId="261"/>
            <ac:picMk id="8" creationId="{90B33EE6-41C0-8D55-48E3-7CF2337B5E5F}"/>
          </ac:picMkLst>
        </pc:picChg>
        <pc:picChg chg="del">
          <ac:chgData name="Anand anand" userId="6834d88c04bfb48d" providerId="LiveId" clId="{1A34B578-F0B1-421F-810D-1C98170991E2}" dt="2025-06-18T16:30:17.764" v="785" actId="478"/>
          <ac:picMkLst>
            <pc:docMk/>
            <pc:sldMk cId="0" sldId="261"/>
            <ac:picMk id="21" creationId="{1DF5CCA6-2FAE-0706-F08D-1B090528633E}"/>
          </ac:picMkLst>
        </pc:picChg>
      </pc:sldChg>
      <pc:sldChg chg="modTransition">
        <pc:chgData name="Anand anand" userId="6834d88c04bfb48d" providerId="LiveId" clId="{1A34B578-F0B1-421F-810D-1C98170991E2}" dt="2025-06-17T15:44:13.906" v="595"/>
        <pc:sldMkLst>
          <pc:docMk/>
          <pc:sldMk cId="0" sldId="262"/>
        </pc:sldMkLst>
      </pc:sldChg>
      <pc:sldChg chg="modSp mod modTransition">
        <pc:chgData name="Anand anand" userId="6834d88c04bfb48d" providerId="LiveId" clId="{1A34B578-F0B1-421F-810D-1C98170991E2}" dt="2025-06-18T12:48:54.641" v="771" actId="20577"/>
        <pc:sldMkLst>
          <pc:docMk/>
          <pc:sldMk cId="0" sldId="263"/>
        </pc:sldMkLst>
        <pc:spChg chg="mod">
          <ac:chgData name="Anand anand" userId="6834d88c04bfb48d" providerId="LiveId" clId="{1A34B578-F0B1-421F-810D-1C98170991E2}" dt="2025-06-18T12:48:54.641" v="771" actId="20577"/>
          <ac:spMkLst>
            <pc:docMk/>
            <pc:sldMk cId="0" sldId="263"/>
            <ac:spMk id="16" creationId="{00000000-0000-0000-0000-000000000000}"/>
          </ac:spMkLst>
        </pc:spChg>
      </pc:sldChg>
      <pc:sldChg chg="modSp mod modTransition">
        <pc:chgData name="Anand anand" userId="6834d88c04bfb48d" providerId="LiveId" clId="{1A34B578-F0B1-421F-810D-1C98170991E2}" dt="2025-06-18T12:49:08.289" v="777" actId="20577"/>
        <pc:sldMkLst>
          <pc:docMk/>
          <pc:sldMk cId="0" sldId="264"/>
        </pc:sldMkLst>
        <pc:spChg chg="mod">
          <ac:chgData name="Anand anand" userId="6834d88c04bfb48d" providerId="LiveId" clId="{1A34B578-F0B1-421F-810D-1C98170991E2}" dt="2025-06-18T12:49:08.289" v="777" actId="20577"/>
          <ac:spMkLst>
            <pc:docMk/>
            <pc:sldMk cId="0" sldId="264"/>
            <ac:spMk id="9" creationId="{00000000-0000-0000-0000-000000000000}"/>
          </ac:spMkLst>
        </pc:spChg>
      </pc:sldChg>
      <pc:sldChg chg="modTransition">
        <pc:chgData name="Anand anand" userId="6834d88c04bfb48d" providerId="LiveId" clId="{1A34B578-F0B1-421F-810D-1C98170991E2}" dt="2025-06-17T15:44:51.650" v="601"/>
        <pc:sldMkLst>
          <pc:docMk/>
          <pc:sldMk cId="0" sldId="265"/>
        </pc:sldMkLst>
      </pc:sldChg>
      <pc:sldChg chg="mod modTransition modShow">
        <pc:chgData name="Anand anand" userId="6834d88c04bfb48d" providerId="LiveId" clId="{1A34B578-F0B1-421F-810D-1C98170991E2}" dt="2025-06-17T16:08:22.824" v="631"/>
        <pc:sldMkLst>
          <pc:docMk/>
          <pc:sldMk cId="220679193" sldId="266"/>
        </pc:sldMkLst>
      </pc:sldChg>
      <pc:sldChg chg="addSp delSp modSp mod modTransition">
        <pc:chgData name="Anand anand" userId="6834d88c04bfb48d" providerId="LiveId" clId="{1A34B578-F0B1-421F-810D-1C98170991E2}" dt="2025-06-18T09:23:12.601" v="767" actId="14100"/>
        <pc:sldMkLst>
          <pc:docMk/>
          <pc:sldMk cId="1949331781" sldId="267"/>
        </pc:sldMkLst>
        <pc:picChg chg="add mod">
          <ac:chgData name="Anand anand" userId="6834d88c04bfb48d" providerId="LiveId" clId="{1A34B578-F0B1-421F-810D-1C98170991E2}" dt="2025-06-18T09:23:12.601" v="767" actId="14100"/>
          <ac:picMkLst>
            <pc:docMk/>
            <pc:sldMk cId="1949331781" sldId="267"/>
            <ac:picMk id="3" creationId="{BC13420A-6B74-8705-D870-5680F55E540A}"/>
          </ac:picMkLst>
        </pc:picChg>
        <pc:picChg chg="del">
          <ac:chgData name="Anand anand" userId="6834d88c04bfb48d" providerId="LiveId" clId="{1A34B578-F0B1-421F-810D-1C98170991E2}" dt="2025-06-18T09:21:56.736" v="761" actId="478"/>
          <ac:picMkLst>
            <pc:docMk/>
            <pc:sldMk cId="1949331781" sldId="267"/>
            <ac:picMk id="18" creationId="{EDFF5969-56D9-8C49-2244-098B95302D20}"/>
          </ac:picMkLst>
        </pc:picChg>
      </pc:sldChg>
      <pc:sldChg chg="modSp mod modTransition">
        <pc:chgData name="Anand anand" userId="6834d88c04bfb48d" providerId="LiveId" clId="{1A34B578-F0B1-421F-810D-1C98170991E2}" dt="2025-06-18T16:30:42.163" v="793" actId="20577"/>
        <pc:sldMkLst>
          <pc:docMk/>
          <pc:sldMk cId="2243281264" sldId="268"/>
        </pc:sldMkLst>
        <pc:spChg chg="mod">
          <ac:chgData name="Anand anand" userId="6834d88c04bfb48d" providerId="LiveId" clId="{1A34B578-F0B1-421F-810D-1C98170991E2}" dt="2025-06-18T16:30:42.163" v="793" actId="20577"/>
          <ac:spMkLst>
            <pc:docMk/>
            <pc:sldMk cId="2243281264" sldId="268"/>
            <ac:spMk id="12" creationId="{B0FF50DD-A3CA-5292-1B76-ACAF9BAF0149}"/>
          </ac:spMkLst>
        </pc:spChg>
      </pc:sldChg>
      <pc:sldChg chg="modTransition">
        <pc:chgData name="Anand anand" userId="6834d88c04bfb48d" providerId="LiveId" clId="{1A34B578-F0B1-421F-810D-1C98170991E2}" dt="2025-06-17T15:43:14.318" v="586"/>
        <pc:sldMkLst>
          <pc:docMk/>
          <pc:sldMk cId="1369792059" sldId="269"/>
        </pc:sldMkLst>
      </pc:sldChg>
      <pc:sldChg chg="modTransition">
        <pc:chgData name="Anand anand" userId="6834d88c04bfb48d" providerId="LiveId" clId="{1A34B578-F0B1-421F-810D-1C98170991E2}" dt="2025-06-17T15:44:04.991" v="594"/>
        <pc:sldMkLst>
          <pc:docMk/>
          <pc:sldMk cId="4007407973" sldId="271"/>
        </pc:sldMkLst>
      </pc:sldChg>
      <pc:sldChg chg="modTransition">
        <pc:chgData name="Anand anand" userId="6834d88c04bfb48d" providerId="LiveId" clId="{1A34B578-F0B1-421F-810D-1C98170991E2}" dt="2025-06-17T15:43:39.167" v="589"/>
        <pc:sldMkLst>
          <pc:docMk/>
          <pc:sldMk cId="2619413925" sldId="272"/>
        </pc:sldMkLst>
      </pc:sldChg>
      <pc:sldChg chg="modSp mod modTransition">
        <pc:chgData name="Anand anand" userId="6834d88c04bfb48d" providerId="LiveId" clId="{1A34B578-F0B1-421F-810D-1C98170991E2}" dt="2025-06-17T16:10:04.076" v="634" actId="1076"/>
        <pc:sldMkLst>
          <pc:docMk/>
          <pc:sldMk cId="2705104727" sldId="273"/>
        </pc:sldMkLst>
        <pc:spChg chg="mod">
          <ac:chgData name="Anand anand" userId="6834d88c04bfb48d" providerId="LiveId" clId="{1A34B578-F0B1-421F-810D-1C98170991E2}" dt="2025-06-17T16:10:04.076" v="634" actId="1076"/>
          <ac:spMkLst>
            <pc:docMk/>
            <pc:sldMk cId="2705104727" sldId="273"/>
            <ac:spMk id="19" creationId="{8DC70481-0B91-A95D-E9EE-F7A366346948}"/>
          </ac:spMkLst>
        </pc:spChg>
      </pc:sldChg>
      <pc:sldChg chg="modTransition">
        <pc:chgData name="Anand anand" userId="6834d88c04bfb48d" providerId="LiveId" clId="{1A34B578-F0B1-421F-810D-1C98170991E2}" dt="2025-06-17T15:43:47.989" v="591"/>
        <pc:sldMkLst>
          <pc:docMk/>
          <pc:sldMk cId="2671138725" sldId="274"/>
        </pc:sldMkLst>
      </pc:sldChg>
      <pc:sldChg chg="addSp delSp modSp mod modTransition">
        <pc:chgData name="Anand anand" userId="6834d88c04bfb48d" providerId="LiveId" clId="{1A34B578-F0B1-421F-810D-1C98170991E2}" dt="2025-06-18T15:49:41.600" v="784" actId="1076"/>
        <pc:sldMkLst>
          <pc:docMk/>
          <pc:sldMk cId="785613971" sldId="275"/>
        </pc:sldMkLst>
        <pc:picChg chg="add mod">
          <ac:chgData name="Anand anand" userId="6834d88c04bfb48d" providerId="LiveId" clId="{1A34B578-F0B1-421F-810D-1C98170991E2}" dt="2025-06-18T15:49:41.600" v="784" actId="1076"/>
          <ac:picMkLst>
            <pc:docMk/>
            <pc:sldMk cId="785613971" sldId="275"/>
            <ac:picMk id="6" creationId="{4F0F3064-DF8C-2BC1-D4B9-11DA023525C5}"/>
          </ac:picMkLst>
        </pc:picChg>
        <pc:picChg chg="del">
          <ac:chgData name="Anand anand" userId="6834d88c04bfb48d" providerId="LiveId" clId="{1A34B578-F0B1-421F-810D-1C98170991E2}" dt="2025-06-18T15:48:48.786" v="782" actId="478"/>
          <ac:picMkLst>
            <pc:docMk/>
            <pc:sldMk cId="785613971" sldId="275"/>
            <ac:picMk id="7" creationId="{CAA09F3D-C967-DD74-1E55-75CA24D7E3A7}"/>
          </ac:picMkLst>
        </pc:picChg>
      </pc:sldChg>
      <pc:sldChg chg="modTransition">
        <pc:chgData name="Anand anand" userId="6834d88c04bfb48d" providerId="LiveId" clId="{1A34B578-F0B1-421F-810D-1C98170991E2}" dt="2025-06-17T15:43:59.270" v="593"/>
        <pc:sldMkLst>
          <pc:docMk/>
          <pc:sldMk cId="553123534" sldId="276"/>
        </pc:sldMkLst>
      </pc:sldChg>
      <pc:sldChg chg="modTransition">
        <pc:chgData name="Anand anand" userId="6834d88c04bfb48d" providerId="LiveId" clId="{1A34B578-F0B1-421F-810D-1C98170991E2}" dt="2025-06-17T15:44:19.094" v="596"/>
        <pc:sldMkLst>
          <pc:docMk/>
          <pc:sldMk cId="3436856862" sldId="277"/>
        </pc:sldMkLst>
      </pc:sldChg>
      <pc:sldChg chg="modTransition">
        <pc:chgData name="Anand anand" userId="6834d88c04bfb48d" providerId="LiveId" clId="{1A34B578-F0B1-421F-810D-1C98170991E2}" dt="2025-06-17T15:44:31.517" v="598"/>
        <pc:sldMkLst>
          <pc:docMk/>
          <pc:sldMk cId="1352358767" sldId="278"/>
        </pc:sldMkLst>
      </pc:sldChg>
      <pc:sldChg chg="modTransition">
        <pc:chgData name="Anand anand" userId="6834d88c04bfb48d" providerId="LiveId" clId="{1A34B578-F0B1-421F-810D-1C98170991E2}" dt="2025-06-17T15:44:47.354" v="600"/>
        <pc:sldMkLst>
          <pc:docMk/>
          <pc:sldMk cId="228090377" sldId="279"/>
        </pc:sldMkLst>
      </pc:sldChg>
      <pc:sldChg chg="modTransition">
        <pc:chgData name="Anand anand" userId="6834d88c04bfb48d" providerId="LiveId" clId="{1A34B578-F0B1-421F-810D-1C98170991E2}" dt="2025-06-17T15:44:55.339" v="602"/>
        <pc:sldMkLst>
          <pc:docMk/>
          <pc:sldMk cId="1208464312" sldId="280"/>
        </pc:sldMkLst>
      </pc:sldChg>
      <pc:sldChg chg="modSp mod modTransition">
        <pc:chgData name="Anand anand" userId="6834d88c04bfb48d" providerId="LiveId" clId="{1A34B578-F0B1-421F-810D-1C98170991E2}" dt="2025-06-18T13:28:54.640" v="781" actId="1076"/>
        <pc:sldMkLst>
          <pc:docMk/>
          <pc:sldMk cId="141769976" sldId="281"/>
        </pc:sldMkLst>
        <pc:spChg chg="mod">
          <ac:chgData name="Anand anand" userId="6834d88c04bfb48d" providerId="LiveId" clId="{1A34B578-F0B1-421F-810D-1C98170991E2}" dt="2025-06-18T13:28:54.640" v="781" actId="1076"/>
          <ac:spMkLst>
            <pc:docMk/>
            <pc:sldMk cId="141769976" sldId="281"/>
            <ac:spMk id="24" creationId="{6DFF7BD1-40BC-6C9A-F0C5-48059F7B4B98}"/>
          </ac:spMkLst>
        </pc:spChg>
        <pc:spChg chg="mod">
          <ac:chgData name="Anand anand" userId="6834d88c04bfb48d" providerId="LiveId" clId="{1A34B578-F0B1-421F-810D-1C98170991E2}" dt="2025-06-18T13:28:51.157" v="780" actId="1076"/>
          <ac:spMkLst>
            <pc:docMk/>
            <pc:sldMk cId="141769976" sldId="281"/>
            <ac:spMk id="25" creationId="{911B8B19-AF68-CA01-9C3F-C77E08000E63}"/>
          </ac:spMkLst>
        </pc:spChg>
        <pc:spChg chg="mod">
          <ac:chgData name="Anand anand" userId="6834d88c04bfb48d" providerId="LiveId" clId="{1A34B578-F0B1-421F-810D-1C98170991E2}" dt="2025-06-18T13:28:45.879" v="779" actId="1076"/>
          <ac:spMkLst>
            <pc:docMk/>
            <pc:sldMk cId="141769976" sldId="281"/>
            <ac:spMk id="26" creationId="{5C0A34F9-7E6D-CE26-FE5F-CEF3A3ABC9E0}"/>
          </ac:spMkLst>
        </pc:spChg>
        <pc:grpChg chg="mod">
          <ac:chgData name="Anand anand" userId="6834d88c04bfb48d" providerId="LiveId" clId="{1A34B578-F0B1-421F-810D-1C98170991E2}" dt="2025-06-18T13:28:37.421" v="778" actId="1076"/>
          <ac:grpSpMkLst>
            <pc:docMk/>
            <pc:sldMk cId="141769976" sldId="281"/>
            <ac:grpSpMk id="3" creationId="{9962D08B-B95F-4E35-23AF-5F7FE912813A}"/>
          </ac:grpSpMkLst>
        </pc:grpChg>
      </pc:sldChg>
      <pc:sldChg chg="addSp delSp modSp mod modTransition">
        <pc:chgData name="Anand anand" userId="6834d88c04bfb48d" providerId="LiveId" clId="{1A34B578-F0B1-421F-810D-1C98170991E2}" dt="2025-06-18T09:54:55.003" v="768" actId="1076"/>
        <pc:sldMkLst>
          <pc:docMk/>
          <pc:sldMk cId="3621242528" sldId="282"/>
        </pc:sldMkLst>
        <pc:spChg chg="del">
          <ac:chgData name="Anand anand" userId="6834d88c04bfb48d" providerId="LiveId" clId="{1A34B578-F0B1-421F-810D-1C98170991E2}" dt="2025-06-17T14:24:14.930" v="5" actId="478"/>
          <ac:spMkLst>
            <pc:docMk/>
            <pc:sldMk cId="3621242528" sldId="282"/>
            <ac:spMk id="4" creationId="{B55998CA-C64F-4299-814F-8D910D24D172}"/>
          </ac:spMkLst>
        </pc:spChg>
        <pc:grpChg chg="del">
          <ac:chgData name="Anand anand" userId="6834d88c04bfb48d" providerId="LiveId" clId="{1A34B578-F0B1-421F-810D-1C98170991E2}" dt="2025-06-17T14:24:17.432" v="6" actId="478"/>
          <ac:grpSpMkLst>
            <pc:docMk/>
            <pc:sldMk cId="3621242528" sldId="282"/>
            <ac:grpSpMk id="44" creationId="{55C91C6F-FD37-4ECC-4113-AF711016022F}"/>
          </ac:grpSpMkLst>
        </pc:grpChg>
        <pc:picChg chg="add mod">
          <ac:chgData name="Anand anand" userId="6834d88c04bfb48d" providerId="LiveId" clId="{1A34B578-F0B1-421F-810D-1C98170991E2}" dt="2025-06-18T09:54:55.003" v="768" actId="1076"/>
          <ac:picMkLst>
            <pc:docMk/>
            <pc:sldMk cId="3621242528" sldId="282"/>
            <ac:picMk id="18" creationId="{F10FFC5D-DAE1-C996-9F8C-AC0CDBE31529}"/>
          </ac:picMkLst>
        </pc:picChg>
      </pc:sldChg>
      <pc:sldChg chg="addSp delSp modSp mod modTransition">
        <pc:chgData name="Anand anand" userId="6834d88c04bfb48d" providerId="LiveId" clId="{1A34B578-F0B1-421F-810D-1C98170991E2}" dt="2025-06-17T16:14:46.693" v="641"/>
        <pc:sldMkLst>
          <pc:docMk/>
          <pc:sldMk cId="4049979957" sldId="283"/>
        </pc:sldMkLst>
        <pc:graphicFrameChg chg="add mod">
          <ac:chgData name="Anand anand" userId="6834d88c04bfb48d" providerId="LiveId" clId="{1A34B578-F0B1-421F-810D-1C98170991E2}" dt="2025-06-17T16:13:30.620" v="636"/>
          <ac:graphicFrameMkLst>
            <pc:docMk/>
            <pc:sldMk cId="4049979957" sldId="283"/>
            <ac:graphicFrameMk id="2" creationId="{46C0F451-C97A-AA11-0CB0-4C9B5260075B}"/>
          </ac:graphicFrameMkLst>
        </pc:graphicFrameChg>
        <pc:graphicFrameChg chg="add mod">
          <ac:chgData name="Anand anand" userId="6834d88c04bfb48d" providerId="LiveId" clId="{1A34B578-F0B1-421F-810D-1C98170991E2}" dt="2025-06-17T16:13:33.814" v="637"/>
          <ac:graphicFrameMkLst>
            <pc:docMk/>
            <pc:sldMk cId="4049979957" sldId="283"/>
            <ac:graphicFrameMk id="4" creationId="{5B80D672-B87E-0882-7139-E59E1746D437}"/>
          </ac:graphicFrameMkLst>
        </pc:graphicFrameChg>
        <pc:graphicFrameChg chg="add mod">
          <ac:chgData name="Anand anand" userId="6834d88c04bfb48d" providerId="LiveId" clId="{1A34B578-F0B1-421F-810D-1C98170991E2}" dt="2025-06-17T16:13:41.529" v="638"/>
          <ac:graphicFrameMkLst>
            <pc:docMk/>
            <pc:sldMk cId="4049979957" sldId="283"/>
            <ac:graphicFrameMk id="5" creationId="{AABE07E2-129C-1589-AE30-DA3A0621BAC8}"/>
          </ac:graphicFrameMkLst>
        </pc:graphicFrameChg>
        <pc:graphicFrameChg chg="add mod">
          <ac:chgData name="Anand anand" userId="6834d88c04bfb48d" providerId="LiveId" clId="{1A34B578-F0B1-421F-810D-1C98170991E2}" dt="2025-06-17T16:14:33.723" v="639"/>
          <ac:graphicFrameMkLst>
            <pc:docMk/>
            <pc:sldMk cId="4049979957" sldId="283"/>
            <ac:graphicFrameMk id="6" creationId="{75EA1C79-E09D-F42E-41D5-CBDB8757E032}"/>
          </ac:graphicFrameMkLst>
        </pc:graphicFrameChg>
        <pc:graphicFrameChg chg="add mod">
          <ac:chgData name="Anand anand" userId="6834d88c04bfb48d" providerId="LiveId" clId="{1A34B578-F0B1-421F-810D-1C98170991E2}" dt="2025-06-17T16:14:46.693" v="641"/>
          <ac:graphicFrameMkLst>
            <pc:docMk/>
            <pc:sldMk cId="4049979957" sldId="283"/>
            <ac:graphicFrameMk id="11" creationId="{55E46F7A-FF1C-DD65-B9D1-6F7F72E92F99}"/>
          </ac:graphicFrameMkLst>
        </pc:graphicFrameChg>
        <pc:picChg chg="add del">
          <ac:chgData name="Anand anand" userId="6834d88c04bfb48d" providerId="LiveId" clId="{1A34B578-F0B1-421F-810D-1C98170991E2}" dt="2025-06-17T16:14:37.018" v="640" actId="478"/>
          <ac:picMkLst>
            <pc:docMk/>
            <pc:sldMk cId="4049979957" sldId="283"/>
            <ac:picMk id="18" creationId="{788FB43D-390C-38C3-F18E-92B9CDB7532E}"/>
          </ac:picMkLst>
        </pc:picChg>
      </pc:sldChg>
      <pc:sldChg chg="modTransition">
        <pc:chgData name="Anand anand" userId="6834d88c04bfb48d" providerId="LiveId" clId="{1A34B578-F0B1-421F-810D-1C98170991E2}" dt="2025-06-17T15:46:36.797" v="611"/>
        <pc:sldMkLst>
          <pc:docMk/>
          <pc:sldMk cId="2518967394" sldId="284"/>
        </pc:sldMkLst>
      </pc:sldChg>
      <pc:sldChg chg="modTransition">
        <pc:chgData name="Anand anand" userId="6834d88c04bfb48d" providerId="LiveId" clId="{1A34B578-F0B1-421F-810D-1C98170991E2}" dt="2025-06-17T15:46:39.760" v="612"/>
        <pc:sldMkLst>
          <pc:docMk/>
          <pc:sldMk cId="4245403364" sldId="285"/>
        </pc:sldMkLst>
      </pc:sldChg>
      <pc:sldChg chg="modTransition">
        <pc:chgData name="Anand anand" userId="6834d88c04bfb48d" providerId="LiveId" clId="{1A34B578-F0B1-421F-810D-1C98170991E2}" dt="2025-06-17T15:46:43.551" v="613"/>
        <pc:sldMkLst>
          <pc:docMk/>
          <pc:sldMk cId="2941779617" sldId="286"/>
        </pc:sldMkLst>
      </pc:sldChg>
      <pc:sldChg chg="modTransition">
        <pc:chgData name="Anand anand" userId="6834d88c04bfb48d" providerId="LiveId" clId="{1A34B578-F0B1-421F-810D-1C98170991E2}" dt="2025-06-17T15:46:49.534" v="614"/>
        <pc:sldMkLst>
          <pc:docMk/>
          <pc:sldMk cId="554676173" sldId="287"/>
        </pc:sldMkLst>
      </pc:sldChg>
      <pc:sldChg chg="modTransition">
        <pc:chgData name="Anand anand" userId="6834d88c04bfb48d" providerId="LiveId" clId="{1A34B578-F0B1-421F-810D-1C98170991E2}" dt="2025-06-17T15:46:52.259" v="615"/>
        <pc:sldMkLst>
          <pc:docMk/>
          <pc:sldMk cId="3152516710" sldId="288"/>
        </pc:sldMkLst>
      </pc:sldChg>
      <pc:sldChg chg="modTransition">
        <pc:chgData name="Anand anand" userId="6834d88c04bfb48d" providerId="LiveId" clId="{1A34B578-F0B1-421F-810D-1C98170991E2}" dt="2025-06-17T15:46:53.711" v="616"/>
        <pc:sldMkLst>
          <pc:docMk/>
          <pc:sldMk cId="1765199092" sldId="289"/>
        </pc:sldMkLst>
      </pc:sldChg>
      <pc:sldChg chg="modTransition">
        <pc:chgData name="Anand anand" userId="6834d88c04bfb48d" providerId="LiveId" clId="{1A34B578-F0B1-421F-810D-1C98170991E2}" dt="2025-06-17T15:46:55.445" v="617"/>
        <pc:sldMkLst>
          <pc:docMk/>
          <pc:sldMk cId="2098277866" sldId="290"/>
        </pc:sldMkLst>
      </pc:sldChg>
      <pc:sldChg chg="modTransition">
        <pc:chgData name="Anand anand" userId="6834d88c04bfb48d" providerId="LiveId" clId="{1A34B578-F0B1-421F-810D-1C98170991E2}" dt="2025-06-17T15:46:56.797" v="618"/>
        <pc:sldMkLst>
          <pc:docMk/>
          <pc:sldMk cId="736356873" sldId="291"/>
        </pc:sldMkLst>
      </pc:sldChg>
      <pc:sldChg chg="modTransition">
        <pc:chgData name="Anand anand" userId="6834d88c04bfb48d" providerId="LiveId" clId="{1A34B578-F0B1-421F-810D-1C98170991E2}" dt="2025-06-17T15:46:58.913" v="619"/>
        <pc:sldMkLst>
          <pc:docMk/>
          <pc:sldMk cId="4139562711" sldId="292"/>
        </pc:sldMkLst>
      </pc:sldChg>
      <pc:sldChg chg="modTransition">
        <pc:chgData name="Anand anand" userId="6834d88c04bfb48d" providerId="LiveId" clId="{1A34B578-F0B1-421F-810D-1C98170991E2}" dt="2025-06-17T15:47:00.297" v="620"/>
        <pc:sldMkLst>
          <pc:docMk/>
          <pc:sldMk cId="1043308387" sldId="293"/>
        </pc:sldMkLst>
      </pc:sldChg>
      <pc:sldChg chg="modTransition">
        <pc:chgData name="Anand anand" userId="6834d88c04bfb48d" providerId="LiveId" clId="{1A34B578-F0B1-421F-810D-1C98170991E2}" dt="2025-06-17T15:47:02.397" v="621"/>
        <pc:sldMkLst>
          <pc:docMk/>
          <pc:sldMk cId="912884334" sldId="294"/>
        </pc:sldMkLst>
      </pc:sldChg>
      <pc:sldChg chg="modTransition">
        <pc:chgData name="Anand anand" userId="6834d88c04bfb48d" providerId="LiveId" clId="{1A34B578-F0B1-421F-810D-1C98170991E2}" dt="2025-06-17T15:47:03.972" v="622"/>
        <pc:sldMkLst>
          <pc:docMk/>
          <pc:sldMk cId="2988812394" sldId="295"/>
        </pc:sldMkLst>
      </pc:sldChg>
      <pc:sldChg chg="modTransition">
        <pc:chgData name="Anand anand" userId="6834d88c04bfb48d" providerId="LiveId" clId="{1A34B578-F0B1-421F-810D-1C98170991E2}" dt="2025-06-17T15:47:05.613" v="623"/>
        <pc:sldMkLst>
          <pc:docMk/>
          <pc:sldMk cId="4254115328" sldId="296"/>
        </pc:sldMkLst>
      </pc:sldChg>
      <pc:sldChg chg="modTransition">
        <pc:chgData name="Anand anand" userId="6834d88c04bfb48d" providerId="LiveId" clId="{1A34B578-F0B1-421F-810D-1C98170991E2}" dt="2025-06-17T15:47:23.538" v="624"/>
        <pc:sldMkLst>
          <pc:docMk/>
          <pc:sldMk cId="3484228222" sldId="297"/>
        </pc:sldMkLst>
      </pc:sldChg>
      <pc:sldChg chg="modTransition">
        <pc:chgData name="Anand anand" userId="6834d88c04bfb48d" providerId="LiveId" clId="{1A34B578-F0B1-421F-810D-1C98170991E2}" dt="2025-06-17T15:47:25.733" v="625"/>
        <pc:sldMkLst>
          <pc:docMk/>
          <pc:sldMk cId="1826520252" sldId="298"/>
        </pc:sldMkLst>
      </pc:sldChg>
      <pc:sldChg chg="modTransition">
        <pc:chgData name="Anand anand" userId="6834d88c04bfb48d" providerId="LiveId" clId="{1A34B578-F0B1-421F-810D-1C98170991E2}" dt="2025-06-17T15:47:27.593" v="626"/>
        <pc:sldMkLst>
          <pc:docMk/>
          <pc:sldMk cId="2961459306" sldId="299"/>
        </pc:sldMkLst>
      </pc:sldChg>
      <pc:sldChg chg="modTransition">
        <pc:chgData name="Anand anand" userId="6834d88c04bfb48d" providerId="LiveId" clId="{1A34B578-F0B1-421F-810D-1C98170991E2}" dt="2025-06-17T15:47:30.170" v="627"/>
        <pc:sldMkLst>
          <pc:docMk/>
          <pc:sldMk cId="917968792" sldId="300"/>
        </pc:sldMkLst>
      </pc:sldChg>
      <pc:sldChg chg="addSp delSp modSp mod modTransition">
        <pc:chgData name="Anand anand" userId="6834d88c04bfb48d" providerId="LiveId" clId="{1A34B578-F0B1-421F-810D-1C98170991E2}" dt="2025-06-17T16:35:57.001" v="755" actId="255"/>
        <pc:sldMkLst>
          <pc:docMk/>
          <pc:sldMk cId="2787513603" sldId="301"/>
        </pc:sldMkLst>
        <pc:spChg chg="del">
          <ac:chgData name="Anand anand" userId="6834d88c04bfb48d" providerId="LiveId" clId="{1A34B578-F0B1-421F-810D-1C98170991E2}" dt="2025-06-17T16:26:33.279" v="666" actId="478"/>
          <ac:spMkLst>
            <pc:docMk/>
            <pc:sldMk cId="2787513603" sldId="301"/>
            <ac:spMk id="2" creationId="{21B1FDF7-06C7-DD31-C96A-00E9AABF46E4}"/>
          </ac:spMkLst>
        </pc:spChg>
        <pc:spChg chg="add mod">
          <ac:chgData name="Anand anand" userId="6834d88c04bfb48d" providerId="LiveId" clId="{1A34B578-F0B1-421F-810D-1C98170991E2}" dt="2025-06-17T16:35:57.001" v="755" actId="255"/>
          <ac:spMkLst>
            <pc:docMk/>
            <pc:sldMk cId="2787513603" sldId="301"/>
            <ac:spMk id="9" creationId="{5A475487-497E-D11A-D812-BCCA603626E3}"/>
          </ac:spMkLst>
        </pc:spChg>
        <pc:spChg chg="mod">
          <ac:chgData name="Anand anand" userId="6834d88c04bfb48d" providerId="LiveId" clId="{1A34B578-F0B1-421F-810D-1C98170991E2}" dt="2025-06-17T16:35:16.649" v="753" actId="113"/>
          <ac:spMkLst>
            <pc:docMk/>
            <pc:sldMk cId="2787513603" sldId="301"/>
            <ac:spMk id="16" creationId="{CBCD1AAE-86C6-C808-67D0-BC6C3CF709C9}"/>
          </ac:spMkLst>
        </pc:spChg>
      </pc:sldChg>
      <pc:sldChg chg="addSp delSp modSp add del mod modTransition setBg">
        <pc:chgData name="Anand anand" userId="6834d88c04bfb48d" providerId="LiveId" clId="{1A34B578-F0B1-421F-810D-1C98170991E2}" dt="2025-06-17T15:32:38.324" v="529" actId="2696"/>
        <pc:sldMkLst>
          <pc:docMk/>
          <pc:sldMk cId="2066221653" sldId="302"/>
        </pc:sldMkLst>
        <pc:spChg chg="add del mod">
          <ac:chgData name="Anand anand" userId="6834d88c04bfb48d" providerId="LiveId" clId="{1A34B578-F0B1-421F-810D-1C98170991E2}" dt="2025-06-17T15:09:40.813" v="315" actId="478"/>
          <ac:spMkLst>
            <pc:docMk/>
            <pc:sldMk cId="2066221653" sldId="302"/>
            <ac:spMk id="2" creationId="{EA20DA1A-378C-798C-E85F-8B2830670278}"/>
          </ac:spMkLst>
        </pc:spChg>
        <pc:spChg chg="add del mod">
          <ac:chgData name="Anand anand" userId="6834d88c04bfb48d" providerId="LiveId" clId="{1A34B578-F0B1-421F-810D-1C98170991E2}" dt="2025-06-17T15:10:05.443" v="324" actId="478"/>
          <ac:spMkLst>
            <pc:docMk/>
            <pc:sldMk cId="2066221653" sldId="302"/>
            <ac:spMk id="3" creationId="{8625681D-08EC-2C23-8779-8264958B1AAD}"/>
          </ac:spMkLst>
        </pc:spChg>
        <pc:spChg chg="add del mod">
          <ac:chgData name="Anand anand" userId="6834d88c04bfb48d" providerId="LiveId" clId="{1A34B578-F0B1-421F-810D-1C98170991E2}" dt="2025-06-17T15:10:07.348" v="326" actId="478"/>
          <ac:spMkLst>
            <pc:docMk/>
            <pc:sldMk cId="2066221653" sldId="302"/>
            <ac:spMk id="4" creationId="{7C28E59C-904C-385E-E698-9FF0F4213A35}"/>
          </ac:spMkLst>
        </pc:spChg>
        <pc:spChg chg="add del mod topLvl">
          <ac:chgData name="Anand anand" userId="6834d88c04bfb48d" providerId="LiveId" clId="{1A34B578-F0B1-421F-810D-1C98170991E2}" dt="2025-06-17T15:16:03.692" v="393" actId="165"/>
          <ac:spMkLst>
            <pc:docMk/>
            <pc:sldMk cId="2066221653" sldId="302"/>
            <ac:spMk id="5" creationId="{F3C9DE77-909C-A78B-4501-2FDA40CB6DD6}"/>
          </ac:spMkLst>
        </pc:spChg>
        <pc:spChg chg="add del mod">
          <ac:chgData name="Anand anand" userId="6834d88c04bfb48d" providerId="LiveId" clId="{1A34B578-F0B1-421F-810D-1C98170991E2}" dt="2025-06-17T14:44:45.602" v="73" actId="478"/>
          <ac:spMkLst>
            <pc:docMk/>
            <pc:sldMk cId="2066221653" sldId="302"/>
            <ac:spMk id="9" creationId="{935D9219-EE57-0F71-A39D-BFFC1FA0DE4B}"/>
          </ac:spMkLst>
        </pc:spChg>
        <pc:spChg chg="add del mod">
          <ac:chgData name="Anand anand" userId="6834d88c04bfb48d" providerId="LiveId" clId="{1A34B578-F0B1-421F-810D-1C98170991E2}" dt="2025-06-17T14:44:44.117" v="72" actId="478"/>
          <ac:spMkLst>
            <pc:docMk/>
            <pc:sldMk cId="2066221653" sldId="302"/>
            <ac:spMk id="10" creationId="{CAA9642F-E7C6-8E77-D61A-755AB0BE7E8B}"/>
          </ac:spMkLst>
        </pc:spChg>
        <pc:spChg chg="add del mod">
          <ac:chgData name="Anand anand" userId="6834d88c04bfb48d" providerId="LiveId" clId="{1A34B578-F0B1-421F-810D-1C98170991E2}" dt="2025-06-17T14:45:09.507" v="81" actId="478"/>
          <ac:spMkLst>
            <pc:docMk/>
            <pc:sldMk cId="2066221653" sldId="302"/>
            <ac:spMk id="11" creationId="{B9761129-8A26-BBBA-B992-3FA4FA41288D}"/>
          </ac:spMkLst>
        </pc:spChg>
        <pc:spChg chg="del mod">
          <ac:chgData name="Anand anand" userId="6834d88c04bfb48d" providerId="LiveId" clId="{1A34B578-F0B1-421F-810D-1C98170991E2}" dt="2025-06-17T14:43:54.737" v="54" actId="21"/>
          <ac:spMkLst>
            <pc:docMk/>
            <pc:sldMk cId="2066221653" sldId="302"/>
            <ac:spMk id="12" creationId="{EA20DA1A-378C-798C-E85F-8B2830670278}"/>
          </ac:spMkLst>
        </pc:spChg>
        <pc:spChg chg="add del mod">
          <ac:chgData name="Anand anand" userId="6834d88c04bfb48d" providerId="LiveId" clId="{1A34B578-F0B1-421F-810D-1C98170991E2}" dt="2025-06-17T14:45:22.182" v="86" actId="478"/>
          <ac:spMkLst>
            <pc:docMk/>
            <pc:sldMk cId="2066221653" sldId="302"/>
            <ac:spMk id="13" creationId="{E88F3612-2A32-423D-F913-1E28D1A2A20A}"/>
          </ac:spMkLst>
        </pc:spChg>
        <pc:spChg chg="del">
          <ac:chgData name="Anand anand" userId="6834d88c04bfb48d" providerId="LiveId" clId="{1A34B578-F0B1-421F-810D-1C98170991E2}" dt="2025-06-17T14:43:03.590" v="41" actId="478"/>
          <ac:spMkLst>
            <pc:docMk/>
            <pc:sldMk cId="2066221653" sldId="302"/>
            <ac:spMk id="14" creationId="{1EF806B1-D88B-6F7C-36F9-7B89A9E86B78}"/>
          </ac:spMkLst>
        </pc:spChg>
        <pc:spChg chg="add del mod">
          <ac:chgData name="Anand anand" userId="6834d88c04bfb48d" providerId="LiveId" clId="{1A34B578-F0B1-421F-810D-1C98170991E2}" dt="2025-06-17T14:45:20.826" v="85" actId="478"/>
          <ac:spMkLst>
            <pc:docMk/>
            <pc:sldMk cId="2066221653" sldId="302"/>
            <ac:spMk id="15" creationId="{158CD538-490F-867B-0BED-79B56A3CABE6}"/>
          </ac:spMkLst>
        </pc:spChg>
        <pc:spChg chg="del mod">
          <ac:chgData name="Anand anand" userId="6834d88c04bfb48d" providerId="LiveId" clId="{1A34B578-F0B1-421F-810D-1C98170991E2}" dt="2025-06-17T14:44:01.410" v="57" actId="21"/>
          <ac:spMkLst>
            <pc:docMk/>
            <pc:sldMk cId="2066221653" sldId="302"/>
            <ac:spMk id="16" creationId="{8625681D-08EC-2C23-8779-8264958B1AAD}"/>
          </ac:spMkLst>
        </pc:spChg>
        <pc:spChg chg="del mod">
          <ac:chgData name="Anand anand" userId="6834d88c04bfb48d" providerId="LiveId" clId="{1A34B578-F0B1-421F-810D-1C98170991E2}" dt="2025-06-17T14:44:08.620" v="60" actId="21"/>
          <ac:spMkLst>
            <pc:docMk/>
            <pc:sldMk cId="2066221653" sldId="302"/>
            <ac:spMk id="17" creationId="{7C28E59C-904C-385E-E698-9FF0F4213A35}"/>
          </ac:spMkLst>
        </pc:spChg>
        <pc:spChg chg="add del mod">
          <ac:chgData name="Anand anand" userId="6834d88c04bfb48d" providerId="LiveId" clId="{1A34B578-F0B1-421F-810D-1C98170991E2}" dt="2025-06-17T14:46:54.614" v="98" actId="21"/>
          <ac:spMkLst>
            <pc:docMk/>
            <pc:sldMk cId="2066221653" sldId="302"/>
            <ac:spMk id="18" creationId="{8769ECCB-40E8-F97B-57C2-3241B80FBF43}"/>
          </ac:spMkLst>
        </pc:spChg>
        <pc:spChg chg="add del mod">
          <ac:chgData name="Anand anand" userId="6834d88c04bfb48d" providerId="LiveId" clId="{1A34B578-F0B1-421F-810D-1C98170991E2}" dt="2025-06-17T14:46:54.614" v="98" actId="21"/>
          <ac:spMkLst>
            <pc:docMk/>
            <pc:sldMk cId="2066221653" sldId="302"/>
            <ac:spMk id="19" creationId="{315A5FD3-DAE5-C036-92F8-A619968F683A}"/>
          </ac:spMkLst>
        </pc:spChg>
        <pc:spChg chg="add del mod">
          <ac:chgData name="Anand anand" userId="6834d88c04bfb48d" providerId="LiveId" clId="{1A34B578-F0B1-421F-810D-1C98170991E2}" dt="2025-06-17T14:46:19.172" v="96" actId="478"/>
          <ac:spMkLst>
            <pc:docMk/>
            <pc:sldMk cId="2066221653" sldId="302"/>
            <ac:spMk id="20" creationId="{3D3DDEB5-5444-2A8B-9186-41A2C6F994C5}"/>
          </ac:spMkLst>
        </pc:spChg>
        <pc:spChg chg="add del mod">
          <ac:chgData name="Anand anand" userId="6834d88c04bfb48d" providerId="LiveId" clId="{1A34B578-F0B1-421F-810D-1C98170991E2}" dt="2025-06-17T14:46:54.614" v="98" actId="21"/>
          <ac:spMkLst>
            <pc:docMk/>
            <pc:sldMk cId="2066221653" sldId="302"/>
            <ac:spMk id="21" creationId="{AE6DA375-8B6E-5DE1-CA3C-374F2FCC86CB}"/>
          </ac:spMkLst>
        </pc:spChg>
        <pc:spChg chg="add del mod">
          <ac:chgData name="Anand anand" userId="6834d88c04bfb48d" providerId="LiveId" clId="{1A34B578-F0B1-421F-810D-1C98170991E2}" dt="2025-06-17T15:09:40.813" v="315" actId="478"/>
          <ac:spMkLst>
            <pc:docMk/>
            <pc:sldMk cId="2066221653" sldId="302"/>
            <ac:spMk id="22" creationId="{5EAE6400-0919-207A-2192-6DF15D316D2C}"/>
          </ac:spMkLst>
        </pc:spChg>
        <pc:spChg chg="add del mod">
          <ac:chgData name="Anand anand" userId="6834d88c04bfb48d" providerId="LiveId" clId="{1A34B578-F0B1-421F-810D-1C98170991E2}" dt="2025-06-17T15:09:40.813" v="315" actId="478"/>
          <ac:spMkLst>
            <pc:docMk/>
            <pc:sldMk cId="2066221653" sldId="302"/>
            <ac:spMk id="23" creationId="{5F976F52-B69F-E8E9-1598-4D79847A96C6}"/>
          </ac:spMkLst>
        </pc:spChg>
        <pc:spChg chg="add del mod">
          <ac:chgData name="Anand anand" userId="6834d88c04bfb48d" providerId="LiveId" clId="{1A34B578-F0B1-421F-810D-1C98170991E2}" dt="2025-06-17T14:46:54.614" v="98" actId="21"/>
          <ac:spMkLst>
            <pc:docMk/>
            <pc:sldMk cId="2066221653" sldId="302"/>
            <ac:spMk id="24" creationId="{4D7F611E-BAF2-8ADB-7F26-898289BEC61D}"/>
          </ac:spMkLst>
        </pc:spChg>
        <pc:spChg chg="add del mod">
          <ac:chgData name="Anand anand" userId="6834d88c04bfb48d" providerId="LiveId" clId="{1A34B578-F0B1-421F-810D-1C98170991E2}" dt="2025-06-17T14:46:54.614" v="98" actId="21"/>
          <ac:spMkLst>
            <pc:docMk/>
            <pc:sldMk cId="2066221653" sldId="302"/>
            <ac:spMk id="25" creationId="{29D7BFFB-6445-B398-A741-6E470E80B32E}"/>
          </ac:spMkLst>
        </pc:spChg>
        <pc:spChg chg="add del mod">
          <ac:chgData name="Anand anand" userId="6834d88c04bfb48d" providerId="LiveId" clId="{1A34B578-F0B1-421F-810D-1C98170991E2}" dt="2025-06-17T14:47:10.736" v="104" actId="478"/>
          <ac:spMkLst>
            <pc:docMk/>
            <pc:sldMk cId="2066221653" sldId="302"/>
            <ac:spMk id="26" creationId="{414D116C-53F0-3993-0C7F-8232915745A6}"/>
          </ac:spMkLst>
        </pc:spChg>
        <pc:spChg chg="add del mod">
          <ac:chgData name="Anand anand" userId="6834d88c04bfb48d" providerId="LiveId" clId="{1A34B578-F0B1-421F-810D-1C98170991E2}" dt="2025-06-17T14:47:14.714" v="106" actId="478"/>
          <ac:spMkLst>
            <pc:docMk/>
            <pc:sldMk cId="2066221653" sldId="302"/>
            <ac:spMk id="27" creationId="{8769ECCB-40E8-F97B-57C2-3241B80FBF43}"/>
          </ac:spMkLst>
        </pc:spChg>
        <pc:spChg chg="del">
          <ac:chgData name="Anand anand" userId="6834d88c04bfb48d" providerId="LiveId" clId="{1A34B578-F0B1-421F-810D-1C98170991E2}" dt="2025-06-17T14:43:00.299" v="38" actId="478"/>
          <ac:spMkLst>
            <pc:docMk/>
            <pc:sldMk cId="2066221653" sldId="302"/>
            <ac:spMk id="28" creationId="{8A12E663-0E55-3F51-36AD-EA1A0DB03644}"/>
          </ac:spMkLst>
        </pc:spChg>
        <pc:spChg chg="add del mod">
          <ac:chgData name="Anand anand" userId="6834d88c04bfb48d" providerId="LiveId" clId="{1A34B578-F0B1-421F-810D-1C98170991E2}" dt="2025-06-17T14:46:54.614" v="98" actId="21"/>
          <ac:spMkLst>
            <pc:docMk/>
            <pc:sldMk cId="2066221653" sldId="302"/>
            <ac:spMk id="29" creationId="{414D116C-53F0-3993-0C7F-8232915745A6}"/>
          </ac:spMkLst>
        </pc:spChg>
        <pc:spChg chg="del">
          <ac:chgData name="Anand anand" userId="6834d88c04bfb48d" providerId="LiveId" clId="{1A34B578-F0B1-421F-810D-1C98170991E2}" dt="2025-06-17T14:42:58.322" v="36" actId="478"/>
          <ac:spMkLst>
            <pc:docMk/>
            <pc:sldMk cId="2066221653" sldId="302"/>
            <ac:spMk id="30" creationId="{7E3F3701-96FD-ABA6-03E3-F3BD1230CC0B}"/>
          </ac:spMkLst>
        </pc:spChg>
        <pc:spChg chg="del mod">
          <ac:chgData name="Anand anand" userId="6834d88c04bfb48d" providerId="LiveId" clId="{1A34B578-F0B1-421F-810D-1C98170991E2}" dt="2025-06-17T14:42:59.663" v="37" actId="478"/>
          <ac:spMkLst>
            <pc:docMk/>
            <pc:sldMk cId="2066221653" sldId="302"/>
            <ac:spMk id="31" creationId="{2DEBFAEE-D21A-1E76-6242-EE9FF25520FD}"/>
          </ac:spMkLst>
        </pc:spChg>
        <pc:spChg chg="del">
          <ac:chgData name="Anand anand" userId="6834d88c04bfb48d" providerId="LiveId" clId="{1A34B578-F0B1-421F-810D-1C98170991E2}" dt="2025-06-17T14:43:02.311" v="40" actId="478"/>
          <ac:spMkLst>
            <pc:docMk/>
            <pc:sldMk cId="2066221653" sldId="302"/>
            <ac:spMk id="32" creationId="{D33AB175-5042-29C2-CC04-AA5EB9EBC711}"/>
          </ac:spMkLst>
        </pc:spChg>
        <pc:spChg chg="add del mod">
          <ac:chgData name="Anand anand" userId="6834d88c04bfb48d" providerId="LiveId" clId="{1A34B578-F0B1-421F-810D-1C98170991E2}" dt="2025-06-17T14:47:18.299" v="108" actId="478"/>
          <ac:spMkLst>
            <pc:docMk/>
            <pc:sldMk cId="2066221653" sldId="302"/>
            <ac:spMk id="33" creationId="{315A5FD3-DAE5-C036-92F8-A619968F683A}"/>
          </ac:spMkLst>
        </pc:spChg>
        <pc:spChg chg="add del mod">
          <ac:chgData name="Anand anand" userId="6834d88c04bfb48d" providerId="LiveId" clId="{1A34B578-F0B1-421F-810D-1C98170991E2}" dt="2025-06-17T15:11:31.864" v="339" actId="21"/>
          <ac:spMkLst>
            <pc:docMk/>
            <pc:sldMk cId="2066221653" sldId="302"/>
            <ac:spMk id="34" creationId="{AE6DA375-8B6E-5DE1-CA3C-374F2FCC86CB}"/>
          </ac:spMkLst>
        </pc:spChg>
        <pc:spChg chg="add del mod">
          <ac:chgData name="Anand anand" userId="6834d88c04bfb48d" providerId="LiveId" clId="{1A34B578-F0B1-421F-810D-1C98170991E2}" dt="2025-06-17T14:53:36.813" v="137" actId="478"/>
          <ac:spMkLst>
            <pc:docMk/>
            <pc:sldMk cId="2066221653" sldId="302"/>
            <ac:spMk id="35" creationId="{4D7F611E-BAF2-8ADB-7F26-898289BEC61D}"/>
          </ac:spMkLst>
        </pc:spChg>
        <pc:spChg chg="add del mod">
          <ac:chgData name="Anand anand" userId="6834d88c04bfb48d" providerId="LiveId" clId="{1A34B578-F0B1-421F-810D-1C98170991E2}" dt="2025-06-17T14:53:38.809" v="138" actId="478"/>
          <ac:spMkLst>
            <pc:docMk/>
            <pc:sldMk cId="2066221653" sldId="302"/>
            <ac:spMk id="36" creationId="{29D7BFFB-6445-B398-A741-6E470E80B32E}"/>
          </ac:spMkLst>
        </pc:spChg>
        <pc:spChg chg="add del mod">
          <ac:chgData name="Anand anand" userId="6834d88c04bfb48d" providerId="LiveId" clId="{1A34B578-F0B1-421F-810D-1C98170991E2}" dt="2025-06-17T14:55:43.923" v="171" actId="478"/>
          <ac:spMkLst>
            <pc:docMk/>
            <pc:sldMk cId="2066221653" sldId="302"/>
            <ac:spMk id="37" creationId="{3702FB63-2147-61C6-39D1-70AEFABE9704}"/>
          </ac:spMkLst>
        </pc:spChg>
        <pc:spChg chg="add del mod">
          <ac:chgData name="Anand anand" userId="6834d88c04bfb48d" providerId="LiveId" clId="{1A34B578-F0B1-421F-810D-1C98170991E2}" dt="2025-06-17T15:11:31.864" v="339" actId="21"/>
          <ac:spMkLst>
            <pc:docMk/>
            <pc:sldMk cId="2066221653" sldId="302"/>
            <ac:spMk id="38" creationId="{789BFB81-E463-7DC4-B896-F411FE8D6998}"/>
          </ac:spMkLst>
        </pc:spChg>
        <pc:spChg chg="add del mod">
          <ac:chgData name="Anand anand" userId="6834d88c04bfb48d" providerId="LiveId" clId="{1A34B578-F0B1-421F-810D-1C98170991E2}" dt="2025-06-17T14:54:37.558" v="152" actId="21"/>
          <ac:spMkLst>
            <pc:docMk/>
            <pc:sldMk cId="2066221653" sldId="302"/>
            <ac:spMk id="39" creationId="{00694A17-DF39-5FF2-6129-D9F4BCFAB6B8}"/>
          </ac:spMkLst>
        </pc:spChg>
        <pc:spChg chg="add del mod">
          <ac:chgData name="Anand anand" userId="6834d88c04bfb48d" providerId="LiveId" clId="{1A34B578-F0B1-421F-810D-1C98170991E2}" dt="2025-06-17T14:55:14.727" v="168" actId="478"/>
          <ac:spMkLst>
            <pc:docMk/>
            <pc:sldMk cId="2066221653" sldId="302"/>
            <ac:spMk id="40" creationId="{BE39274F-4C78-65B7-E773-CEACC8B63EE7}"/>
          </ac:spMkLst>
        </pc:spChg>
        <pc:spChg chg="add del mod">
          <ac:chgData name="Anand anand" userId="6834d88c04bfb48d" providerId="LiveId" clId="{1A34B578-F0B1-421F-810D-1C98170991E2}" dt="2025-06-17T14:54:32.629" v="151" actId="21"/>
          <ac:spMkLst>
            <pc:docMk/>
            <pc:sldMk cId="2066221653" sldId="302"/>
            <ac:spMk id="41" creationId="{FFCFCE33-A866-F8D6-D4DF-1DF5B52D9285}"/>
          </ac:spMkLst>
        </pc:spChg>
        <pc:spChg chg="add del mod">
          <ac:chgData name="Anand anand" userId="6834d88c04bfb48d" providerId="LiveId" clId="{1A34B578-F0B1-421F-810D-1C98170991E2}" dt="2025-06-17T14:54:49.217" v="157" actId="21"/>
          <ac:spMkLst>
            <pc:docMk/>
            <pc:sldMk cId="2066221653" sldId="302"/>
            <ac:spMk id="42" creationId="{2A770E3B-AB69-4373-5AC3-8F60868E5B65}"/>
          </ac:spMkLst>
        </pc:spChg>
        <pc:spChg chg="add del mod topLvl">
          <ac:chgData name="Anand anand" userId="6834d88c04bfb48d" providerId="LiveId" clId="{1A34B578-F0B1-421F-810D-1C98170991E2}" dt="2025-06-17T15:17:25.884" v="406" actId="164"/>
          <ac:spMkLst>
            <pc:docMk/>
            <pc:sldMk cId="2066221653" sldId="302"/>
            <ac:spMk id="43" creationId="{C07A8234-F997-26EA-B07C-EA37171753DD}"/>
          </ac:spMkLst>
        </pc:spChg>
        <pc:spChg chg="add mod topLvl">
          <ac:chgData name="Anand anand" userId="6834d88c04bfb48d" providerId="LiveId" clId="{1A34B578-F0B1-421F-810D-1C98170991E2}" dt="2025-06-17T15:17:59.184" v="414" actId="164"/>
          <ac:spMkLst>
            <pc:docMk/>
            <pc:sldMk cId="2066221653" sldId="302"/>
            <ac:spMk id="44" creationId="{DF08A05E-7D1F-A508-0F47-3D8C0B63EA6A}"/>
          </ac:spMkLst>
        </pc:spChg>
        <pc:spChg chg="add del mod">
          <ac:chgData name="Anand anand" userId="6834d88c04bfb48d" providerId="LiveId" clId="{1A34B578-F0B1-421F-810D-1C98170991E2}" dt="2025-06-17T14:54:00.021" v="141" actId="478"/>
          <ac:spMkLst>
            <pc:docMk/>
            <pc:sldMk cId="2066221653" sldId="302"/>
            <ac:spMk id="45" creationId="{41D74465-71C0-1515-4CA2-5E250923BBD2}"/>
          </ac:spMkLst>
        </pc:spChg>
        <pc:spChg chg="add del mod">
          <ac:chgData name="Anand anand" userId="6834d88c04bfb48d" providerId="LiveId" clId="{1A34B578-F0B1-421F-810D-1C98170991E2}" dt="2025-06-17T14:54:00.021" v="141" actId="478"/>
          <ac:spMkLst>
            <pc:docMk/>
            <pc:sldMk cId="2066221653" sldId="302"/>
            <ac:spMk id="46" creationId="{BE07126F-32F3-7D86-0357-7C8496AE6AB0}"/>
          </ac:spMkLst>
        </pc:spChg>
        <pc:spChg chg="add del mod">
          <ac:chgData name="Anand anand" userId="6834d88c04bfb48d" providerId="LiveId" clId="{1A34B578-F0B1-421F-810D-1C98170991E2}" dt="2025-06-17T14:54:00.021" v="141" actId="478"/>
          <ac:spMkLst>
            <pc:docMk/>
            <pc:sldMk cId="2066221653" sldId="302"/>
            <ac:spMk id="47" creationId="{60936686-AEA7-CE93-EF19-E0424F7AF2F0}"/>
          </ac:spMkLst>
        </pc:spChg>
        <pc:spChg chg="add del mod topLvl">
          <ac:chgData name="Anand anand" userId="6834d88c04bfb48d" providerId="LiveId" clId="{1A34B578-F0B1-421F-810D-1C98170991E2}" dt="2025-06-17T15:17:25.884" v="406" actId="164"/>
          <ac:spMkLst>
            <pc:docMk/>
            <pc:sldMk cId="2066221653" sldId="302"/>
            <ac:spMk id="48" creationId="{00694A17-DF39-5FF2-6129-D9F4BCFAB6B8}"/>
          </ac:spMkLst>
        </pc:spChg>
        <pc:spChg chg="add del mod topLvl">
          <ac:chgData name="Anand anand" userId="6834d88c04bfb48d" providerId="LiveId" clId="{1A34B578-F0B1-421F-810D-1C98170991E2}" dt="2025-06-17T15:17:59.184" v="414" actId="164"/>
          <ac:spMkLst>
            <pc:docMk/>
            <pc:sldMk cId="2066221653" sldId="302"/>
            <ac:spMk id="49" creationId="{2A770E3B-AB69-4373-5AC3-8F60868E5B65}"/>
          </ac:spMkLst>
        </pc:spChg>
        <pc:spChg chg="add del mod">
          <ac:chgData name="Anand anand" userId="6834d88c04bfb48d" providerId="LiveId" clId="{1A34B578-F0B1-421F-810D-1C98170991E2}" dt="2025-06-17T15:11:31.864" v="339" actId="21"/>
          <ac:spMkLst>
            <pc:docMk/>
            <pc:sldMk cId="2066221653" sldId="302"/>
            <ac:spMk id="50" creationId="{F5B0CC0B-AD6C-6D51-D4A8-1480FCA7B910}"/>
          </ac:spMkLst>
        </pc:spChg>
        <pc:spChg chg="add mod topLvl">
          <ac:chgData name="Anand anand" userId="6834d88c04bfb48d" providerId="LiveId" clId="{1A34B578-F0B1-421F-810D-1C98170991E2}" dt="2025-06-17T15:17:25.884" v="406" actId="164"/>
          <ac:spMkLst>
            <pc:docMk/>
            <pc:sldMk cId="2066221653" sldId="302"/>
            <ac:spMk id="51" creationId="{9E18E85F-7EA2-6977-62EE-AC3A1C6B1902}"/>
          </ac:spMkLst>
        </pc:spChg>
        <pc:spChg chg="add del mod">
          <ac:chgData name="Anand anand" userId="6834d88c04bfb48d" providerId="LiveId" clId="{1A34B578-F0B1-421F-810D-1C98170991E2}" dt="2025-06-17T15:11:31.864" v="339" actId="21"/>
          <ac:spMkLst>
            <pc:docMk/>
            <pc:sldMk cId="2066221653" sldId="302"/>
            <ac:spMk id="53" creationId="{57F32693-35A1-EA0F-8B34-411E2FF1F3AC}"/>
          </ac:spMkLst>
        </pc:spChg>
        <pc:spChg chg="add mod topLvl">
          <ac:chgData name="Anand anand" userId="6834d88c04bfb48d" providerId="LiveId" clId="{1A34B578-F0B1-421F-810D-1C98170991E2}" dt="2025-06-17T15:17:25.884" v="406" actId="164"/>
          <ac:spMkLst>
            <pc:docMk/>
            <pc:sldMk cId="2066221653" sldId="302"/>
            <ac:spMk id="55" creationId="{C8D76960-6B89-3927-F0CC-282C77E53836}"/>
          </ac:spMkLst>
        </pc:spChg>
        <pc:spChg chg="add mod topLvl">
          <ac:chgData name="Anand anand" userId="6834d88c04bfb48d" providerId="LiveId" clId="{1A34B578-F0B1-421F-810D-1C98170991E2}" dt="2025-06-17T15:17:59.184" v="414" actId="164"/>
          <ac:spMkLst>
            <pc:docMk/>
            <pc:sldMk cId="2066221653" sldId="302"/>
            <ac:spMk id="57" creationId="{F27DD18C-2916-4460-F443-334DB8A32F5F}"/>
          </ac:spMkLst>
        </pc:spChg>
        <pc:spChg chg="add mod">
          <ac:chgData name="Anand anand" userId="6834d88c04bfb48d" providerId="LiveId" clId="{1A34B578-F0B1-421F-810D-1C98170991E2}" dt="2025-06-17T15:08:58.375" v="313" actId="571"/>
          <ac:spMkLst>
            <pc:docMk/>
            <pc:sldMk cId="2066221653" sldId="302"/>
            <ac:spMk id="58" creationId="{59F7249F-6C2A-B2F7-A26E-8F4522BD7AE9}"/>
          </ac:spMkLst>
        </pc:spChg>
        <pc:spChg chg="add mod">
          <ac:chgData name="Anand anand" userId="6834d88c04bfb48d" providerId="LiveId" clId="{1A34B578-F0B1-421F-810D-1C98170991E2}" dt="2025-06-17T15:08:58.375" v="313" actId="571"/>
          <ac:spMkLst>
            <pc:docMk/>
            <pc:sldMk cId="2066221653" sldId="302"/>
            <ac:spMk id="59" creationId="{CF4A9677-DD8F-7373-16FD-99C1441EE35A}"/>
          </ac:spMkLst>
        </pc:spChg>
        <pc:spChg chg="add mod">
          <ac:chgData name="Anand anand" userId="6834d88c04bfb48d" providerId="LiveId" clId="{1A34B578-F0B1-421F-810D-1C98170991E2}" dt="2025-06-17T15:08:58.375" v="313" actId="571"/>
          <ac:spMkLst>
            <pc:docMk/>
            <pc:sldMk cId="2066221653" sldId="302"/>
            <ac:spMk id="60" creationId="{F5128D30-608F-E4DB-7531-05AA0AF18F94}"/>
          </ac:spMkLst>
        </pc:spChg>
        <pc:spChg chg="add del mod topLvl">
          <ac:chgData name="Anand anand" userId="6834d88c04bfb48d" providerId="LiveId" clId="{1A34B578-F0B1-421F-810D-1C98170991E2}" dt="2025-06-17T15:18:02.947" v="416" actId="478"/>
          <ac:spMkLst>
            <pc:docMk/>
            <pc:sldMk cId="2066221653" sldId="302"/>
            <ac:spMk id="62" creationId="{AE6DA375-8B6E-5DE1-CA3C-374F2FCC86CB}"/>
          </ac:spMkLst>
        </pc:spChg>
        <pc:spChg chg="add del mod topLvl">
          <ac:chgData name="Anand anand" userId="6834d88c04bfb48d" providerId="LiveId" clId="{1A34B578-F0B1-421F-810D-1C98170991E2}" dt="2025-06-17T15:18:16.314" v="421" actId="478"/>
          <ac:spMkLst>
            <pc:docMk/>
            <pc:sldMk cId="2066221653" sldId="302"/>
            <ac:spMk id="63" creationId="{789BFB81-E463-7DC4-B896-F411FE8D6998}"/>
          </ac:spMkLst>
        </pc:spChg>
        <pc:spChg chg="add del mod topLvl">
          <ac:chgData name="Anand anand" userId="6834d88c04bfb48d" providerId="LiveId" clId="{1A34B578-F0B1-421F-810D-1C98170991E2}" dt="2025-06-17T15:18:09.484" v="418" actId="478"/>
          <ac:spMkLst>
            <pc:docMk/>
            <pc:sldMk cId="2066221653" sldId="302"/>
            <ac:spMk id="64" creationId="{F5B0CC0B-AD6C-6D51-D4A8-1480FCA7B910}"/>
          </ac:spMkLst>
        </pc:spChg>
        <pc:spChg chg="add del mod topLvl">
          <ac:chgData name="Anand anand" userId="6834d88c04bfb48d" providerId="LiveId" clId="{1A34B578-F0B1-421F-810D-1C98170991E2}" dt="2025-06-17T15:18:14.335" v="420" actId="478"/>
          <ac:spMkLst>
            <pc:docMk/>
            <pc:sldMk cId="2066221653" sldId="302"/>
            <ac:spMk id="65" creationId="{57F32693-35A1-EA0F-8B34-411E2FF1F3AC}"/>
          </ac:spMkLst>
        </pc:spChg>
        <pc:spChg chg="add mod">
          <ac:chgData name="Anand anand" userId="6834d88c04bfb48d" providerId="LiveId" clId="{1A34B578-F0B1-421F-810D-1C98170991E2}" dt="2025-06-17T15:17:16.401" v="405" actId="164"/>
          <ac:spMkLst>
            <pc:docMk/>
            <pc:sldMk cId="2066221653" sldId="302"/>
            <ac:spMk id="72" creationId="{F1EF6549-823D-9858-52A9-BD0CE2017FDF}"/>
          </ac:spMkLst>
        </pc:spChg>
        <pc:spChg chg="add mod">
          <ac:chgData name="Anand anand" userId="6834d88c04bfb48d" providerId="LiveId" clId="{1A34B578-F0B1-421F-810D-1C98170991E2}" dt="2025-06-17T15:17:16.401" v="405" actId="164"/>
          <ac:spMkLst>
            <pc:docMk/>
            <pc:sldMk cId="2066221653" sldId="302"/>
            <ac:spMk id="73" creationId="{0DD5F85F-3043-1DD7-D080-F5BEDC79BA80}"/>
          </ac:spMkLst>
        </pc:spChg>
        <pc:spChg chg="add mod">
          <ac:chgData name="Anand anand" userId="6834d88c04bfb48d" providerId="LiveId" clId="{1A34B578-F0B1-421F-810D-1C98170991E2}" dt="2025-06-17T15:17:16.401" v="405" actId="164"/>
          <ac:spMkLst>
            <pc:docMk/>
            <pc:sldMk cId="2066221653" sldId="302"/>
            <ac:spMk id="74" creationId="{099665AB-8BD7-E9C1-B17B-C08CDD20628F}"/>
          </ac:spMkLst>
        </pc:spChg>
        <pc:spChg chg="add mod">
          <ac:chgData name="Anand anand" userId="6834d88c04bfb48d" providerId="LiveId" clId="{1A34B578-F0B1-421F-810D-1C98170991E2}" dt="2025-06-17T15:17:16.401" v="405" actId="164"/>
          <ac:spMkLst>
            <pc:docMk/>
            <pc:sldMk cId="2066221653" sldId="302"/>
            <ac:spMk id="75" creationId="{7AFBF610-0884-C54A-9A5C-89C9268131BE}"/>
          </ac:spMkLst>
        </pc:spChg>
        <pc:spChg chg="mod">
          <ac:chgData name="Anand anand" userId="6834d88c04bfb48d" providerId="LiveId" clId="{1A34B578-F0B1-421F-810D-1C98170991E2}" dt="2025-06-17T15:19:48.477" v="442" actId="1076"/>
          <ac:spMkLst>
            <pc:docMk/>
            <pc:sldMk cId="2066221653" sldId="302"/>
            <ac:spMk id="81" creationId="{C07A8234-F997-26EA-B07C-EA37171753DD}"/>
          </ac:spMkLst>
        </pc:spChg>
        <pc:spChg chg="mod">
          <ac:chgData name="Anand anand" userId="6834d88c04bfb48d" providerId="LiveId" clId="{1A34B578-F0B1-421F-810D-1C98170991E2}" dt="2025-06-17T15:18:52.829" v="431"/>
          <ac:spMkLst>
            <pc:docMk/>
            <pc:sldMk cId="2066221653" sldId="302"/>
            <ac:spMk id="82" creationId="{00694A17-DF39-5FF2-6129-D9F4BCFAB6B8}"/>
          </ac:spMkLst>
        </pc:spChg>
        <pc:spChg chg="mod">
          <ac:chgData name="Anand anand" userId="6834d88c04bfb48d" providerId="LiveId" clId="{1A34B578-F0B1-421F-810D-1C98170991E2}" dt="2025-06-17T15:19:49.039" v="443" actId="1076"/>
          <ac:spMkLst>
            <pc:docMk/>
            <pc:sldMk cId="2066221653" sldId="302"/>
            <ac:spMk id="83" creationId="{9E18E85F-7EA2-6977-62EE-AC3A1C6B1902}"/>
          </ac:spMkLst>
        </pc:spChg>
        <pc:spChg chg="mod">
          <ac:chgData name="Anand anand" userId="6834d88c04bfb48d" providerId="LiveId" clId="{1A34B578-F0B1-421F-810D-1C98170991E2}" dt="2025-06-17T15:18:52.829" v="431"/>
          <ac:spMkLst>
            <pc:docMk/>
            <pc:sldMk cId="2066221653" sldId="302"/>
            <ac:spMk id="84" creationId="{C8D76960-6B89-3927-F0CC-282C77E53836}"/>
          </ac:spMkLst>
        </pc:spChg>
        <pc:spChg chg="mod">
          <ac:chgData name="Anand anand" userId="6834d88c04bfb48d" providerId="LiveId" clId="{1A34B578-F0B1-421F-810D-1C98170991E2}" dt="2025-06-17T15:19:45.805" v="440" actId="1076"/>
          <ac:spMkLst>
            <pc:docMk/>
            <pc:sldMk cId="2066221653" sldId="302"/>
            <ac:spMk id="86" creationId="{F1EF6549-823D-9858-52A9-BD0CE2017FDF}"/>
          </ac:spMkLst>
        </pc:spChg>
        <pc:spChg chg="mod">
          <ac:chgData name="Anand anand" userId="6834d88c04bfb48d" providerId="LiveId" clId="{1A34B578-F0B1-421F-810D-1C98170991E2}" dt="2025-06-17T15:19:12.908" v="435"/>
          <ac:spMkLst>
            <pc:docMk/>
            <pc:sldMk cId="2066221653" sldId="302"/>
            <ac:spMk id="87" creationId="{0DD5F85F-3043-1DD7-D080-F5BEDC79BA80}"/>
          </ac:spMkLst>
        </pc:spChg>
        <pc:spChg chg="mod">
          <ac:chgData name="Anand anand" userId="6834d88c04bfb48d" providerId="LiveId" clId="{1A34B578-F0B1-421F-810D-1C98170991E2}" dt="2025-06-17T15:19:12.908" v="435"/>
          <ac:spMkLst>
            <pc:docMk/>
            <pc:sldMk cId="2066221653" sldId="302"/>
            <ac:spMk id="88" creationId="{099665AB-8BD7-E9C1-B17B-C08CDD20628F}"/>
          </ac:spMkLst>
        </pc:spChg>
        <pc:spChg chg="mod">
          <ac:chgData name="Anand anand" userId="6834d88c04bfb48d" providerId="LiveId" clId="{1A34B578-F0B1-421F-810D-1C98170991E2}" dt="2025-06-17T15:19:12.908" v="435"/>
          <ac:spMkLst>
            <pc:docMk/>
            <pc:sldMk cId="2066221653" sldId="302"/>
            <ac:spMk id="89" creationId="{7AFBF610-0884-C54A-9A5C-89C9268131BE}"/>
          </ac:spMkLst>
        </pc:spChg>
        <pc:spChg chg="mod topLvl">
          <ac:chgData name="Anand anand" userId="6834d88c04bfb48d" providerId="LiveId" clId="{1A34B578-F0B1-421F-810D-1C98170991E2}" dt="2025-06-17T15:24:00.575" v="491" actId="1076"/>
          <ac:spMkLst>
            <pc:docMk/>
            <pc:sldMk cId="2066221653" sldId="302"/>
            <ac:spMk id="91" creationId="{6131FD7A-D948-89A0-463D-C48AEFB12956}"/>
          </ac:spMkLst>
        </pc:spChg>
        <pc:spChg chg="mod topLvl">
          <ac:chgData name="Anand anand" userId="6834d88c04bfb48d" providerId="LiveId" clId="{1A34B578-F0B1-421F-810D-1C98170991E2}" dt="2025-06-17T15:21:01.516" v="473" actId="164"/>
          <ac:spMkLst>
            <pc:docMk/>
            <pc:sldMk cId="2066221653" sldId="302"/>
            <ac:spMk id="92" creationId="{7538ACA9-C083-C5F8-C112-37E6BFDBD5F9}"/>
          </ac:spMkLst>
        </pc:spChg>
        <pc:spChg chg="mod topLvl">
          <ac:chgData name="Anand anand" userId="6834d88c04bfb48d" providerId="LiveId" clId="{1A34B578-F0B1-421F-810D-1C98170991E2}" dt="2025-06-17T15:25:43.218" v="506" actId="1076"/>
          <ac:spMkLst>
            <pc:docMk/>
            <pc:sldMk cId="2066221653" sldId="302"/>
            <ac:spMk id="93" creationId="{A4E3877C-073F-2B62-A78E-8B02A96E6C29}"/>
          </ac:spMkLst>
        </pc:spChg>
        <pc:spChg chg="mod topLvl">
          <ac:chgData name="Anand anand" userId="6834d88c04bfb48d" providerId="LiveId" clId="{1A34B578-F0B1-421F-810D-1C98170991E2}" dt="2025-06-17T15:21:01.516" v="473" actId="164"/>
          <ac:spMkLst>
            <pc:docMk/>
            <pc:sldMk cId="2066221653" sldId="302"/>
            <ac:spMk id="94" creationId="{FDF43B35-A6AF-9205-0567-8CC5730BB31C}"/>
          </ac:spMkLst>
        </pc:spChg>
        <pc:spChg chg="mod">
          <ac:chgData name="Anand anand" userId="6834d88c04bfb48d" providerId="LiveId" clId="{1A34B578-F0B1-421F-810D-1C98170991E2}" dt="2025-06-17T15:24:26.684" v="494" actId="1076"/>
          <ac:spMkLst>
            <pc:docMk/>
            <pc:sldMk cId="2066221653" sldId="302"/>
            <ac:spMk id="97" creationId="{4CF4544D-A062-5D07-8413-0FDA9C9F16EA}"/>
          </ac:spMkLst>
        </pc:spChg>
        <pc:spChg chg="mod">
          <ac:chgData name="Anand anand" userId="6834d88c04bfb48d" providerId="LiveId" clId="{1A34B578-F0B1-421F-810D-1C98170991E2}" dt="2025-06-17T15:21:47.303" v="480"/>
          <ac:spMkLst>
            <pc:docMk/>
            <pc:sldMk cId="2066221653" sldId="302"/>
            <ac:spMk id="98" creationId="{564266C5-1066-8684-62ED-E3280EE74C39}"/>
          </ac:spMkLst>
        </pc:spChg>
        <pc:spChg chg="mod">
          <ac:chgData name="Anand anand" userId="6834d88c04bfb48d" providerId="LiveId" clId="{1A34B578-F0B1-421F-810D-1C98170991E2}" dt="2025-06-17T15:27:12.711" v="509" actId="1076"/>
          <ac:spMkLst>
            <pc:docMk/>
            <pc:sldMk cId="2066221653" sldId="302"/>
            <ac:spMk id="99" creationId="{9AB21566-9965-2D6A-E990-40066FEAE38E}"/>
          </ac:spMkLst>
        </pc:spChg>
        <pc:spChg chg="mod">
          <ac:chgData name="Anand anand" userId="6834d88c04bfb48d" providerId="LiveId" clId="{1A34B578-F0B1-421F-810D-1C98170991E2}" dt="2025-06-17T15:21:47.303" v="480"/>
          <ac:spMkLst>
            <pc:docMk/>
            <pc:sldMk cId="2066221653" sldId="302"/>
            <ac:spMk id="100" creationId="{107133D1-26CB-0158-06FC-48174EBBCA88}"/>
          </ac:spMkLst>
        </pc:spChg>
        <pc:grpChg chg="del">
          <ac:chgData name="Anand anand" userId="6834d88c04bfb48d" providerId="LiveId" clId="{1A34B578-F0B1-421F-810D-1C98170991E2}" dt="2025-06-17T14:43:01.577" v="39" actId="478"/>
          <ac:grpSpMkLst>
            <pc:docMk/>
            <pc:sldMk cId="2066221653" sldId="302"/>
            <ac:grpSpMk id="6" creationId="{F28FC9BC-754D-544A-F910-0118554FDD0B}"/>
          </ac:grpSpMkLst>
        </pc:grpChg>
        <pc:grpChg chg="add del mod">
          <ac:chgData name="Anand anand" userId="6834d88c04bfb48d" providerId="LiveId" clId="{1A34B578-F0B1-421F-810D-1C98170991E2}" dt="2025-06-17T15:16:03.692" v="393" actId="165"/>
          <ac:grpSpMkLst>
            <pc:docMk/>
            <pc:sldMk cId="2066221653" sldId="302"/>
            <ac:grpSpMk id="61" creationId="{94C1E036-4AD7-1380-76D2-7E0E40DFAC37}"/>
          </ac:grpSpMkLst>
        </pc:grpChg>
        <pc:grpChg chg="add del mod">
          <ac:chgData name="Anand anand" userId="6834d88c04bfb48d" providerId="LiveId" clId="{1A34B578-F0B1-421F-810D-1C98170991E2}" dt="2025-06-17T15:15:50.445" v="390" actId="164"/>
          <ac:grpSpMkLst>
            <pc:docMk/>
            <pc:sldMk cId="2066221653" sldId="302"/>
            <ac:grpSpMk id="66" creationId="{2344BD92-7BE1-2541-EB7F-69C7D39BC83F}"/>
          </ac:grpSpMkLst>
        </pc:grpChg>
        <pc:grpChg chg="add del mod">
          <ac:chgData name="Anand anand" userId="6834d88c04bfb48d" providerId="LiveId" clId="{1A34B578-F0B1-421F-810D-1C98170991E2}" dt="2025-06-17T15:15:28.347" v="380" actId="164"/>
          <ac:grpSpMkLst>
            <pc:docMk/>
            <pc:sldMk cId="2066221653" sldId="302"/>
            <ac:grpSpMk id="67" creationId="{87043218-04BF-E964-850F-EE52C2134C56}"/>
          </ac:grpSpMkLst>
        </pc:grpChg>
        <pc:grpChg chg="add del mod">
          <ac:chgData name="Anand anand" userId="6834d88c04bfb48d" providerId="LiveId" clId="{1A34B578-F0B1-421F-810D-1C98170991E2}" dt="2025-06-17T15:15:27.182" v="377" actId="164"/>
          <ac:grpSpMkLst>
            <pc:docMk/>
            <pc:sldMk cId="2066221653" sldId="302"/>
            <ac:grpSpMk id="68" creationId="{4DBB71D6-1A91-4A9F-6E7F-BBE47AD90716}"/>
          </ac:grpSpMkLst>
        </pc:grpChg>
        <pc:grpChg chg="add mod">
          <ac:chgData name="Anand anand" userId="6834d88c04bfb48d" providerId="LiveId" clId="{1A34B578-F0B1-421F-810D-1C98170991E2}" dt="2025-06-17T15:15:48.382" v="388" actId="164"/>
          <ac:grpSpMkLst>
            <pc:docMk/>
            <pc:sldMk cId="2066221653" sldId="302"/>
            <ac:grpSpMk id="69" creationId="{E7AE298A-24BF-85A7-06B4-789887F14D97}"/>
          </ac:grpSpMkLst>
        </pc:grpChg>
        <pc:grpChg chg="add mod">
          <ac:chgData name="Anand anand" userId="6834d88c04bfb48d" providerId="LiveId" clId="{1A34B578-F0B1-421F-810D-1C98170991E2}" dt="2025-06-17T15:16:42.775" v="401" actId="164"/>
          <ac:grpSpMkLst>
            <pc:docMk/>
            <pc:sldMk cId="2066221653" sldId="302"/>
            <ac:grpSpMk id="70" creationId="{CEAE47D3-9A5E-C121-FA9E-985AB15C393D}"/>
          </ac:grpSpMkLst>
        </pc:grpChg>
        <pc:grpChg chg="add mod">
          <ac:chgData name="Anand anand" userId="6834d88c04bfb48d" providerId="LiveId" clId="{1A34B578-F0B1-421F-810D-1C98170991E2}" dt="2025-06-17T15:16:41.657" v="399" actId="164"/>
          <ac:grpSpMkLst>
            <pc:docMk/>
            <pc:sldMk cId="2066221653" sldId="302"/>
            <ac:grpSpMk id="71" creationId="{18F2031E-313F-7896-2EBB-F9011CA40F11}"/>
          </ac:grpSpMkLst>
        </pc:grpChg>
        <pc:grpChg chg="add del mod">
          <ac:chgData name="Anand anand" userId="6834d88c04bfb48d" providerId="LiveId" clId="{1A34B578-F0B1-421F-810D-1C98170991E2}" dt="2025-06-17T15:22:17.159" v="484" actId="478"/>
          <ac:grpSpMkLst>
            <pc:docMk/>
            <pc:sldMk cId="2066221653" sldId="302"/>
            <ac:grpSpMk id="76" creationId="{CDCB5BF3-AEF8-F45D-5879-6F1E970CAC59}"/>
          </ac:grpSpMkLst>
        </pc:grpChg>
        <pc:grpChg chg="add del mod">
          <ac:chgData name="Anand anand" userId="6834d88c04bfb48d" providerId="LiveId" clId="{1A34B578-F0B1-421F-810D-1C98170991E2}" dt="2025-06-17T15:20:21.391" v="463" actId="478"/>
          <ac:grpSpMkLst>
            <pc:docMk/>
            <pc:sldMk cId="2066221653" sldId="302"/>
            <ac:grpSpMk id="77" creationId="{62737F5B-F282-1CEE-069D-907615324F9F}"/>
          </ac:grpSpMkLst>
        </pc:grpChg>
        <pc:grpChg chg="add del mod">
          <ac:chgData name="Anand anand" userId="6834d88c04bfb48d" providerId="LiveId" clId="{1A34B578-F0B1-421F-810D-1C98170991E2}" dt="2025-06-17T15:17:55.104" v="413" actId="165"/>
          <ac:grpSpMkLst>
            <pc:docMk/>
            <pc:sldMk cId="2066221653" sldId="302"/>
            <ac:grpSpMk id="78" creationId="{AA935C74-F62B-C31E-FD2F-74322793FB1A}"/>
          </ac:grpSpMkLst>
        </pc:grpChg>
        <pc:grpChg chg="add mod">
          <ac:chgData name="Anand anand" userId="6834d88c04bfb48d" providerId="LiveId" clId="{1A34B578-F0B1-421F-810D-1C98170991E2}" dt="2025-06-17T15:28:46.350" v="517" actId="1076"/>
          <ac:grpSpMkLst>
            <pc:docMk/>
            <pc:sldMk cId="2066221653" sldId="302"/>
            <ac:grpSpMk id="79" creationId="{29E20CD9-5671-3F8D-E011-AE3E28EAD950}"/>
          </ac:grpSpMkLst>
        </pc:grpChg>
        <pc:grpChg chg="add mod">
          <ac:chgData name="Anand anand" userId="6834d88c04bfb48d" providerId="LiveId" clId="{1A34B578-F0B1-421F-810D-1C98170991E2}" dt="2025-06-17T15:19:52.247" v="446" actId="1076"/>
          <ac:grpSpMkLst>
            <pc:docMk/>
            <pc:sldMk cId="2066221653" sldId="302"/>
            <ac:grpSpMk id="80" creationId="{62737F5B-F282-1CEE-069D-907615324F9F}"/>
          </ac:grpSpMkLst>
        </pc:grpChg>
        <pc:grpChg chg="add mod">
          <ac:chgData name="Anand anand" userId="6834d88c04bfb48d" providerId="LiveId" clId="{1A34B578-F0B1-421F-810D-1C98170991E2}" dt="2025-06-17T15:19:12.908" v="435"/>
          <ac:grpSpMkLst>
            <pc:docMk/>
            <pc:sldMk cId="2066221653" sldId="302"/>
            <ac:grpSpMk id="85" creationId="{CDCB5BF3-AEF8-F45D-5879-6F1E970CAC59}"/>
          </ac:grpSpMkLst>
        </pc:grpChg>
        <pc:grpChg chg="add del mod">
          <ac:chgData name="Anand anand" userId="6834d88c04bfb48d" providerId="LiveId" clId="{1A34B578-F0B1-421F-810D-1C98170991E2}" dt="2025-06-17T15:20:55.358" v="472" actId="165"/>
          <ac:grpSpMkLst>
            <pc:docMk/>
            <pc:sldMk cId="2066221653" sldId="302"/>
            <ac:grpSpMk id="90" creationId="{3B08E074-1345-62DC-D392-16FADC349330}"/>
          </ac:grpSpMkLst>
        </pc:grpChg>
        <pc:grpChg chg="add mod">
          <ac:chgData name="Anand anand" userId="6834d88c04bfb48d" providerId="LiveId" clId="{1A34B578-F0B1-421F-810D-1C98170991E2}" dt="2025-06-17T15:28:59.486" v="518" actId="1076"/>
          <ac:grpSpMkLst>
            <pc:docMk/>
            <pc:sldMk cId="2066221653" sldId="302"/>
            <ac:grpSpMk id="95" creationId="{7546BEFE-6982-6E00-C285-F42EE39493CD}"/>
          </ac:grpSpMkLst>
        </pc:grpChg>
        <pc:grpChg chg="add mod">
          <ac:chgData name="Anand anand" userId="6834d88c04bfb48d" providerId="LiveId" clId="{1A34B578-F0B1-421F-810D-1C98170991E2}" dt="2025-06-17T15:24:47.198" v="497" actId="14100"/>
          <ac:grpSpMkLst>
            <pc:docMk/>
            <pc:sldMk cId="2066221653" sldId="302"/>
            <ac:grpSpMk id="96" creationId="{1FE8196C-14BD-0450-5180-A587EF912497}"/>
          </ac:grpSpMkLst>
        </pc:grpChg>
      </pc:sldChg>
      <pc:sldChg chg="modSp add mod modTransition setBg">
        <pc:chgData name="Anand anand" userId="6834d88c04bfb48d" providerId="LiveId" clId="{1A34B578-F0B1-421F-810D-1C98170991E2}" dt="2025-06-17T16:08:24.875" v="632"/>
        <pc:sldMkLst>
          <pc:docMk/>
          <pc:sldMk cId="3508683445" sldId="303"/>
        </pc:sldMkLst>
        <pc:spChg chg="mod">
          <ac:chgData name="Anand anand" userId="6834d88c04bfb48d" providerId="LiveId" clId="{1A34B578-F0B1-421F-810D-1C98170991E2}" dt="2025-06-17T15:33:27.489" v="538" actId="1076"/>
          <ac:spMkLst>
            <pc:docMk/>
            <pc:sldMk cId="3508683445" sldId="303"/>
            <ac:spMk id="49" creationId="{AFB61EAA-800B-ACC8-ADD2-4B707246B940}"/>
          </ac:spMkLst>
        </pc:spChg>
        <pc:spChg chg="mod">
          <ac:chgData name="Anand anand" userId="6834d88c04bfb48d" providerId="LiveId" clId="{1A34B578-F0B1-421F-810D-1C98170991E2}" dt="2025-06-17T15:32:09.211" v="527" actId="1076"/>
          <ac:spMkLst>
            <pc:docMk/>
            <pc:sldMk cId="3508683445" sldId="303"/>
            <ac:spMk id="57" creationId="{57663916-E744-2C32-42F8-617555A2D744}"/>
          </ac:spMkLst>
        </pc:spChg>
        <pc:spChg chg="mod">
          <ac:chgData name="Anand anand" userId="6834d88c04bfb48d" providerId="LiveId" clId="{1A34B578-F0B1-421F-810D-1C98170991E2}" dt="2025-06-17T15:32:50.992" v="531" actId="1076"/>
          <ac:spMkLst>
            <pc:docMk/>
            <pc:sldMk cId="3508683445" sldId="303"/>
            <ac:spMk id="92" creationId="{A732C71F-C051-A4AF-7379-6365180D204B}"/>
          </ac:spMkLst>
        </pc:spChg>
        <pc:spChg chg="mod">
          <ac:chgData name="Anand anand" userId="6834d88c04bfb48d" providerId="LiveId" clId="{1A34B578-F0B1-421F-810D-1C98170991E2}" dt="2025-06-17T15:33:19.286" v="537" actId="1076"/>
          <ac:spMkLst>
            <pc:docMk/>
            <pc:sldMk cId="3508683445" sldId="303"/>
            <ac:spMk id="93" creationId="{1F03238A-4E48-4933-AAFF-F42ED27D40C7}"/>
          </ac:spMkLst>
        </pc:spChg>
        <pc:spChg chg="mod">
          <ac:chgData name="Anand anand" userId="6834d88c04bfb48d" providerId="LiveId" clId="{1A34B578-F0B1-421F-810D-1C98170991E2}" dt="2025-06-17T15:32:04.306" v="526" actId="1076"/>
          <ac:spMkLst>
            <pc:docMk/>
            <pc:sldMk cId="3508683445" sldId="303"/>
            <ac:spMk id="94" creationId="{DB40A3C5-91EC-57CD-0CD6-9F7B5DB8FA14}"/>
          </ac:spMkLst>
        </pc:spChg>
        <pc:spChg chg="mod">
          <ac:chgData name="Anand anand" userId="6834d88c04bfb48d" providerId="LiveId" clId="{1A34B578-F0B1-421F-810D-1C98170991E2}" dt="2025-06-17T15:32:34.692" v="528" actId="1076"/>
          <ac:spMkLst>
            <pc:docMk/>
            <pc:sldMk cId="3508683445" sldId="303"/>
            <ac:spMk id="98" creationId="{1BD321B2-7B75-2898-3C30-C8FB76127C61}"/>
          </ac:spMkLst>
        </pc:spChg>
        <pc:spChg chg="mod">
          <ac:chgData name="Anand anand" userId="6834d88c04bfb48d" providerId="LiveId" clId="{1A34B578-F0B1-421F-810D-1C98170991E2}" dt="2025-06-17T15:32:46.202" v="530" actId="1076"/>
          <ac:spMkLst>
            <pc:docMk/>
            <pc:sldMk cId="3508683445" sldId="303"/>
            <ac:spMk id="99" creationId="{8571190E-64D2-9227-40E6-BDB4B93A6F38}"/>
          </ac:spMkLst>
        </pc:spChg>
        <pc:spChg chg="mod">
          <ac:chgData name="Anand anand" userId="6834d88c04bfb48d" providerId="LiveId" clId="{1A34B578-F0B1-421F-810D-1C98170991E2}" dt="2025-06-17T15:32:00.782" v="525" actId="1076"/>
          <ac:spMkLst>
            <pc:docMk/>
            <pc:sldMk cId="3508683445" sldId="303"/>
            <ac:spMk id="100" creationId="{297F8C07-433A-5309-0022-A589AD96ACD2}"/>
          </ac:spMkLst>
        </pc:spChg>
        <pc:grpChg chg="mod">
          <ac:chgData name="Anand anand" userId="6834d88c04bfb48d" providerId="LiveId" clId="{1A34B578-F0B1-421F-810D-1C98170991E2}" dt="2025-06-17T15:33:57.029" v="541" actId="1076"/>
          <ac:grpSpMkLst>
            <pc:docMk/>
            <pc:sldMk cId="3508683445" sldId="303"/>
            <ac:grpSpMk id="79" creationId="{E29887F9-B6DF-B1AB-65C0-F742940C0073}"/>
          </ac:grpSpMkLst>
        </pc:grpChg>
        <pc:grpChg chg="mod">
          <ac:chgData name="Anand anand" userId="6834d88c04bfb48d" providerId="LiveId" clId="{1A34B578-F0B1-421F-810D-1C98170991E2}" dt="2025-06-17T15:33:49.600" v="540" actId="1076"/>
          <ac:grpSpMkLst>
            <pc:docMk/>
            <pc:sldMk cId="3508683445" sldId="303"/>
            <ac:grpSpMk id="95" creationId="{FDEF4173-6FB4-1E1C-EC54-DC418681E635}"/>
          </ac:grpSpMkLst>
        </pc:grpChg>
        <pc:grpChg chg="mod">
          <ac:chgData name="Anand anand" userId="6834d88c04bfb48d" providerId="LiveId" clId="{1A34B578-F0B1-421F-810D-1C98170991E2}" dt="2025-06-17T15:31:19.591" v="524" actId="14100"/>
          <ac:grpSpMkLst>
            <pc:docMk/>
            <pc:sldMk cId="3508683445" sldId="303"/>
            <ac:grpSpMk id="96" creationId="{C198F726-E835-C58E-3A6E-D6D2EF5BC9B3}"/>
          </ac:grpSpMkLst>
        </pc:grpChg>
      </pc:sldChg>
      <pc:sldChg chg="add">
        <pc:chgData name="Anand anand" userId="6834d88c04bfb48d" providerId="LiveId" clId="{1A34B578-F0B1-421F-810D-1C98170991E2}" dt="2025-06-17T15:33:38.798" v="539" actId="2890"/>
        <pc:sldMkLst>
          <pc:docMk/>
          <pc:sldMk cId="1347380226" sldId="304"/>
        </pc:sldMkLst>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https://d.docs.live.net/6834d88c04bfb48d/Desktop/copston/sports_analysis-main/source/EDA/EDA.xlsx" TargetMode="External"/><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oleObject" Target="https://d.docs.live.net/6834d88c04bfb48d/Desktop/copston/sports_analysis-main/source/EDA/EDA.xlsx" TargetMode="External"/><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oleObject" Target="file:///C:\Users\Anand\OneDrive\Desktop\copston\sports_analysis-main\source\EDA\EDA.xlsx" TargetMode="External"/><Relationship Id="rId2" Type="http://schemas.microsoft.com/office/2011/relationships/chartColorStyle" Target="colors11.xml"/><Relationship Id="rId1" Type="http://schemas.microsoft.com/office/2011/relationships/chartStyle" Target="style11.xml"/></Relationships>
</file>

<file path=ppt/charts/_rels/chart12.xml.rels><?xml version="1.0" encoding="UTF-8" standalone="yes"?>
<Relationships xmlns="http://schemas.openxmlformats.org/package/2006/relationships"><Relationship Id="rId3" Type="http://schemas.openxmlformats.org/officeDocument/2006/relationships/oleObject" Target="file:///C:\Users\Anand\OneDrive\Desktop\copston\sports_analysis-main\source\EDA\EDA.xlsx" TargetMode="External"/><Relationship Id="rId2" Type="http://schemas.microsoft.com/office/2011/relationships/chartColorStyle" Target="colors12.xml"/><Relationship Id="rId1" Type="http://schemas.microsoft.com/office/2011/relationships/chartStyle" Target="style12.xml"/></Relationships>
</file>

<file path=ppt/charts/_rels/chart13.xml.rels><?xml version="1.0" encoding="UTF-8" standalone="yes"?>
<Relationships xmlns="http://schemas.openxmlformats.org/package/2006/relationships"><Relationship Id="rId3" Type="http://schemas.openxmlformats.org/officeDocument/2006/relationships/oleObject" Target="file:///C:\Users\Anand\OneDrive\Desktop\copston\sports_analysis-main\source\EDA\EDA.xlsx" TargetMode="External"/><Relationship Id="rId2" Type="http://schemas.microsoft.com/office/2011/relationships/chartColorStyle" Target="colors13.xml"/><Relationship Id="rId1" Type="http://schemas.microsoft.com/office/2011/relationships/chartStyle" Target="style13.xml"/></Relationships>
</file>

<file path=ppt/charts/_rels/chart14.xml.rels><?xml version="1.0" encoding="UTF-8" standalone="yes"?>
<Relationships xmlns="http://schemas.openxmlformats.org/package/2006/relationships"><Relationship Id="rId3" Type="http://schemas.openxmlformats.org/officeDocument/2006/relationships/oleObject" Target="file:///C:\Users\Anand\OneDrive\Desktop\copston\sports_analysis-main\source\EDA\EDA.xlsx" TargetMode="External"/><Relationship Id="rId2" Type="http://schemas.microsoft.com/office/2011/relationships/chartColorStyle" Target="colors14.xml"/><Relationship Id="rId1" Type="http://schemas.microsoft.com/office/2011/relationships/chartStyle" Target="style14.xml"/></Relationships>
</file>

<file path=ppt/charts/_rels/chart15.xml.rels><?xml version="1.0" encoding="UTF-8" standalone="yes"?>
<Relationships xmlns="http://schemas.openxmlformats.org/package/2006/relationships"><Relationship Id="rId3" Type="http://schemas.openxmlformats.org/officeDocument/2006/relationships/oleObject" Target="file:///C:\Users\Anand\OneDrive\Desktop\copston\sports_analysis-main\source\EDA\EDA.xlsx" TargetMode="External"/><Relationship Id="rId2" Type="http://schemas.microsoft.com/office/2011/relationships/chartColorStyle" Target="colors15.xml"/><Relationship Id="rId1" Type="http://schemas.microsoft.com/office/2011/relationships/chartStyle" Target="style15.xml"/></Relationships>
</file>

<file path=ppt/charts/_rels/chart16.xml.rels><?xml version="1.0" encoding="UTF-8" standalone="yes"?>
<Relationships xmlns="http://schemas.openxmlformats.org/package/2006/relationships"><Relationship Id="rId3" Type="http://schemas.openxmlformats.org/officeDocument/2006/relationships/oleObject" Target="file:///C:\Users\Anand\OneDrive\Desktop\copston\sports_analysis-main\source\EDA\EDA.xlsx" TargetMode="External"/><Relationship Id="rId2" Type="http://schemas.microsoft.com/office/2011/relationships/chartColorStyle" Target="colors16.xml"/><Relationship Id="rId1" Type="http://schemas.microsoft.com/office/2011/relationships/chartStyle" Target="style16.xml"/></Relationships>
</file>

<file path=ppt/charts/_rels/chart17.xml.rels><?xml version="1.0" encoding="UTF-8" standalone="yes"?>
<Relationships xmlns="http://schemas.openxmlformats.org/package/2006/relationships"><Relationship Id="rId3" Type="http://schemas.openxmlformats.org/officeDocument/2006/relationships/oleObject" Target="file:///C:\Users\Anand\OneDrive\Desktop\copston\sports_analysis-main\source\EDA\EDA.xlsx" TargetMode="External"/><Relationship Id="rId2" Type="http://schemas.microsoft.com/office/2011/relationships/chartColorStyle" Target="colors17.xml"/><Relationship Id="rId1" Type="http://schemas.microsoft.com/office/2011/relationships/chartStyle" Target="style17.xml"/></Relationships>
</file>

<file path=ppt/charts/_rels/chart18.xml.rels><?xml version="1.0" encoding="UTF-8" standalone="yes"?>
<Relationships xmlns="http://schemas.openxmlformats.org/package/2006/relationships"><Relationship Id="rId3" Type="http://schemas.openxmlformats.org/officeDocument/2006/relationships/oleObject" Target="file:///C:\Users\Anand\OneDrive\Desktop\copston\sports_analysis-main\source\EDA\EDA.xlsx" TargetMode="External"/><Relationship Id="rId2" Type="http://schemas.microsoft.com/office/2011/relationships/chartColorStyle" Target="colors18.xml"/><Relationship Id="rId1" Type="http://schemas.microsoft.com/office/2011/relationships/chartStyle" Target="style18.xml"/></Relationships>
</file>

<file path=ppt/charts/_rels/chart2.xml.rels><?xml version="1.0" encoding="UTF-8" standalone="yes"?>
<Relationships xmlns="http://schemas.openxmlformats.org/package/2006/relationships"><Relationship Id="rId3" Type="http://schemas.openxmlformats.org/officeDocument/2006/relationships/oleObject" Target="https://d.docs.live.net/6834d88c04bfb48d/Desktop/copston/sports_analysis-main/source/EDA/EDA.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https://d.docs.live.net/6834d88c04bfb48d/Desktop/copston/sports_analysis-main/source/EDA/EDA.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https://d.docs.live.net/6834d88c04bfb48d/Desktop/copston/sports_analysis-main/source/EDA/EDA.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https://d.docs.live.net/6834d88c04bfb48d/Desktop/copston/sports_analysis-main/source/EDA/EDA.xlsx"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https://d.docs.live.net/6834d88c04bfb48d/Desktop/copston/sports_analysis-main/source/EDA/EDA.xlsx" TargetMode="External"/><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oleObject" Target="https://d.docs.live.net/6834d88c04bfb48d/Desktop/copston/sports_analysis-main/source/EDA/EDA.xlsx" TargetMode="External"/><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oleObject" Target="https://d.docs.live.net/6834d88c04bfb48d/Desktop/copston/sports_analysis-main/source/EDA/EDA.xlsx" TargetMode="External"/><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oleObject" Target="https://d.docs.live.net/6834d88c04bfb48d/Desktop/copston/sports_analysis-main/source/EDA/EDA.xlsx" TargetMode="External"/><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1400" b="0" i="1" u="none" strike="noStrike" kern="1200" spc="0" baseline="0">
                <a:solidFill>
                  <a:sysClr val="windowText" lastClr="000000"/>
                </a:solidFill>
                <a:latin typeface="Segoe UI Black" panose="020B0A02040204020203" pitchFamily="34" charset="0"/>
                <a:ea typeface="Segoe UI Black" panose="020B0A02040204020203" pitchFamily="34" charset="0"/>
              </a:rPr>
              <a:t>Gaps_between</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w="28575" cap="rnd">
            <a:solidFill>
              <a:schemeClr val="accent1"/>
            </a:solidFill>
            <a:round/>
          </a:ln>
          <a:effectLst/>
        </c:spPr>
        <c:marker>
          <c:symbol val="circle"/>
          <c:size val="5"/>
          <c:spPr>
            <a:solidFill>
              <a:schemeClr val="accent1"/>
            </a:solidFill>
            <a:ln w="9525">
              <a:solidFill>
                <a:schemeClr val="accent1"/>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1"/>
          </a:solidFill>
          <a:ln w="28575" cap="rnd">
            <a:solidFill>
              <a:schemeClr val="accent1"/>
            </a:solidFill>
            <a:round/>
          </a:ln>
          <a:effectLst/>
        </c:spPr>
        <c:marker>
          <c:symbol val="circle"/>
          <c:size val="5"/>
          <c:spPr>
            <a:solidFill>
              <a:schemeClr val="accent1"/>
            </a:solidFill>
            <a:ln w="9525">
              <a:solidFill>
                <a:schemeClr val="accent1"/>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1"/>
          </a:solidFill>
          <a:ln w="28575" cap="rnd">
            <a:solidFill>
              <a:schemeClr val="accent1"/>
            </a:solidFill>
            <a:round/>
          </a:ln>
          <a:effectLst/>
        </c:spPr>
        <c:marker>
          <c:symbol val="circle"/>
          <c:size val="5"/>
          <c:spPr>
            <a:solidFill>
              <a:schemeClr val="accent1"/>
            </a:solidFill>
            <a:ln w="9525">
              <a:solidFill>
                <a:schemeClr val="accent1"/>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extLst>
            <c:ext xmlns:c15="http://schemas.microsoft.com/office/drawing/2012/chart" uri="{CE6537A1-D6FC-4f65-9D91-7224C49458BB}"/>
          </c:extLst>
        </c:dLbl>
      </c:pivotFmt>
    </c:pivotFmts>
    <c:plotArea>
      <c:layout/>
      <c:lineChart>
        <c:grouping val="standard"/>
        <c:varyColors val="0"/>
        <c:ser>
          <c:idx val="0"/>
          <c:order val="0"/>
          <c:tx>
            <c:v>Total</c:v>
          </c:tx>
          <c:spPr>
            <a:ln w="28575" cap="rnd">
              <a:solidFill>
                <a:schemeClr val="accent1"/>
              </a:solidFill>
              <a:round/>
            </a:ln>
            <a:effectLst/>
          </c:spPr>
          <c:marker>
            <c:symbol val="circle"/>
            <c:size val="5"/>
            <c:spPr>
              <a:solidFill>
                <a:schemeClr val="accent1"/>
              </a:solidFill>
              <a:ln w="9525">
                <a:solidFill>
                  <a:schemeClr val="accent1"/>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Lit>
              <c:ptCount val="35"/>
              <c:pt idx="0">
                <c:v>1896</c:v>
              </c:pt>
              <c:pt idx="1">
                <c:v>1900</c:v>
              </c:pt>
              <c:pt idx="2">
                <c:v>1904</c:v>
              </c:pt>
              <c:pt idx="3">
                <c:v>1906</c:v>
              </c:pt>
              <c:pt idx="4">
                <c:v>1908</c:v>
              </c:pt>
              <c:pt idx="5">
                <c:v>1912</c:v>
              </c:pt>
              <c:pt idx="6">
                <c:v>1920</c:v>
              </c:pt>
              <c:pt idx="7">
                <c:v>1924</c:v>
              </c:pt>
              <c:pt idx="8">
                <c:v>1928</c:v>
              </c:pt>
              <c:pt idx="9">
                <c:v>1932</c:v>
              </c:pt>
              <c:pt idx="10">
                <c:v>1936</c:v>
              </c:pt>
              <c:pt idx="11">
                <c:v>1948</c:v>
              </c:pt>
              <c:pt idx="12">
                <c:v>1952</c:v>
              </c:pt>
              <c:pt idx="13">
                <c:v>1956</c:v>
              </c:pt>
              <c:pt idx="14">
                <c:v>1960</c:v>
              </c:pt>
              <c:pt idx="15">
                <c:v>1964</c:v>
              </c:pt>
              <c:pt idx="16">
                <c:v>1968</c:v>
              </c:pt>
              <c:pt idx="17">
                <c:v>1972</c:v>
              </c:pt>
              <c:pt idx="18">
                <c:v>1976</c:v>
              </c:pt>
              <c:pt idx="19">
                <c:v>1980</c:v>
              </c:pt>
              <c:pt idx="20">
                <c:v>1984</c:v>
              </c:pt>
              <c:pt idx="21">
                <c:v>1988</c:v>
              </c:pt>
              <c:pt idx="22">
                <c:v>1992</c:v>
              </c:pt>
              <c:pt idx="23">
                <c:v>1994</c:v>
              </c:pt>
              <c:pt idx="24">
                <c:v>1996</c:v>
              </c:pt>
              <c:pt idx="25">
                <c:v>1998</c:v>
              </c:pt>
              <c:pt idx="26">
                <c:v>2000</c:v>
              </c:pt>
              <c:pt idx="27">
                <c:v>2002</c:v>
              </c:pt>
              <c:pt idx="28">
                <c:v>2004</c:v>
              </c:pt>
              <c:pt idx="29">
                <c:v>2006</c:v>
              </c:pt>
              <c:pt idx="30">
                <c:v>2008</c:v>
              </c:pt>
              <c:pt idx="31">
                <c:v>2010</c:v>
              </c:pt>
              <c:pt idx="32">
                <c:v>2012</c:v>
              </c:pt>
              <c:pt idx="33">
                <c:v>2014</c:v>
              </c:pt>
              <c:pt idx="34">
                <c:v>2016</c:v>
              </c:pt>
            </c:strLit>
          </c:cat>
          <c:val>
            <c:numLit>
              <c:formatCode>General</c:formatCode>
              <c:ptCount val="35"/>
              <c:pt idx="0">
                <c:v>0</c:v>
              </c:pt>
              <c:pt idx="1">
                <c:v>4</c:v>
              </c:pt>
              <c:pt idx="2">
                <c:v>4</c:v>
              </c:pt>
              <c:pt idx="3">
                <c:v>2</c:v>
              </c:pt>
              <c:pt idx="4">
                <c:v>2</c:v>
              </c:pt>
              <c:pt idx="5">
                <c:v>4</c:v>
              </c:pt>
              <c:pt idx="6">
                <c:v>8</c:v>
              </c:pt>
              <c:pt idx="7">
                <c:v>4</c:v>
              </c:pt>
              <c:pt idx="8">
                <c:v>4</c:v>
              </c:pt>
              <c:pt idx="9">
                <c:v>4</c:v>
              </c:pt>
              <c:pt idx="10">
                <c:v>4</c:v>
              </c:pt>
              <c:pt idx="11">
                <c:v>12</c:v>
              </c:pt>
              <c:pt idx="12">
                <c:v>4</c:v>
              </c:pt>
              <c:pt idx="13">
                <c:v>4</c:v>
              </c:pt>
              <c:pt idx="14">
                <c:v>4</c:v>
              </c:pt>
              <c:pt idx="15">
                <c:v>4</c:v>
              </c:pt>
              <c:pt idx="16">
                <c:v>4</c:v>
              </c:pt>
              <c:pt idx="17">
                <c:v>4</c:v>
              </c:pt>
              <c:pt idx="18">
                <c:v>4</c:v>
              </c:pt>
              <c:pt idx="19">
                <c:v>4</c:v>
              </c:pt>
              <c:pt idx="20">
                <c:v>4</c:v>
              </c:pt>
              <c:pt idx="21">
                <c:v>4</c:v>
              </c:pt>
              <c:pt idx="22">
                <c:v>4</c:v>
              </c:pt>
              <c:pt idx="23">
                <c:v>2</c:v>
              </c:pt>
              <c:pt idx="24">
                <c:v>2</c:v>
              </c:pt>
              <c:pt idx="25">
                <c:v>2</c:v>
              </c:pt>
              <c:pt idx="26">
                <c:v>2</c:v>
              </c:pt>
              <c:pt idx="27">
                <c:v>2</c:v>
              </c:pt>
              <c:pt idx="28">
                <c:v>2</c:v>
              </c:pt>
              <c:pt idx="29">
                <c:v>2</c:v>
              </c:pt>
              <c:pt idx="30">
                <c:v>2</c:v>
              </c:pt>
              <c:pt idx="31">
                <c:v>2</c:v>
              </c:pt>
              <c:pt idx="32">
                <c:v>2</c:v>
              </c:pt>
              <c:pt idx="33">
                <c:v>2</c:v>
              </c:pt>
              <c:pt idx="34">
                <c:v>2</c:v>
              </c:pt>
            </c:numLit>
          </c:val>
          <c:smooth val="0"/>
          <c:extLst>
            <c:ext xmlns:c16="http://schemas.microsoft.com/office/drawing/2014/chart" uri="{C3380CC4-5D6E-409C-BE32-E72D297353CC}">
              <c16:uniqueId val="{00000000-582C-4D97-BB5E-9111EA3BC5EE}"/>
            </c:ext>
          </c:extLst>
        </c:ser>
        <c:dLbls>
          <c:dLblPos val="t"/>
          <c:showLegendKey val="0"/>
          <c:showVal val="1"/>
          <c:showCatName val="0"/>
          <c:showSerName val="0"/>
          <c:showPercent val="0"/>
          <c:showBubbleSize val="0"/>
        </c:dLbls>
        <c:marker val="1"/>
        <c:smooth val="0"/>
        <c:axId val="894019887"/>
        <c:axId val="894004527"/>
      </c:lineChart>
      <c:catAx>
        <c:axId val="89401988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94004527"/>
        <c:crosses val="autoZero"/>
        <c:auto val="1"/>
        <c:lblAlgn val="ctr"/>
        <c:lblOffset val="100"/>
        <c:noMultiLvlLbl val="0"/>
      </c:catAx>
      <c:valAx>
        <c:axId val="894004527"/>
        <c:scaling>
          <c:orientation val="minMax"/>
        </c:scaling>
        <c:delete val="0"/>
        <c:axPos val="l"/>
        <c:majorGridlines>
          <c:spPr>
            <a:ln w="9525" cap="flat" cmpd="sng" algn="ctr">
              <a:solidFill>
                <a:schemeClr val="tx1">
                  <a:lumMod val="15000"/>
                  <a:lumOff val="85000"/>
                </a:schemeClr>
              </a:solidFill>
              <a:round/>
            </a:ln>
            <a:effectLst>
              <a:outerShdw blurRad="50800" dist="50800" dir="5400000" algn="ctr" rotWithShape="0">
                <a:schemeClr val="bg1"/>
              </a:outerShdw>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94019887"/>
        <c:crosses val="autoZero"/>
        <c:crossBetween val="between"/>
      </c:valAx>
      <c:spPr>
        <a:noFill/>
        <a:ln>
          <a:solidFill>
            <a:schemeClr val="bg1"/>
          </a:solid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lumMod val="95000"/>
      </a:schemeClr>
    </a:solidFill>
    <a:ln>
      <a:solidFill>
        <a:schemeClr val="tx1"/>
      </a:solidFill>
    </a:ln>
    <a:effectLst>
      <a:outerShdw sx="1000" sy="1000" algn="ctr" rotWithShape="0">
        <a:schemeClr val="bg2"/>
      </a:outerShdw>
    </a:effectLst>
  </c:spPr>
  <c:txPr>
    <a:bodyPr/>
    <a:lstStyle/>
    <a:p>
      <a:pPr>
        <a:defRPr/>
      </a:pPr>
      <a:endParaRPr lang="en-US"/>
    </a:p>
  </c:txPr>
  <c:externalData r:id="rId3">
    <c:autoUpdate val="0"/>
  </c:externalData>
  <c:extLst/>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IN" sz="1400" b="0" i="1" u="none" strike="noStrike" kern="1200" spc="0" baseline="0">
                <a:solidFill>
                  <a:sysClr val="windowText" lastClr="000000"/>
                </a:solidFill>
                <a:latin typeface="Segoe UI Black" panose="020B0A02040204020203" pitchFamily="34" charset="0"/>
                <a:ea typeface="Segoe UI Black" panose="020B0A02040204020203" pitchFamily="34" charset="0"/>
              </a:rPr>
              <a:t>Trends of Height and weight</a:t>
            </a:r>
          </a:p>
        </c:rich>
      </c:tx>
      <c:layout>
        <c:manualLayout>
          <c:xMode val="edge"/>
          <c:yMode val="edge"/>
          <c:x val="0.37119277101452147"/>
          <c:y val="3.7539590227291871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lineChart>
        <c:grouping val="standard"/>
        <c:varyColors val="0"/>
        <c:ser>
          <c:idx val="0"/>
          <c:order val="0"/>
          <c:tx>
            <c:v>Sum of  avg_height</c:v>
          </c:tx>
          <c:spPr>
            <a:ln w="28575" cap="rnd">
              <a:solidFill>
                <a:schemeClr val="accent1"/>
              </a:solidFill>
              <a:round/>
            </a:ln>
            <a:effectLst/>
          </c:spPr>
          <c:marker>
            <c:symbol val="none"/>
          </c:marker>
          <c:cat>
            <c:strLit>
              <c:ptCount val="35"/>
              <c:pt idx="0">
                <c:v>1896</c:v>
              </c:pt>
              <c:pt idx="1">
                <c:v>1900</c:v>
              </c:pt>
              <c:pt idx="2">
                <c:v>1904</c:v>
              </c:pt>
              <c:pt idx="3">
                <c:v>1906</c:v>
              </c:pt>
              <c:pt idx="4">
                <c:v>1908</c:v>
              </c:pt>
              <c:pt idx="5">
                <c:v>1912</c:v>
              </c:pt>
              <c:pt idx="6">
                <c:v>1920</c:v>
              </c:pt>
              <c:pt idx="7">
                <c:v>1924</c:v>
              </c:pt>
              <c:pt idx="8">
                <c:v>1928</c:v>
              </c:pt>
              <c:pt idx="9">
                <c:v>1932</c:v>
              </c:pt>
              <c:pt idx="10">
                <c:v>1936</c:v>
              </c:pt>
              <c:pt idx="11">
                <c:v>1948</c:v>
              </c:pt>
              <c:pt idx="12">
                <c:v>1952</c:v>
              </c:pt>
              <c:pt idx="13">
                <c:v>1956</c:v>
              </c:pt>
              <c:pt idx="14">
                <c:v>1960</c:v>
              </c:pt>
              <c:pt idx="15">
                <c:v>1964</c:v>
              </c:pt>
              <c:pt idx="16">
                <c:v>1968</c:v>
              </c:pt>
              <c:pt idx="17">
                <c:v>1972</c:v>
              </c:pt>
              <c:pt idx="18">
                <c:v>1976</c:v>
              </c:pt>
              <c:pt idx="19">
                <c:v>1980</c:v>
              </c:pt>
              <c:pt idx="20">
                <c:v>1984</c:v>
              </c:pt>
              <c:pt idx="21">
                <c:v>1988</c:v>
              </c:pt>
              <c:pt idx="22">
                <c:v>1992</c:v>
              </c:pt>
              <c:pt idx="23">
                <c:v>1994</c:v>
              </c:pt>
              <c:pt idx="24">
                <c:v>1996</c:v>
              </c:pt>
              <c:pt idx="25">
                <c:v>1998</c:v>
              </c:pt>
              <c:pt idx="26">
                <c:v>2000</c:v>
              </c:pt>
              <c:pt idx="27">
                <c:v>2002</c:v>
              </c:pt>
              <c:pt idx="28">
                <c:v>2004</c:v>
              </c:pt>
              <c:pt idx="29">
                <c:v>2006</c:v>
              </c:pt>
              <c:pt idx="30">
                <c:v>2008</c:v>
              </c:pt>
              <c:pt idx="31">
                <c:v>2010</c:v>
              </c:pt>
              <c:pt idx="32">
                <c:v>2012</c:v>
              </c:pt>
              <c:pt idx="33">
                <c:v>2014</c:v>
              </c:pt>
              <c:pt idx="34">
                <c:v>2016</c:v>
              </c:pt>
            </c:strLit>
          </c:cat>
          <c:val>
            <c:numLit>
              <c:formatCode>General</c:formatCode>
              <c:ptCount val="35"/>
              <c:pt idx="0">
                <c:v>29.1</c:v>
              </c:pt>
              <c:pt idx="1">
                <c:v>14</c:v>
              </c:pt>
              <c:pt idx="2">
                <c:v>29.1</c:v>
              </c:pt>
              <c:pt idx="3">
                <c:v>39.9</c:v>
              </c:pt>
              <c:pt idx="4">
                <c:v>26.5</c:v>
              </c:pt>
              <c:pt idx="5">
                <c:v>27.5</c:v>
              </c:pt>
              <c:pt idx="6">
                <c:v>35.5</c:v>
              </c:pt>
              <c:pt idx="7">
                <c:v>38.200000000000003</c:v>
              </c:pt>
              <c:pt idx="8">
                <c:v>38.9</c:v>
              </c:pt>
              <c:pt idx="9">
                <c:v>68.7</c:v>
              </c:pt>
              <c:pt idx="10">
                <c:v>30.4</c:v>
              </c:pt>
              <c:pt idx="11">
                <c:v>33.5</c:v>
              </c:pt>
              <c:pt idx="12">
                <c:v>44</c:v>
              </c:pt>
              <c:pt idx="13">
                <c:v>79.5</c:v>
              </c:pt>
              <c:pt idx="14">
                <c:v>160.30000000000001</c:v>
              </c:pt>
              <c:pt idx="15">
                <c:v>162.9</c:v>
              </c:pt>
              <c:pt idx="16">
                <c:v>172.7</c:v>
              </c:pt>
              <c:pt idx="17">
                <c:v>172.6</c:v>
              </c:pt>
              <c:pt idx="18">
                <c:v>164.7</c:v>
              </c:pt>
              <c:pt idx="19">
                <c:v>167.4</c:v>
              </c:pt>
              <c:pt idx="20">
                <c:v>168.9</c:v>
              </c:pt>
              <c:pt idx="21">
                <c:v>167.2</c:v>
              </c:pt>
              <c:pt idx="22">
                <c:v>143.4</c:v>
              </c:pt>
              <c:pt idx="23">
                <c:v>165.2</c:v>
              </c:pt>
              <c:pt idx="24">
                <c:v>153.5</c:v>
              </c:pt>
              <c:pt idx="25">
                <c:v>171.2</c:v>
              </c:pt>
              <c:pt idx="26">
                <c:v>175.3</c:v>
              </c:pt>
              <c:pt idx="27">
                <c:v>173.9</c:v>
              </c:pt>
              <c:pt idx="28">
                <c:v>176.5</c:v>
              </c:pt>
              <c:pt idx="29">
                <c:v>174.7</c:v>
              </c:pt>
              <c:pt idx="30">
                <c:v>174.8</c:v>
              </c:pt>
              <c:pt idx="31">
                <c:v>175.3</c:v>
              </c:pt>
              <c:pt idx="32">
                <c:v>174.4</c:v>
              </c:pt>
              <c:pt idx="33">
                <c:v>174.4</c:v>
              </c:pt>
              <c:pt idx="34">
                <c:v>174.1</c:v>
              </c:pt>
            </c:numLit>
          </c:val>
          <c:smooth val="0"/>
          <c:extLst>
            <c:ext xmlns:c16="http://schemas.microsoft.com/office/drawing/2014/chart" uri="{C3380CC4-5D6E-409C-BE32-E72D297353CC}">
              <c16:uniqueId val="{00000000-05EB-4694-B315-E39CBE4666DB}"/>
            </c:ext>
          </c:extLst>
        </c:ser>
        <c:ser>
          <c:idx val="1"/>
          <c:order val="1"/>
          <c:tx>
            <c:v>Sum of  avg_weight</c:v>
          </c:tx>
          <c:spPr>
            <a:ln w="28575" cap="rnd">
              <a:solidFill>
                <a:schemeClr val="accent2"/>
              </a:solidFill>
              <a:round/>
            </a:ln>
            <a:effectLst/>
          </c:spPr>
          <c:marker>
            <c:symbol val="none"/>
          </c:marker>
          <c:cat>
            <c:strLit>
              <c:ptCount val="35"/>
              <c:pt idx="0">
                <c:v>1896</c:v>
              </c:pt>
              <c:pt idx="1">
                <c:v>1900</c:v>
              </c:pt>
              <c:pt idx="2">
                <c:v>1904</c:v>
              </c:pt>
              <c:pt idx="3">
                <c:v>1906</c:v>
              </c:pt>
              <c:pt idx="4">
                <c:v>1908</c:v>
              </c:pt>
              <c:pt idx="5">
                <c:v>1912</c:v>
              </c:pt>
              <c:pt idx="6">
                <c:v>1920</c:v>
              </c:pt>
              <c:pt idx="7">
                <c:v>1924</c:v>
              </c:pt>
              <c:pt idx="8">
                <c:v>1928</c:v>
              </c:pt>
              <c:pt idx="9">
                <c:v>1932</c:v>
              </c:pt>
              <c:pt idx="10">
                <c:v>1936</c:v>
              </c:pt>
              <c:pt idx="11">
                <c:v>1948</c:v>
              </c:pt>
              <c:pt idx="12">
                <c:v>1952</c:v>
              </c:pt>
              <c:pt idx="13">
                <c:v>1956</c:v>
              </c:pt>
              <c:pt idx="14">
                <c:v>1960</c:v>
              </c:pt>
              <c:pt idx="15">
                <c:v>1964</c:v>
              </c:pt>
              <c:pt idx="16">
                <c:v>1968</c:v>
              </c:pt>
              <c:pt idx="17">
                <c:v>1972</c:v>
              </c:pt>
              <c:pt idx="18">
                <c:v>1976</c:v>
              </c:pt>
              <c:pt idx="19">
                <c:v>1980</c:v>
              </c:pt>
              <c:pt idx="20">
                <c:v>1984</c:v>
              </c:pt>
              <c:pt idx="21">
                <c:v>1988</c:v>
              </c:pt>
              <c:pt idx="22">
                <c:v>1992</c:v>
              </c:pt>
              <c:pt idx="23">
                <c:v>1994</c:v>
              </c:pt>
              <c:pt idx="24">
                <c:v>1996</c:v>
              </c:pt>
              <c:pt idx="25">
                <c:v>1998</c:v>
              </c:pt>
              <c:pt idx="26">
                <c:v>2000</c:v>
              </c:pt>
              <c:pt idx="27">
                <c:v>2002</c:v>
              </c:pt>
              <c:pt idx="28">
                <c:v>2004</c:v>
              </c:pt>
              <c:pt idx="29">
                <c:v>2006</c:v>
              </c:pt>
              <c:pt idx="30">
                <c:v>2008</c:v>
              </c:pt>
              <c:pt idx="31">
                <c:v>2010</c:v>
              </c:pt>
              <c:pt idx="32">
                <c:v>2012</c:v>
              </c:pt>
              <c:pt idx="33">
                <c:v>2014</c:v>
              </c:pt>
              <c:pt idx="34">
                <c:v>2016</c:v>
              </c:pt>
            </c:strLit>
          </c:cat>
          <c:val>
            <c:numLit>
              <c:formatCode>General</c:formatCode>
              <c:ptCount val="35"/>
              <c:pt idx="0">
                <c:v>11.5</c:v>
              </c:pt>
              <c:pt idx="1">
                <c:v>4.4000000000000004</c:v>
              </c:pt>
              <c:pt idx="2">
                <c:v>9.4</c:v>
              </c:pt>
              <c:pt idx="3">
                <c:v>14.7</c:v>
              </c:pt>
              <c:pt idx="4">
                <c:v>12.8</c:v>
              </c:pt>
              <c:pt idx="5">
                <c:v>10.5</c:v>
              </c:pt>
              <c:pt idx="6">
                <c:v>10.7</c:v>
              </c:pt>
              <c:pt idx="7">
                <c:v>12</c:v>
              </c:pt>
              <c:pt idx="8">
                <c:v>12.4</c:v>
              </c:pt>
              <c:pt idx="9">
                <c:v>13.4</c:v>
              </c:pt>
              <c:pt idx="10">
                <c:v>10.9</c:v>
              </c:pt>
              <c:pt idx="11">
                <c:v>13.8</c:v>
              </c:pt>
              <c:pt idx="12">
                <c:v>18.3</c:v>
              </c:pt>
              <c:pt idx="13">
                <c:v>33</c:v>
              </c:pt>
              <c:pt idx="14">
                <c:v>64.900000000000006</c:v>
              </c:pt>
              <c:pt idx="15">
                <c:v>66.599999999999994</c:v>
              </c:pt>
              <c:pt idx="16">
                <c:v>70.7</c:v>
              </c:pt>
              <c:pt idx="17">
                <c:v>70.400000000000006</c:v>
              </c:pt>
              <c:pt idx="18">
                <c:v>67.599999999999994</c:v>
              </c:pt>
              <c:pt idx="19">
                <c:v>69</c:v>
              </c:pt>
              <c:pt idx="20">
                <c:v>68.900000000000006</c:v>
              </c:pt>
              <c:pt idx="21">
                <c:v>68.7</c:v>
              </c:pt>
              <c:pt idx="22">
                <c:v>59.3</c:v>
              </c:pt>
              <c:pt idx="23">
                <c:v>68.5</c:v>
              </c:pt>
              <c:pt idx="24">
                <c:v>63.5</c:v>
              </c:pt>
              <c:pt idx="25">
                <c:v>71</c:v>
              </c:pt>
              <c:pt idx="26">
                <c:v>71.8</c:v>
              </c:pt>
              <c:pt idx="27">
                <c:v>72.099999999999994</c:v>
              </c:pt>
              <c:pt idx="28">
                <c:v>72.5</c:v>
              </c:pt>
              <c:pt idx="29">
                <c:v>71.900000000000006</c:v>
              </c:pt>
              <c:pt idx="30">
                <c:v>71.7</c:v>
              </c:pt>
              <c:pt idx="31">
                <c:v>72</c:v>
              </c:pt>
              <c:pt idx="32">
                <c:v>70.400000000000006</c:v>
              </c:pt>
              <c:pt idx="33">
                <c:v>68.7</c:v>
              </c:pt>
              <c:pt idx="34">
                <c:v>70.599999999999994</c:v>
              </c:pt>
            </c:numLit>
          </c:val>
          <c:smooth val="0"/>
          <c:extLst>
            <c:ext xmlns:c16="http://schemas.microsoft.com/office/drawing/2014/chart" uri="{C3380CC4-5D6E-409C-BE32-E72D297353CC}">
              <c16:uniqueId val="{00000001-05EB-4694-B315-E39CBE4666DB}"/>
            </c:ext>
          </c:extLst>
        </c:ser>
        <c:dLbls>
          <c:showLegendKey val="0"/>
          <c:showVal val="0"/>
          <c:showCatName val="0"/>
          <c:showSerName val="0"/>
          <c:showPercent val="0"/>
          <c:showBubbleSize val="0"/>
        </c:dLbls>
        <c:smooth val="0"/>
        <c:axId val="849522815"/>
        <c:axId val="849518495"/>
      </c:lineChart>
      <c:catAx>
        <c:axId val="84952281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49518495"/>
        <c:crosses val="autoZero"/>
        <c:auto val="1"/>
        <c:lblAlgn val="ctr"/>
        <c:lblOffset val="100"/>
        <c:noMultiLvlLbl val="0"/>
      </c:catAx>
      <c:valAx>
        <c:axId val="849518495"/>
        <c:scaling>
          <c:orientation val="minMax"/>
        </c:scaling>
        <c:delete val="0"/>
        <c:axPos val="l"/>
        <c:majorGridlines>
          <c:spPr>
            <a:ln w="9525" cap="flat" cmpd="sng" algn="ctr">
              <a:solidFill>
                <a:schemeClr val="tx1">
                  <a:lumMod val="15000"/>
                  <a:lumOff val="85000"/>
                </a:schemeClr>
              </a:solidFill>
              <a:round/>
            </a:ln>
            <a:effectLst>
              <a:outerShdw blurRad="50800" dist="50800" dir="5400000" algn="ctr" rotWithShape="0">
                <a:schemeClr val="bg1"/>
              </a:outerShdw>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49522815"/>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tx1"/>
      </a:solidFill>
    </a:ln>
    <a:effectLst>
      <a:outerShdw algn="ctr" rotWithShape="0">
        <a:srgbClr val="054B91"/>
      </a:outerShdw>
    </a:effectLst>
  </c:spPr>
  <c:txPr>
    <a:bodyPr/>
    <a:lstStyle/>
    <a:p>
      <a:pPr>
        <a:defRPr/>
      </a:pPr>
      <a:endParaRPr lang="en-US"/>
    </a:p>
  </c:txPr>
  <c:externalData r:id="rId3">
    <c:autoUpdate val="0"/>
  </c:externalData>
  <c:extLst/>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[EDA.xlsx]Q11!PivotTable95</c:name>
    <c:fmtId val="-1"/>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IN" sz="1400" b="1" i="1" u="none" strike="noStrike" kern="1200" spc="0" baseline="0">
                <a:solidFill>
                  <a:sysClr val="windowText" lastClr="000000"/>
                </a:solidFill>
                <a:latin typeface="Segoe UI Black" panose="020B0A02040204020203" pitchFamily="34" charset="0"/>
                <a:ea typeface="Segoe UI Black" panose="020B0A02040204020203" pitchFamily="34" charset="0"/>
              </a:rPr>
              <a:t>Dominant countries </a:t>
            </a:r>
          </a:p>
        </c:rich>
      </c:tx>
      <c:layout>
        <c:manualLayout>
          <c:xMode val="edge"/>
          <c:yMode val="edge"/>
          <c:x val="0.38678133683412436"/>
          <c:y val="3.7177471353631751E-3"/>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9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9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9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9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9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9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9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9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9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9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0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0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0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0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0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0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0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0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0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0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1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1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1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1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1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1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1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1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1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1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0.27996150580317958"/>
          <c:y val="8.4209307555458579E-2"/>
          <c:w val="0.50971382655655184"/>
          <c:h val="0.84736383898254142"/>
        </c:manualLayout>
      </c:layout>
      <c:barChart>
        <c:barDir val="bar"/>
        <c:grouping val="stacked"/>
        <c:varyColors val="0"/>
        <c:ser>
          <c:idx val="0"/>
          <c:order val="0"/>
          <c:tx>
            <c:strRef>
              <c:f>'Q11'!$W$1:$W$2</c:f>
              <c:strCache>
                <c:ptCount val="1"/>
                <c:pt idx="0">
                  <c:v>Athletics</c:v>
                </c:pt>
              </c:strCache>
            </c:strRef>
          </c:tx>
          <c:spPr>
            <a:solidFill>
              <a:schemeClr val="accent1"/>
            </a:solidFill>
            <a:ln>
              <a:noFill/>
            </a:ln>
            <a:effectLst/>
          </c:spPr>
          <c:invertIfNegative val="0"/>
          <c:cat>
            <c:strRef>
              <c:f>'Q11'!$V$3:$V$13</c:f>
              <c:strCache>
                <c:ptCount val="10"/>
                <c:pt idx="0">
                  <c:v>Australia</c:v>
                </c:pt>
                <c:pt idx="1">
                  <c:v>Canada</c:v>
                </c:pt>
                <c:pt idx="2">
                  <c:v>France</c:v>
                </c:pt>
                <c:pt idx="3">
                  <c:v>Germany</c:v>
                </c:pt>
                <c:pt idx="4">
                  <c:v>Hungary</c:v>
                </c:pt>
                <c:pt idx="5">
                  <c:v>Italy</c:v>
                </c:pt>
                <c:pt idx="6">
                  <c:v>Japan</c:v>
                </c:pt>
                <c:pt idx="7">
                  <c:v>Soviet Union</c:v>
                </c:pt>
                <c:pt idx="8">
                  <c:v>UK</c:v>
                </c:pt>
                <c:pt idx="9">
                  <c:v>USA</c:v>
                </c:pt>
              </c:strCache>
            </c:strRef>
          </c:cat>
          <c:val>
            <c:numRef>
              <c:f>'Q11'!$W$3:$W$13</c:f>
              <c:numCache>
                <c:formatCode>General</c:formatCode>
                <c:ptCount val="10"/>
                <c:pt idx="0">
                  <c:v>49</c:v>
                </c:pt>
                <c:pt idx="1">
                  <c:v>359</c:v>
                </c:pt>
                <c:pt idx="2">
                  <c:v>629</c:v>
                </c:pt>
                <c:pt idx="3">
                  <c:v>265</c:v>
                </c:pt>
                <c:pt idx="4">
                  <c:v>52</c:v>
                </c:pt>
                <c:pt idx="5">
                  <c:v>202</c:v>
                </c:pt>
                <c:pt idx="6">
                  <c:v>183</c:v>
                </c:pt>
                <c:pt idx="8">
                  <c:v>1271</c:v>
                </c:pt>
                <c:pt idx="9">
                  <c:v>2351</c:v>
                </c:pt>
              </c:numCache>
            </c:numRef>
          </c:val>
          <c:extLst>
            <c:ext xmlns:c16="http://schemas.microsoft.com/office/drawing/2014/chart" uri="{C3380CC4-5D6E-409C-BE32-E72D297353CC}">
              <c16:uniqueId val="{00000000-E315-4BFC-8981-8416C81E89A4}"/>
            </c:ext>
          </c:extLst>
        </c:ser>
        <c:ser>
          <c:idx val="1"/>
          <c:order val="1"/>
          <c:tx>
            <c:strRef>
              <c:f>'Q11'!$X$1:$X$2</c:f>
              <c:strCache>
                <c:ptCount val="1"/>
                <c:pt idx="0">
                  <c:v>Basketball</c:v>
                </c:pt>
              </c:strCache>
            </c:strRef>
          </c:tx>
          <c:spPr>
            <a:solidFill>
              <a:schemeClr val="accent2"/>
            </a:solidFill>
            <a:ln>
              <a:noFill/>
            </a:ln>
            <a:effectLst/>
          </c:spPr>
          <c:invertIfNegative val="0"/>
          <c:cat>
            <c:strRef>
              <c:f>'Q11'!$V$3:$V$13</c:f>
              <c:strCache>
                <c:ptCount val="10"/>
                <c:pt idx="0">
                  <c:v>Australia</c:v>
                </c:pt>
                <c:pt idx="1">
                  <c:v>Canada</c:v>
                </c:pt>
                <c:pt idx="2">
                  <c:v>France</c:v>
                </c:pt>
                <c:pt idx="3">
                  <c:v>Germany</c:v>
                </c:pt>
                <c:pt idx="4">
                  <c:v>Hungary</c:v>
                </c:pt>
                <c:pt idx="5">
                  <c:v>Italy</c:v>
                </c:pt>
                <c:pt idx="6">
                  <c:v>Japan</c:v>
                </c:pt>
                <c:pt idx="7">
                  <c:v>Soviet Union</c:v>
                </c:pt>
                <c:pt idx="8">
                  <c:v>UK</c:v>
                </c:pt>
                <c:pt idx="9">
                  <c:v>USA</c:v>
                </c:pt>
              </c:strCache>
            </c:strRef>
          </c:cat>
          <c:val>
            <c:numRef>
              <c:f>'Q11'!$X$3:$X$13</c:f>
              <c:numCache>
                <c:formatCode>General</c:formatCode>
                <c:ptCount val="10"/>
                <c:pt idx="0">
                  <c:v>259</c:v>
                </c:pt>
                <c:pt idx="1">
                  <c:v>171</c:v>
                </c:pt>
                <c:pt idx="2">
                  <c:v>108</c:v>
                </c:pt>
                <c:pt idx="4">
                  <c:v>50</c:v>
                </c:pt>
                <c:pt idx="5">
                  <c:v>148</c:v>
                </c:pt>
                <c:pt idx="6">
                  <c:v>116</c:v>
                </c:pt>
                <c:pt idx="7">
                  <c:v>122</c:v>
                </c:pt>
                <c:pt idx="9">
                  <c:v>331</c:v>
                </c:pt>
              </c:numCache>
            </c:numRef>
          </c:val>
          <c:extLst>
            <c:ext xmlns:c16="http://schemas.microsoft.com/office/drawing/2014/chart" uri="{C3380CC4-5D6E-409C-BE32-E72D297353CC}">
              <c16:uniqueId val="{00000001-E315-4BFC-8981-8416C81E89A4}"/>
            </c:ext>
          </c:extLst>
        </c:ser>
        <c:ser>
          <c:idx val="2"/>
          <c:order val="2"/>
          <c:tx>
            <c:strRef>
              <c:f>'Q11'!$Y$1:$Y$2</c:f>
              <c:strCache>
                <c:ptCount val="1"/>
                <c:pt idx="0">
                  <c:v>Fencing</c:v>
                </c:pt>
              </c:strCache>
            </c:strRef>
          </c:tx>
          <c:spPr>
            <a:solidFill>
              <a:schemeClr val="accent3"/>
            </a:solidFill>
            <a:ln>
              <a:noFill/>
            </a:ln>
            <a:effectLst/>
          </c:spPr>
          <c:invertIfNegative val="0"/>
          <c:cat>
            <c:strRef>
              <c:f>'Q11'!$V$3:$V$13</c:f>
              <c:strCache>
                <c:ptCount val="10"/>
                <c:pt idx="0">
                  <c:v>Australia</c:v>
                </c:pt>
                <c:pt idx="1">
                  <c:v>Canada</c:v>
                </c:pt>
                <c:pt idx="2">
                  <c:v>France</c:v>
                </c:pt>
                <c:pt idx="3">
                  <c:v>Germany</c:v>
                </c:pt>
                <c:pt idx="4">
                  <c:v>Hungary</c:v>
                </c:pt>
                <c:pt idx="5">
                  <c:v>Italy</c:v>
                </c:pt>
                <c:pt idx="6">
                  <c:v>Japan</c:v>
                </c:pt>
                <c:pt idx="7">
                  <c:v>Soviet Union</c:v>
                </c:pt>
                <c:pt idx="8">
                  <c:v>UK</c:v>
                </c:pt>
                <c:pt idx="9">
                  <c:v>USA</c:v>
                </c:pt>
              </c:strCache>
            </c:strRef>
          </c:cat>
          <c:val>
            <c:numRef>
              <c:f>'Q11'!$Y$3:$Y$13</c:f>
              <c:numCache>
                <c:formatCode>General</c:formatCode>
                <c:ptCount val="10"/>
                <c:pt idx="2">
                  <c:v>703</c:v>
                </c:pt>
                <c:pt idx="3">
                  <c:v>268</c:v>
                </c:pt>
                <c:pt idx="4">
                  <c:v>580</c:v>
                </c:pt>
                <c:pt idx="5">
                  <c:v>670</c:v>
                </c:pt>
                <c:pt idx="7">
                  <c:v>98</c:v>
                </c:pt>
                <c:pt idx="8">
                  <c:v>555</c:v>
                </c:pt>
                <c:pt idx="9">
                  <c:v>635</c:v>
                </c:pt>
              </c:numCache>
            </c:numRef>
          </c:val>
          <c:extLst>
            <c:ext xmlns:c16="http://schemas.microsoft.com/office/drawing/2014/chart" uri="{C3380CC4-5D6E-409C-BE32-E72D297353CC}">
              <c16:uniqueId val="{00000002-E315-4BFC-8981-8416C81E89A4}"/>
            </c:ext>
          </c:extLst>
        </c:ser>
        <c:ser>
          <c:idx val="3"/>
          <c:order val="3"/>
          <c:tx>
            <c:strRef>
              <c:f>'Q11'!$Z$1:$Z$2</c:f>
              <c:strCache>
                <c:ptCount val="1"/>
                <c:pt idx="0">
                  <c:v>Football</c:v>
                </c:pt>
              </c:strCache>
            </c:strRef>
          </c:tx>
          <c:spPr>
            <a:solidFill>
              <a:schemeClr val="accent4"/>
            </a:solidFill>
            <a:ln>
              <a:noFill/>
            </a:ln>
            <a:effectLst/>
          </c:spPr>
          <c:invertIfNegative val="0"/>
          <c:cat>
            <c:strRef>
              <c:f>'Q11'!$V$3:$V$13</c:f>
              <c:strCache>
                <c:ptCount val="10"/>
                <c:pt idx="0">
                  <c:v>Australia</c:v>
                </c:pt>
                <c:pt idx="1">
                  <c:v>Canada</c:v>
                </c:pt>
                <c:pt idx="2">
                  <c:v>France</c:v>
                </c:pt>
                <c:pt idx="3">
                  <c:v>Germany</c:v>
                </c:pt>
                <c:pt idx="4">
                  <c:v>Hungary</c:v>
                </c:pt>
                <c:pt idx="5">
                  <c:v>Italy</c:v>
                </c:pt>
                <c:pt idx="6">
                  <c:v>Japan</c:v>
                </c:pt>
                <c:pt idx="7">
                  <c:v>Soviet Union</c:v>
                </c:pt>
                <c:pt idx="8">
                  <c:v>UK</c:v>
                </c:pt>
                <c:pt idx="9">
                  <c:v>USA</c:v>
                </c:pt>
              </c:strCache>
            </c:strRef>
          </c:cat>
          <c:val>
            <c:numRef>
              <c:f>'Q11'!$Z$3:$Z$13</c:f>
              <c:numCache>
                <c:formatCode>General</c:formatCode>
                <c:ptCount val="10"/>
                <c:pt idx="0">
                  <c:v>160</c:v>
                </c:pt>
                <c:pt idx="1">
                  <c:v>54</c:v>
                </c:pt>
                <c:pt idx="2">
                  <c:v>156</c:v>
                </c:pt>
                <c:pt idx="3">
                  <c:v>194</c:v>
                </c:pt>
                <c:pt idx="4">
                  <c:v>132</c:v>
                </c:pt>
                <c:pt idx="5">
                  <c:v>239</c:v>
                </c:pt>
                <c:pt idx="6">
                  <c:v>221</c:v>
                </c:pt>
                <c:pt idx="7">
                  <c:v>102</c:v>
                </c:pt>
                <c:pt idx="8">
                  <c:v>132</c:v>
                </c:pt>
                <c:pt idx="9">
                  <c:v>291</c:v>
                </c:pt>
              </c:numCache>
            </c:numRef>
          </c:val>
          <c:extLst>
            <c:ext xmlns:c16="http://schemas.microsoft.com/office/drawing/2014/chart" uri="{C3380CC4-5D6E-409C-BE32-E72D297353CC}">
              <c16:uniqueId val="{00000003-E315-4BFC-8981-8416C81E89A4}"/>
            </c:ext>
          </c:extLst>
        </c:ser>
        <c:ser>
          <c:idx val="4"/>
          <c:order val="4"/>
          <c:tx>
            <c:strRef>
              <c:f>'Q11'!$AA$1:$AA$2</c:f>
              <c:strCache>
                <c:ptCount val="1"/>
                <c:pt idx="0">
                  <c:v>Gymnastics</c:v>
                </c:pt>
              </c:strCache>
            </c:strRef>
          </c:tx>
          <c:spPr>
            <a:solidFill>
              <a:schemeClr val="accent5"/>
            </a:solidFill>
            <a:ln>
              <a:noFill/>
            </a:ln>
            <a:effectLst/>
          </c:spPr>
          <c:invertIfNegative val="0"/>
          <c:cat>
            <c:strRef>
              <c:f>'Q11'!$V$3:$V$13</c:f>
              <c:strCache>
                <c:ptCount val="10"/>
                <c:pt idx="0">
                  <c:v>Australia</c:v>
                </c:pt>
                <c:pt idx="1">
                  <c:v>Canada</c:v>
                </c:pt>
                <c:pt idx="2">
                  <c:v>France</c:v>
                </c:pt>
                <c:pt idx="3">
                  <c:v>Germany</c:v>
                </c:pt>
                <c:pt idx="4">
                  <c:v>Hungary</c:v>
                </c:pt>
                <c:pt idx="5">
                  <c:v>Italy</c:v>
                </c:pt>
                <c:pt idx="6">
                  <c:v>Japan</c:v>
                </c:pt>
                <c:pt idx="7">
                  <c:v>Soviet Union</c:v>
                </c:pt>
                <c:pt idx="8">
                  <c:v>UK</c:v>
                </c:pt>
                <c:pt idx="9">
                  <c:v>USA</c:v>
                </c:pt>
              </c:strCache>
            </c:strRef>
          </c:cat>
          <c:val>
            <c:numRef>
              <c:f>'Q11'!$AA$3:$AA$13</c:f>
              <c:numCache>
                <c:formatCode>General</c:formatCode>
                <c:ptCount val="10"/>
                <c:pt idx="0">
                  <c:v>202</c:v>
                </c:pt>
                <c:pt idx="1">
                  <c:v>411</c:v>
                </c:pt>
                <c:pt idx="2">
                  <c:v>1358</c:v>
                </c:pt>
                <c:pt idx="3">
                  <c:v>908</c:v>
                </c:pt>
                <c:pt idx="4">
                  <c:v>1194</c:v>
                </c:pt>
                <c:pt idx="5">
                  <c:v>1304</c:v>
                </c:pt>
                <c:pt idx="6">
                  <c:v>1210</c:v>
                </c:pt>
                <c:pt idx="7">
                  <c:v>802</c:v>
                </c:pt>
                <c:pt idx="8">
                  <c:v>900</c:v>
                </c:pt>
                <c:pt idx="9">
                  <c:v>1779</c:v>
                </c:pt>
              </c:numCache>
            </c:numRef>
          </c:val>
          <c:extLst>
            <c:ext xmlns:c16="http://schemas.microsoft.com/office/drawing/2014/chart" uri="{C3380CC4-5D6E-409C-BE32-E72D297353CC}">
              <c16:uniqueId val="{00000004-E315-4BFC-8981-8416C81E89A4}"/>
            </c:ext>
          </c:extLst>
        </c:ser>
        <c:ser>
          <c:idx val="5"/>
          <c:order val="5"/>
          <c:tx>
            <c:strRef>
              <c:f>'Q11'!$AB$1:$AB$2</c:f>
              <c:strCache>
                <c:ptCount val="1"/>
                <c:pt idx="0">
                  <c:v>Handball</c:v>
                </c:pt>
              </c:strCache>
            </c:strRef>
          </c:tx>
          <c:spPr>
            <a:solidFill>
              <a:schemeClr val="accent6"/>
            </a:solidFill>
            <a:ln>
              <a:noFill/>
            </a:ln>
            <a:effectLst/>
          </c:spPr>
          <c:invertIfNegative val="0"/>
          <c:cat>
            <c:strRef>
              <c:f>'Q11'!$V$3:$V$13</c:f>
              <c:strCache>
                <c:ptCount val="10"/>
                <c:pt idx="0">
                  <c:v>Australia</c:v>
                </c:pt>
                <c:pt idx="1">
                  <c:v>Canada</c:v>
                </c:pt>
                <c:pt idx="2">
                  <c:v>France</c:v>
                </c:pt>
                <c:pt idx="3">
                  <c:v>Germany</c:v>
                </c:pt>
                <c:pt idx="4">
                  <c:v>Hungary</c:v>
                </c:pt>
                <c:pt idx="5">
                  <c:v>Italy</c:v>
                </c:pt>
                <c:pt idx="6">
                  <c:v>Japan</c:v>
                </c:pt>
                <c:pt idx="7">
                  <c:v>Soviet Union</c:v>
                </c:pt>
                <c:pt idx="8">
                  <c:v>UK</c:v>
                </c:pt>
                <c:pt idx="9">
                  <c:v>USA</c:v>
                </c:pt>
              </c:strCache>
            </c:strRef>
          </c:cat>
          <c:val>
            <c:numRef>
              <c:f>'Q11'!$AB$3:$AB$13</c:f>
              <c:numCache>
                <c:formatCode>General</c:formatCode>
                <c:ptCount val="10"/>
                <c:pt idx="2">
                  <c:v>181</c:v>
                </c:pt>
                <c:pt idx="3">
                  <c:v>168</c:v>
                </c:pt>
                <c:pt idx="4">
                  <c:v>206</c:v>
                </c:pt>
                <c:pt idx="6">
                  <c:v>54</c:v>
                </c:pt>
                <c:pt idx="7">
                  <c:v>117</c:v>
                </c:pt>
                <c:pt idx="9">
                  <c:v>139</c:v>
                </c:pt>
              </c:numCache>
            </c:numRef>
          </c:val>
          <c:extLst>
            <c:ext xmlns:c16="http://schemas.microsoft.com/office/drawing/2014/chart" uri="{C3380CC4-5D6E-409C-BE32-E72D297353CC}">
              <c16:uniqueId val="{00000005-E315-4BFC-8981-8416C81E89A4}"/>
            </c:ext>
          </c:extLst>
        </c:ser>
        <c:ser>
          <c:idx val="6"/>
          <c:order val="6"/>
          <c:tx>
            <c:strRef>
              <c:f>'Q11'!$AC$1:$AC$2</c:f>
              <c:strCache>
                <c:ptCount val="1"/>
                <c:pt idx="0">
                  <c:v>Hockey</c:v>
                </c:pt>
              </c:strCache>
            </c:strRef>
          </c:tx>
          <c:spPr>
            <a:solidFill>
              <a:schemeClr val="accent1">
                <a:lumMod val="60000"/>
              </a:schemeClr>
            </a:solidFill>
            <a:ln>
              <a:noFill/>
            </a:ln>
            <a:effectLst/>
          </c:spPr>
          <c:invertIfNegative val="0"/>
          <c:cat>
            <c:strRef>
              <c:f>'Q11'!$V$3:$V$13</c:f>
              <c:strCache>
                <c:ptCount val="10"/>
                <c:pt idx="0">
                  <c:v>Australia</c:v>
                </c:pt>
                <c:pt idx="1">
                  <c:v>Canada</c:v>
                </c:pt>
                <c:pt idx="2">
                  <c:v>France</c:v>
                </c:pt>
                <c:pt idx="3">
                  <c:v>Germany</c:v>
                </c:pt>
                <c:pt idx="4">
                  <c:v>Hungary</c:v>
                </c:pt>
                <c:pt idx="5">
                  <c:v>Italy</c:v>
                </c:pt>
                <c:pt idx="6">
                  <c:v>Japan</c:v>
                </c:pt>
                <c:pt idx="7">
                  <c:v>Soviet Union</c:v>
                </c:pt>
                <c:pt idx="8">
                  <c:v>UK</c:v>
                </c:pt>
                <c:pt idx="9">
                  <c:v>USA</c:v>
                </c:pt>
              </c:strCache>
            </c:strRef>
          </c:cat>
          <c:val>
            <c:numRef>
              <c:f>'Q11'!$AC$3:$AC$13</c:f>
              <c:numCache>
                <c:formatCode>General</c:formatCode>
                <c:ptCount val="10"/>
                <c:pt idx="0">
                  <c:v>376</c:v>
                </c:pt>
                <c:pt idx="1">
                  <c:v>111</c:v>
                </c:pt>
                <c:pt idx="2">
                  <c:v>103</c:v>
                </c:pt>
                <c:pt idx="3">
                  <c:v>346</c:v>
                </c:pt>
                <c:pt idx="6">
                  <c:v>117</c:v>
                </c:pt>
                <c:pt idx="8">
                  <c:v>416</c:v>
                </c:pt>
                <c:pt idx="9">
                  <c:v>177</c:v>
                </c:pt>
              </c:numCache>
            </c:numRef>
          </c:val>
          <c:extLst>
            <c:ext xmlns:c16="http://schemas.microsoft.com/office/drawing/2014/chart" uri="{C3380CC4-5D6E-409C-BE32-E72D297353CC}">
              <c16:uniqueId val="{00000006-E315-4BFC-8981-8416C81E89A4}"/>
            </c:ext>
          </c:extLst>
        </c:ser>
        <c:ser>
          <c:idx val="7"/>
          <c:order val="7"/>
          <c:tx>
            <c:strRef>
              <c:f>'Q11'!$AD$1:$AD$2</c:f>
              <c:strCache>
                <c:ptCount val="1"/>
                <c:pt idx="0">
                  <c:v>Ice Hockey</c:v>
                </c:pt>
              </c:strCache>
            </c:strRef>
          </c:tx>
          <c:spPr>
            <a:solidFill>
              <a:schemeClr val="accent2">
                <a:lumMod val="60000"/>
              </a:schemeClr>
            </a:solidFill>
            <a:ln>
              <a:noFill/>
            </a:ln>
            <a:effectLst/>
          </c:spPr>
          <c:invertIfNegative val="0"/>
          <c:cat>
            <c:strRef>
              <c:f>'Q11'!$V$3:$V$13</c:f>
              <c:strCache>
                <c:ptCount val="10"/>
                <c:pt idx="0">
                  <c:v>Australia</c:v>
                </c:pt>
                <c:pt idx="1">
                  <c:v>Canada</c:v>
                </c:pt>
                <c:pt idx="2">
                  <c:v>France</c:v>
                </c:pt>
                <c:pt idx="3">
                  <c:v>Germany</c:v>
                </c:pt>
                <c:pt idx="4">
                  <c:v>Hungary</c:v>
                </c:pt>
                <c:pt idx="5">
                  <c:v>Italy</c:v>
                </c:pt>
                <c:pt idx="6">
                  <c:v>Japan</c:v>
                </c:pt>
                <c:pt idx="7">
                  <c:v>Soviet Union</c:v>
                </c:pt>
                <c:pt idx="8">
                  <c:v>UK</c:v>
                </c:pt>
                <c:pt idx="9">
                  <c:v>USA</c:v>
                </c:pt>
              </c:strCache>
            </c:strRef>
          </c:cat>
          <c:val>
            <c:numRef>
              <c:f>'Q11'!$AD$3:$AD$13</c:f>
              <c:numCache>
                <c:formatCode>General</c:formatCode>
                <c:ptCount val="10"/>
                <c:pt idx="1">
                  <c:v>469</c:v>
                </c:pt>
                <c:pt idx="2">
                  <c:v>165</c:v>
                </c:pt>
                <c:pt idx="3">
                  <c:v>323</c:v>
                </c:pt>
                <c:pt idx="5">
                  <c:v>171</c:v>
                </c:pt>
                <c:pt idx="6">
                  <c:v>140</c:v>
                </c:pt>
                <c:pt idx="7">
                  <c:v>176</c:v>
                </c:pt>
                <c:pt idx="8">
                  <c:v>48</c:v>
                </c:pt>
                <c:pt idx="9">
                  <c:v>477</c:v>
                </c:pt>
              </c:numCache>
            </c:numRef>
          </c:val>
          <c:extLst>
            <c:ext xmlns:c16="http://schemas.microsoft.com/office/drawing/2014/chart" uri="{C3380CC4-5D6E-409C-BE32-E72D297353CC}">
              <c16:uniqueId val="{00000007-E315-4BFC-8981-8416C81E89A4}"/>
            </c:ext>
          </c:extLst>
        </c:ser>
        <c:ser>
          <c:idx val="8"/>
          <c:order val="8"/>
          <c:tx>
            <c:strRef>
              <c:f>'Q11'!$AE$1:$AE$2</c:f>
              <c:strCache>
                <c:ptCount val="1"/>
                <c:pt idx="0">
                  <c:v>Swimming</c:v>
                </c:pt>
              </c:strCache>
            </c:strRef>
          </c:tx>
          <c:spPr>
            <a:solidFill>
              <a:schemeClr val="accent3">
                <a:lumMod val="60000"/>
              </a:schemeClr>
            </a:solidFill>
            <a:ln>
              <a:noFill/>
            </a:ln>
            <a:effectLst/>
          </c:spPr>
          <c:invertIfNegative val="0"/>
          <c:cat>
            <c:strRef>
              <c:f>'Q11'!$V$3:$V$13</c:f>
              <c:strCache>
                <c:ptCount val="10"/>
                <c:pt idx="0">
                  <c:v>Australia</c:v>
                </c:pt>
                <c:pt idx="1">
                  <c:v>Canada</c:v>
                </c:pt>
                <c:pt idx="2">
                  <c:v>France</c:v>
                </c:pt>
                <c:pt idx="3">
                  <c:v>Germany</c:v>
                </c:pt>
                <c:pt idx="4">
                  <c:v>Hungary</c:v>
                </c:pt>
                <c:pt idx="5">
                  <c:v>Italy</c:v>
                </c:pt>
                <c:pt idx="6">
                  <c:v>Japan</c:v>
                </c:pt>
                <c:pt idx="7">
                  <c:v>Soviet Union</c:v>
                </c:pt>
                <c:pt idx="8">
                  <c:v>UK</c:v>
                </c:pt>
                <c:pt idx="9">
                  <c:v>USA</c:v>
                </c:pt>
              </c:strCache>
            </c:strRef>
          </c:cat>
          <c:val>
            <c:numRef>
              <c:f>'Q11'!$AE$3:$AE$13</c:f>
              <c:numCache>
                <c:formatCode>General</c:formatCode>
                <c:ptCount val="10"/>
                <c:pt idx="0">
                  <c:v>493</c:v>
                </c:pt>
                <c:pt idx="1">
                  <c:v>260</c:v>
                </c:pt>
                <c:pt idx="2">
                  <c:v>287</c:v>
                </c:pt>
                <c:pt idx="3">
                  <c:v>128</c:v>
                </c:pt>
                <c:pt idx="4">
                  <c:v>111</c:v>
                </c:pt>
                <c:pt idx="5">
                  <c:v>126</c:v>
                </c:pt>
                <c:pt idx="6">
                  <c:v>220</c:v>
                </c:pt>
                <c:pt idx="7">
                  <c:v>49</c:v>
                </c:pt>
                <c:pt idx="8">
                  <c:v>750</c:v>
                </c:pt>
                <c:pt idx="9">
                  <c:v>1030</c:v>
                </c:pt>
              </c:numCache>
            </c:numRef>
          </c:val>
          <c:extLst>
            <c:ext xmlns:c16="http://schemas.microsoft.com/office/drawing/2014/chart" uri="{C3380CC4-5D6E-409C-BE32-E72D297353CC}">
              <c16:uniqueId val="{00000008-E315-4BFC-8981-8416C81E89A4}"/>
            </c:ext>
          </c:extLst>
        </c:ser>
        <c:ser>
          <c:idx val="9"/>
          <c:order val="9"/>
          <c:tx>
            <c:strRef>
              <c:f>'Q11'!$AF$1:$AF$2</c:f>
              <c:strCache>
                <c:ptCount val="1"/>
                <c:pt idx="0">
                  <c:v>Water Polo</c:v>
                </c:pt>
              </c:strCache>
            </c:strRef>
          </c:tx>
          <c:spPr>
            <a:solidFill>
              <a:schemeClr val="accent4">
                <a:lumMod val="60000"/>
              </a:schemeClr>
            </a:solidFill>
            <a:ln>
              <a:noFill/>
            </a:ln>
            <a:effectLst/>
          </c:spPr>
          <c:invertIfNegative val="0"/>
          <c:cat>
            <c:strRef>
              <c:f>'Q11'!$V$3:$V$13</c:f>
              <c:strCache>
                <c:ptCount val="10"/>
                <c:pt idx="0">
                  <c:v>Australia</c:v>
                </c:pt>
                <c:pt idx="1">
                  <c:v>Canada</c:v>
                </c:pt>
                <c:pt idx="2">
                  <c:v>France</c:v>
                </c:pt>
                <c:pt idx="3">
                  <c:v>Germany</c:v>
                </c:pt>
                <c:pt idx="4">
                  <c:v>Hungary</c:v>
                </c:pt>
                <c:pt idx="5">
                  <c:v>Italy</c:v>
                </c:pt>
                <c:pt idx="6">
                  <c:v>Japan</c:v>
                </c:pt>
                <c:pt idx="7">
                  <c:v>Soviet Union</c:v>
                </c:pt>
                <c:pt idx="8">
                  <c:v>UK</c:v>
                </c:pt>
                <c:pt idx="9">
                  <c:v>USA</c:v>
                </c:pt>
              </c:strCache>
            </c:strRef>
          </c:cat>
          <c:val>
            <c:numRef>
              <c:f>'Q11'!$AF$3:$AF$13</c:f>
              <c:numCache>
                <c:formatCode>General</c:formatCode>
                <c:ptCount val="10"/>
                <c:pt idx="0">
                  <c:v>252</c:v>
                </c:pt>
                <c:pt idx="1">
                  <c:v>48</c:v>
                </c:pt>
                <c:pt idx="2">
                  <c:v>101</c:v>
                </c:pt>
                <c:pt idx="3">
                  <c:v>138</c:v>
                </c:pt>
                <c:pt idx="4">
                  <c:v>307</c:v>
                </c:pt>
                <c:pt idx="5">
                  <c:v>274</c:v>
                </c:pt>
                <c:pt idx="6">
                  <c:v>75</c:v>
                </c:pt>
                <c:pt idx="7">
                  <c:v>100</c:v>
                </c:pt>
                <c:pt idx="8">
                  <c:v>90</c:v>
                </c:pt>
                <c:pt idx="9">
                  <c:v>310</c:v>
                </c:pt>
              </c:numCache>
            </c:numRef>
          </c:val>
          <c:extLst>
            <c:ext xmlns:c16="http://schemas.microsoft.com/office/drawing/2014/chart" uri="{C3380CC4-5D6E-409C-BE32-E72D297353CC}">
              <c16:uniqueId val="{00000009-E315-4BFC-8981-8416C81E89A4}"/>
            </c:ext>
          </c:extLst>
        </c:ser>
        <c:dLbls>
          <c:showLegendKey val="0"/>
          <c:showVal val="0"/>
          <c:showCatName val="0"/>
          <c:showSerName val="0"/>
          <c:showPercent val="0"/>
          <c:showBubbleSize val="0"/>
        </c:dLbls>
        <c:gapWidth val="150"/>
        <c:overlap val="100"/>
        <c:axId val="898477071"/>
        <c:axId val="898469871"/>
      </c:barChart>
      <c:catAx>
        <c:axId val="898477071"/>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98469871"/>
        <c:crosses val="autoZero"/>
        <c:auto val="1"/>
        <c:lblAlgn val="ctr"/>
        <c:lblOffset val="100"/>
        <c:noMultiLvlLbl val="0"/>
      </c:catAx>
      <c:valAx>
        <c:axId val="898469871"/>
        <c:scaling>
          <c:orientation val="minMax"/>
        </c:scaling>
        <c:delete val="0"/>
        <c:axPos val="b"/>
        <c:majorGridlines>
          <c:spPr>
            <a:ln w="9525" cap="flat" cmpd="sng" algn="ctr">
              <a:solidFill>
                <a:schemeClr val="tx1">
                  <a:lumMod val="15000"/>
                  <a:lumOff val="85000"/>
                </a:schemeClr>
              </a:solidFill>
              <a:round/>
            </a:ln>
            <a:effectLst>
              <a:outerShdw blurRad="762000" dist="419100" dir="2580000" algn="ctr" rotWithShape="0">
                <a:srgbClr val="054B91">
                  <a:alpha val="97000"/>
                </a:srgbClr>
              </a:outerShdw>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98477071"/>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a:noFill/>
    </a:ln>
    <a:effectLst>
      <a:outerShdw sx="1000" sy="1000" algn="ctr" rotWithShape="0">
        <a:srgbClr val="054B91"/>
      </a:outerShdw>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[EDA.xlsx]Q12!PivotTable96</c:name>
    <c:fmtId val="8"/>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IN" i="1">
                <a:solidFill>
                  <a:sysClr val="windowText" lastClr="000000"/>
                </a:solidFill>
                <a:latin typeface="Segoe UI Black" panose="020B0A02040204020203" pitchFamily="34" charset="0"/>
                <a:ea typeface="Segoe UI Black" panose="020B0A02040204020203" pitchFamily="34" charset="0"/>
              </a:rPr>
              <a:t>performance of participants from different countries?</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0.36882504110103087"/>
          <c:y val="0.10931031303400825"/>
          <c:w val="0.59523674039989116"/>
          <c:h val="0.82978344253476877"/>
        </c:manualLayout>
      </c:layout>
      <c:barChart>
        <c:barDir val="bar"/>
        <c:grouping val="clustered"/>
        <c:varyColors val="0"/>
        <c:ser>
          <c:idx val="0"/>
          <c:order val="0"/>
          <c:tx>
            <c:strRef>
              <c:f>'Q12'!$X$1</c:f>
              <c:strCache>
                <c:ptCount val="1"/>
                <c:pt idx="0">
                  <c:v>Sum of  total_participants</c:v>
                </c:pt>
              </c:strCache>
            </c:strRef>
          </c:tx>
          <c:spPr>
            <a:solidFill>
              <a:schemeClr val="accent1"/>
            </a:solidFill>
            <a:ln>
              <a:noFill/>
            </a:ln>
            <a:effectLst/>
          </c:spPr>
          <c:invertIfNegative val="0"/>
          <c:cat>
            <c:strRef>
              <c:f>'Q12'!$W$2:$W$230</c:f>
              <c:strCache>
                <c:ptCount val="228"/>
                <c:pt idx="0">
                  <c:v>USA</c:v>
                </c:pt>
                <c:pt idx="1">
                  <c:v>UK</c:v>
                </c:pt>
                <c:pt idx="2">
                  <c:v>France</c:v>
                </c:pt>
                <c:pt idx="3">
                  <c:v>Germany</c:v>
                </c:pt>
                <c:pt idx="4">
                  <c:v>Canada</c:v>
                </c:pt>
                <c:pt idx="5">
                  <c:v>Italy</c:v>
                </c:pt>
                <c:pt idx="6">
                  <c:v>Japan</c:v>
                </c:pt>
                <c:pt idx="7">
                  <c:v>Sweden</c:v>
                </c:pt>
                <c:pt idx="8">
                  <c:v>Australia</c:v>
                </c:pt>
                <c:pt idx="9">
                  <c:v>Poland</c:v>
                </c:pt>
                <c:pt idx="10">
                  <c:v>Netherlands</c:v>
                </c:pt>
                <c:pt idx="11">
                  <c:v>Soviet Union</c:v>
                </c:pt>
                <c:pt idx="12">
                  <c:v>Hungary</c:v>
                </c:pt>
                <c:pt idx="13">
                  <c:v>China</c:v>
                </c:pt>
                <c:pt idx="14">
                  <c:v>Switzerland</c:v>
                </c:pt>
                <c:pt idx="15">
                  <c:v>Spain</c:v>
                </c:pt>
                <c:pt idx="16">
                  <c:v>Russia</c:v>
                </c:pt>
                <c:pt idx="17">
                  <c:v>South Korea</c:v>
                </c:pt>
                <c:pt idx="18">
                  <c:v>Finland</c:v>
                </c:pt>
                <c:pt idx="19">
                  <c:v>Austria</c:v>
                </c:pt>
                <c:pt idx="20">
                  <c:v>Norway</c:v>
                </c:pt>
                <c:pt idx="21">
                  <c:v>Brazil</c:v>
                </c:pt>
                <c:pt idx="22">
                  <c:v>Czechoslovakia</c:v>
                </c:pt>
                <c:pt idx="23">
                  <c:v>Denmark</c:v>
                </c:pt>
                <c:pt idx="24">
                  <c:v>Romania</c:v>
                </c:pt>
                <c:pt idx="25">
                  <c:v>West Germany</c:v>
                </c:pt>
                <c:pt idx="26">
                  <c:v>Argentina</c:v>
                </c:pt>
                <c:pt idx="27">
                  <c:v>Belgium</c:v>
                </c:pt>
                <c:pt idx="28">
                  <c:v>Bulgaria</c:v>
                </c:pt>
                <c:pt idx="29">
                  <c:v>Mexico</c:v>
                </c:pt>
                <c:pt idx="30">
                  <c:v>East Germany</c:v>
                </c:pt>
                <c:pt idx="31">
                  <c:v>New Zealand</c:v>
                </c:pt>
                <c:pt idx="32">
                  <c:v>Cuba</c:v>
                </c:pt>
                <c:pt idx="33">
                  <c:v>Yugoslavia</c:v>
                </c:pt>
                <c:pt idx="34">
                  <c:v>Greece</c:v>
                </c:pt>
                <c:pt idx="35">
                  <c:v>Ukraine</c:v>
                </c:pt>
                <c:pt idx="36">
                  <c:v>South Africa</c:v>
                </c:pt>
                <c:pt idx="37">
                  <c:v>Egypt</c:v>
                </c:pt>
                <c:pt idx="38">
                  <c:v>India</c:v>
                </c:pt>
                <c:pt idx="39">
                  <c:v>Belarus</c:v>
                </c:pt>
                <c:pt idx="40">
                  <c:v>Czech Republic</c:v>
                </c:pt>
                <c:pt idx="41">
                  <c:v>Ireland</c:v>
                </c:pt>
                <c:pt idx="42">
                  <c:v>Portugal</c:v>
                </c:pt>
                <c:pt idx="43">
                  <c:v>Kazakhstan</c:v>
                </c:pt>
                <c:pt idx="44">
                  <c:v>Turkey</c:v>
                </c:pt>
                <c:pt idx="45">
                  <c:v>Unified Team</c:v>
                </c:pt>
                <c:pt idx="46">
                  <c:v>Colombia</c:v>
                </c:pt>
                <c:pt idx="47">
                  <c:v>Nigeria</c:v>
                </c:pt>
                <c:pt idx="48">
                  <c:v>Puerto Rico</c:v>
                </c:pt>
                <c:pt idx="49">
                  <c:v>Taiwan</c:v>
                </c:pt>
                <c:pt idx="50">
                  <c:v>Venezuela</c:v>
                </c:pt>
                <c:pt idx="51">
                  <c:v>Kenya</c:v>
                </c:pt>
                <c:pt idx="52">
                  <c:v>Iran</c:v>
                </c:pt>
                <c:pt idx="53">
                  <c:v>Chile</c:v>
                </c:pt>
                <c:pt idx="54">
                  <c:v>Slovakia</c:v>
                </c:pt>
                <c:pt idx="55">
                  <c:v>Thailand</c:v>
                </c:pt>
                <c:pt idx="56">
                  <c:v>Croatia</c:v>
                </c:pt>
                <c:pt idx="57">
                  <c:v>Latvia</c:v>
                </c:pt>
                <c:pt idx="58">
                  <c:v>Slovenia</c:v>
                </c:pt>
                <c:pt idx="59">
                  <c:v>Tunisia</c:v>
                </c:pt>
                <c:pt idx="60">
                  <c:v>North Korea</c:v>
                </c:pt>
                <c:pt idx="61">
                  <c:v>Morocco</c:v>
                </c:pt>
                <c:pt idx="62">
                  <c:v>Luxembourg</c:v>
                </c:pt>
                <c:pt idx="63">
                  <c:v>Algeria</c:v>
                </c:pt>
                <c:pt idx="64">
                  <c:v>Jamaica</c:v>
                </c:pt>
                <c:pt idx="65">
                  <c:v>Estonia</c:v>
                </c:pt>
                <c:pt idx="66">
                  <c:v>Israel</c:v>
                </c:pt>
                <c:pt idx="67">
                  <c:v>Uruguay</c:v>
                </c:pt>
                <c:pt idx="68">
                  <c:v>Philippines</c:v>
                </c:pt>
                <c:pt idx="69">
                  <c:v>Pakistan</c:v>
                </c:pt>
                <c:pt idx="70">
                  <c:v>Peru</c:v>
                </c:pt>
                <c:pt idx="71">
                  <c:v>Hong Kong</c:v>
                </c:pt>
                <c:pt idx="72">
                  <c:v>Lithuania</c:v>
                </c:pt>
                <c:pt idx="73">
                  <c:v>Malaysia</c:v>
                </c:pt>
                <c:pt idx="74">
                  <c:v>Iceland</c:v>
                </c:pt>
                <c:pt idx="75">
                  <c:v>Uzbekistan</c:v>
                </c:pt>
                <c:pt idx="76">
                  <c:v>Mongolia</c:v>
                </c:pt>
                <c:pt idx="77">
                  <c:v>Indonesia</c:v>
                </c:pt>
                <c:pt idx="78">
                  <c:v>Ghana</c:v>
                </c:pt>
                <c:pt idx="79">
                  <c:v>Guatemala</c:v>
                </c:pt>
                <c:pt idx="80">
                  <c:v>Serbia</c:v>
                </c:pt>
                <c:pt idx="81">
                  <c:v>Senegal</c:v>
                </c:pt>
                <c:pt idx="82">
                  <c:v>Ethiopia</c:v>
                </c:pt>
                <c:pt idx="83">
                  <c:v>Cameroon</c:v>
                </c:pt>
                <c:pt idx="84">
                  <c:v>Serbia and Montenegro</c:v>
                </c:pt>
                <c:pt idx="85">
                  <c:v>Dominican Republic</c:v>
                </c:pt>
                <c:pt idx="86">
                  <c:v>Azerbaijan</c:v>
                </c:pt>
                <c:pt idx="87">
                  <c:v>Zimbabwe</c:v>
                </c:pt>
                <c:pt idx="88">
                  <c:v>Uganda</c:v>
                </c:pt>
                <c:pt idx="89">
                  <c:v>Georgia</c:v>
                </c:pt>
                <c:pt idx="90">
                  <c:v>Trinidad and Tobago</c:v>
                </c:pt>
                <c:pt idx="91">
                  <c:v>Kuwait</c:v>
                </c:pt>
                <c:pt idx="92">
                  <c:v>Angola</c:v>
                </c:pt>
                <c:pt idx="93">
                  <c:v>Bahamas</c:v>
                </c:pt>
                <c:pt idx="94">
                  <c:v>Singapore</c:v>
                </c:pt>
                <c:pt idx="95">
                  <c:v>Costa Rica</c:v>
                </c:pt>
                <c:pt idx="96">
                  <c:v>Ecuador</c:v>
                </c:pt>
                <c:pt idx="97">
                  <c:v>Armenia</c:v>
                </c:pt>
                <c:pt idx="98">
                  <c:v>Virgin Islands</c:v>
                </c:pt>
                <c:pt idx="99">
                  <c:v>Lebanon</c:v>
                </c:pt>
                <c:pt idx="100">
                  <c:v>Saudi Arabia</c:v>
                </c:pt>
                <c:pt idx="101">
                  <c:v>Iraq</c:v>
                </c:pt>
                <c:pt idx="102">
                  <c:v>Moldova</c:v>
                </c:pt>
                <c:pt idx="103">
                  <c:v>Syria</c:v>
                </c:pt>
                <c:pt idx="104">
                  <c:v>Liechtenstein</c:v>
                </c:pt>
                <c:pt idx="105">
                  <c:v>Kyrgyzstan</c:v>
                </c:pt>
                <c:pt idx="106">
                  <c:v>Qatar</c:v>
                </c:pt>
                <c:pt idx="107">
                  <c:v>Honduras</c:v>
                </c:pt>
                <c:pt idx="108">
                  <c:v>Fiji</c:v>
                </c:pt>
                <c:pt idx="109">
                  <c:v>El Salvador</c:v>
                </c:pt>
                <c:pt idx="110">
                  <c:v>Cyprus</c:v>
                </c:pt>
                <c:pt idx="111">
                  <c:v>Zambia</c:v>
                </c:pt>
                <c:pt idx="112">
                  <c:v>Bermuda</c:v>
                </c:pt>
                <c:pt idx="113">
                  <c:v>Barbados</c:v>
                </c:pt>
                <c:pt idx="114">
                  <c:v>Ivory Coast</c:v>
                </c:pt>
                <c:pt idx="115">
                  <c:v>Vietnam</c:v>
                </c:pt>
                <c:pt idx="116">
                  <c:v>Paraguay</c:v>
                </c:pt>
                <c:pt idx="117">
                  <c:v>Tanzania</c:v>
                </c:pt>
                <c:pt idx="118">
                  <c:v>San Marino</c:v>
                </c:pt>
                <c:pt idx="119">
                  <c:v>Nicaragua</c:v>
                </c:pt>
                <c:pt idx="120">
                  <c:v>Sri Lanka</c:v>
                </c:pt>
                <c:pt idx="121">
                  <c:v>Boliva</c:v>
                </c:pt>
                <c:pt idx="122">
                  <c:v>Mauritius</c:v>
                </c:pt>
                <c:pt idx="123">
                  <c:v>Panama</c:v>
                </c:pt>
                <c:pt idx="124">
                  <c:v>Bahrain</c:v>
                </c:pt>
                <c:pt idx="125">
                  <c:v>Myanmar</c:v>
                </c:pt>
                <c:pt idx="126">
                  <c:v>Monaco</c:v>
                </c:pt>
                <c:pt idx="127">
                  <c:v>Malta</c:v>
                </c:pt>
                <c:pt idx="128">
                  <c:v>Individual Olympic Athletes</c:v>
                </c:pt>
                <c:pt idx="129">
                  <c:v>Madagascar</c:v>
                </c:pt>
                <c:pt idx="130">
                  <c:v>Bosnia and Herzegovina</c:v>
                </c:pt>
                <c:pt idx="131">
                  <c:v>Mali</c:v>
                </c:pt>
                <c:pt idx="132">
                  <c:v>Guyana</c:v>
                </c:pt>
                <c:pt idx="133">
                  <c:v>Antigua and Barbuda</c:v>
                </c:pt>
                <c:pt idx="134">
                  <c:v>Democratic Republic of the Congo</c:v>
                </c:pt>
                <c:pt idx="135">
                  <c:v>Haiti</c:v>
                </c:pt>
                <c:pt idx="136">
                  <c:v>Guam</c:v>
                </c:pt>
                <c:pt idx="137">
                  <c:v>Seychelles</c:v>
                </c:pt>
                <c:pt idx="138">
                  <c:v>Afghanistan</c:v>
                </c:pt>
                <c:pt idx="139">
                  <c:v>Andorra</c:v>
                </c:pt>
                <c:pt idx="140">
                  <c:v>Botswana</c:v>
                </c:pt>
                <c:pt idx="141">
                  <c:v>United Arab Emirates</c:v>
                </c:pt>
                <c:pt idx="142">
                  <c:v>Jordan</c:v>
                </c:pt>
                <c:pt idx="143">
                  <c:v>Sierra Leone</c:v>
                </c:pt>
                <c:pt idx="144">
                  <c:v>Papua New Guinea</c:v>
                </c:pt>
                <c:pt idx="145">
                  <c:v>Malawi</c:v>
                </c:pt>
                <c:pt idx="146">
                  <c:v>Nepal</c:v>
                </c:pt>
                <c:pt idx="147">
                  <c:v>Republic of Congo</c:v>
                </c:pt>
                <c:pt idx="148">
                  <c:v>Montenegro</c:v>
                </c:pt>
                <c:pt idx="149">
                  <c:v>Netherlands Antilles</c:v>
                </c:pt>
                <c:pt idx="150">
                  <c:v>Samoa</c:v>
                </c:pt>
                <c:pt idx="151">
                  <c:v>Belize</c:v>
                </c:pt>
                <c:pt idx="152">
                  <c:v>Lesotho</c:v>
                </c:pt>
                <c:pt idx="153">
                  <c:v>Australasia</c:v>
                </c:pt>
                <c:pt idx="154">
                  <c:v>Bohemia</c:v>
                </c:pt>
                <c:pt idx="155">
                  <c:v>Central African Republic</c:v>
                </c:pt>
                <c:pt idx="156">
                  <c:v>Gabon</c:v>
                </c:pt>
                <c:pt idx="157">
                  <c:v>Macedonia</c:v>
                </c:pt>
                <c:pt idx="158">
                  <c:v>Laos</c:v>
                </c:pt>
                <c:pt idx="159">
                  <c:v>Tajikistan</c:v>
                </c:pt>
                <c:pt idx="160">
                  <c:v>Albania</c:v>
                </c:pt>
                <c:pt idx="161">
                  <c:v>Sudan</c:v>
                </c:pt>
                <c:pt idx="162">
                  <c:v>United Arab Republic</c:v>
                </c:pt>
                <c:pt idx="163">
                  <c:v>Mozambique</c:v>
                </c:pt>
                <c:pt idx="164">
                  <c:v>Benin</c:v>
                </c:pt>
                <c:pt idx="165">
                  <c:v>Cambodia</c:v>
                </c:pt>
                <c:pt idx="166">
                  <c:v>Swaziland</c:v>
                </c:pt>
                <c:pt idx="167">
                  <c:v>Turkmenistan</c:v>
                </c:pt>
                <c:pt idx="168">
                  <c:v>Liberia</c:v>
                </c:pt>
                <c:pt idx="169">
                  <c:v>Togo</c:v>
                </c:pt>
                <c:pt idx="170">
                  <c:v>Namibia</c:v>
                </c:pt>
                <c:pt idx="171">
                  <c:v>Grenada</c:v>
                </c:pt>
                <c:pt idx="172">
                  <c:v>Bangladesh</c:v>
                </c:pt>
                <c:pt idx="173">
                  <c:v>Tonga</c:v>
                </c:pt>
                <c:pt idx="174">
                  <c:v>Cayman Islands</c:v>
                </c:pt>
                <c:pt idx="175">
                  <c:v>Guinea</c:v>
                </c:pt>
                <c:pt idx="176">
                  <c:v>Saar</c:v>
                </c:pt>
                <c:pt idx="177">
                  <c:v>Libya</c:v>
                </c:pt>
                <c:pt idx="178">
                  <c:v>Oman</c:v>
                </c:pt>
                <c:pt idx="179">
                  <c:v>Rwanda</c:v>
                </c:pt>
                <c:pt idx="180">
                  <c:v>Vietnam (pre)</c:v>
                </c:pt>
                <c:pt idx="181">
                  <c:v>Aruba</c:v>
                </c:pt>
                <c:pt idx="182">
                  <c:v>Suriname</c:v>
                </c:pt>
                <c:pt idx="183">
                  <c:v>Maldives</c:v>
                </c:pt>
                <c:pt idx="184">
                  <c:v>Burkina Faso</c:v>
                </c:pt>
                <c:pt idx="185">
                  <c:v>Cook Islands</c:v>
                </c:pt>
                <c:pt idx="186">
                  <c:v>Gambia</c:v>
                </c:pt>
                <c:pt idx="187">
                  <c:v>American Samoa</c:v>
                </c:pt>
                <c:pt idx="188">
                  <c:v>Niger</c:v>
                </c:pt>
                <c:pt idx="189">
                  <c:v>Virgin Islands, British</c:v>
                </c:pt>
                <c:pt idx="190">
                  <c:v>Yemen</c:v>
                </c:pt>
                <c:pt idx="191">
                  <c:v>Saint Vincent</c:v>
                </c:pt>
                <c:pt idx="192">
                  <c:v>Djibouti</c:v>
                </c:pt>
                <c:pt idx="193">
                  <c:v>Equatorial Guinea</c:v>
                </c:pt>
                <c:pt idx="194">
                  <c:v>Eritrea</c:v>
                </c:pt>
                <c:pt idx="195">
                  <c:v>Chad</c:v>
                </c:pt>
                <c:pt idx="196">
                  <c:v>Vanuatu</c:v>
                </c:pt>
                <c:pt idx="197">
                  <c:v>Burundi</c:v>
                </c:pt>
                <c:pt idx="198">
                  <c:v>Palau</c:v>
                </c:pt>
                <c:pt idx="199">
                  <c:v>Saint Lucia</c:v>
                </c:pt>
                <c:pt idx="200">
                  <c:v>Bhutan</c:v>
                </c:pt>
                <c:pt idx="201">
                  <c:v>Mauritania</c:v>
                </c:pt>
                <c:pt idx="202">
                  <c:v>Palestine</c:v>
                </c:pt>
                <c:pt idx="203">
                  <c:v>Turks and Caicos Islands</c:v>
                </c:pt>
                <c:pt idx="204">
                  <c:v>Somalia</c:v>
                </c:pt>
                <c:pt idx="205">
                  <c:v>Solomon Islands</c:v>
                </c:pt>
                <c:pt idx="206">
                  <c:v>Malaya</c:v>
                </c:pt>
                <c:pt idx="207">
                  <c:v>Micronesia</c:v>
                </c:pt>
                <c:pt idx="208">
                  <c:v>Dominica</c:v>
                </c:pt>
                <c:pt idx="209">
                  <c:v>Comoros</c:v>
                </c:pt>
                <c:pt idx="210">
                  <c:v>Guinea-Bissau</c:v>
                </c:pt>
                <c:pt idx="211">
                  <c:v>West Indies Federation</c:v>
                </c:pt>
                <c:pt idx="212">
                  <c:v>Sao Tome and Principe</c:v>
                </c:pt>
                <c:pt idx="213">
                  <c:v>Cape Verde</c:v>
                </c:pt>
                <c:pt idx="214">
                  <c:v>Marshall Islands</c:v>
                </c:pt>
                <c:pt idx="215">
                  <c:v>North Yemen</c:v>
                </c:pt>
                <c:pt idx="216">
                  <c:v>Nauru</c:v>
                </c:pt>
                <c:pt idx="217">
                  <c:v>Refugee Olympic Team</c:v>
                </c:pt>
                <c:pt idx="218">
                  <c:v>Zimbabwe (Rhodesia)</c:v>
                </c:pt>
                <c:pt idx="219">
                  <c:v>Brunei</c:v>
                </c:pt>
                <c:pt idx="220">
                  <c:v>Kiribati</c:v>
                </c:pt>
                <c:pt idx="221">
                  <c:v>Kosovo</c:v>
                </c:pt>
                <c:pt idx="222">
                  <c:v>Timor-Leste</c:v>
                </c:pt>
                <c:pt idx="223">
                  <c:v>Tuvalu</c:v>
                </c:pt>
                <c:pt idx="224">
                  <c:v>South Yemen</c:v>
                </c:pt>
                <c:pt idx="225">
                  <c:v>South Sudan</c:v>
                </c:pt>
                <c:pt idx="226">
                  <c:v>North Borneo</c:v>
                </c:pt>
                <c:pt idx="227">
                  <c:v>Newfoundland</c:v>
                </c:pt>
              </c:strCache>
            </c:strRef>
          </c:cat>
          <c:val>
            <c:numRef>
              <c:f>'Q12'!$X$2:$X$230</c:f>
              <c:numCache>
                <c:formatCode>General</c:formatCode>
                <c:ptCount val="228"/>
                <c:pt idx="0">
                  <c:v>9225</c:v>
                </c:pt>
                <c:pt idx="1">
                  <c:v>5783</c:v>
                </c:pt>
                <c:pt idx="2">
                  <c:v>5198</c:v>
                </c:pt>
                <c:pt idx="3">
                  <c:v>4763</c:v>
                </c:pt>
                <c:pt idx="4">
                  <c:v>4657</c:v>
                </c:pt>
                <c:pt idx="5">
                  <c:v>4654</c:v>
                </c:pt>
                <c:pt idx="6">
                  <c:v>3965</c:v>
                </c:pt>
                <c:pt idx="7">
                  <c:v>3781</c:v>
                </c:pt>
                <c:pt idx="8">
                  <c:v>3747</c:v>
                </c:pt>
                <c:pt idx="9">
                  <c:v>2957</c:v>
                </c:pt>
                <c:pt idx="10">
                  <c:v>2926</c:v>
                </c:pt>
                <c:pt idx="11">
                  <c:v>2856</c:v>
                </c:pt>
                <c:pt idx="12">
                  <c:v>2671</c:v>
                </c:pt>
                <c:pt idx="13">
                  <c:v>2641</c:v>
                </c:pt>
                <c:pt idx="14">
                  <c:v>2632</c:v>
                </c:pt>
                <c:pt idx="15">
                  <c:v>2599</c:v>
                </c:pt>
                <c:pt idx="16">
                  <c:v>2372</c:v>
                </c:pt>
                <c:pt idx="17">
                  <c:v>2348</c:v>
                </c:pt>
                <c:pt idx="18">
                  <c:v>2346</c:v>
                </c:pt>
                <c:pt idx="19">
                  <c:v>2235</c:v>
                </c:pt>
                <c:pt idx="20">
                  <c:v>2216</c:v>
                </c:pt>
                <c:pt idx="21">
                  <c:v>2003</c:v>
                </c:pt>
                <c:pt idx="22">
                  <c:v>1932</c:v>
                </c:pt>
                <c:pt idx="23">
                  <c:v>1915</c:v>
                </c:pt>
                <c:pt idx="24">
                  <c:v>1744</c:v>
                </c:pt>
                <c:pt idx="25">
                  <c:v>1705</c:v>
                </c:pt>
                <c:pt idx="26">
                  <c:v>1690</c:v>
                </c:pt>
                <c:pt idx="27">
                  <c:v>1654</c:v>
                </c:pt>
                <c:pt idx="28">
                  <c:v>1485</c:v>
                </c:pt>
                <c:pt idx="29">
                  <c:v>1428</c:v>
                </c:pt>
                <c:pt idx="30">
                  <c:v>1360</c:v>
                </c:pt>
                <c:pt idx="31">
                  <c:v>1324</c:v>
                </c:pt>
                <c:pt idx="32">
                  <c:v>1273</c:v>
                </c:pt>
                <c:pt idx="33">
                  <c:v>1226</c:v>
                </c:pt>
                <c:pt idx="34">
                  <c:v>1145</c:v>
                </c:pt>
                <c:pt idx="35">
                  <c:v>1134</c:v>
                </c:pt>
                <c:pt idx="36">
                  <c:v>914</c:v>
                </c:pt>
                <c:pt idx="37">
                  <c:v>891</c:v>
                </c:pt>
                <c:pt idx="38">
                  <c:v>774</c:v>
                </c:pt>
                <c:pt idx="39">
                  <c:v>763</c:v>
                </c:pt>
                <c:pt idx="40">
                  <c:v>734</c:v>
                </c:pt>
                <c:pt idx="41">
                  <c:v>709</c:v>
                </c:pt>
                <c:pt idx="42">
                  <c:v>705</c:v>
                </c:pt>
                <c:pt idx="43">
                  <c:v>694</c:v>
                </c:pt>
                <c:pt idx="44">
                  <c:v>686</c:v>
                </c:pt>
                <c:pt idx="45">
                  <c:v>601</c:v>
                </c:pt>
                <c:pt idx="46">
                  <c:v>587</c:v>
                </c:pt>
                <c:pt idx="47">
                  <c:v>560</c:v>
                </c:pt>
                <c:pt idx="48">
                  <c:v>558</c:v>
                </c:pt>
                <c:pt idx="49">
                  <c:v>549</c:v>
                </c:pt>
                <c:pt idx="50">
                  <c:v>543</c:v>
                </c:pt>
                <c:pt idx="51">
                  <c:v>491</c:v>
                </c:pt>
                <c:pt idx="52">
                  <c:v>487</c:v>
                </c:pt>
                <c:pt idx="53">
                  <c:v>463</c:v>
                </c:pt>
                <c:pt idx="54">
                  <c:v>457</c:v>
                </c:pt>
                <c:pt idx="55">
                  <c:v>431</c:v>
                </c:pt>
                <c:pt idx="56">
                  <c:v>428</c:v>
                </c:pt>
                <c:pt idx="57">
                  <c:v>428</c:v>
                </c:pt>
                <c:pt idx="58">
                  <c:v>420</c:v>
                </c:pt>
                <c:pt idx="59">
                  <c:v>415</c:v>
                </c:pt>
                <c:pt idx="60">
                  <c:v>404</c:v>
                </c:pt>
                <c:pt idx="61">
                  <c:v>374</c:v>
                </c:pt>
                <c:pt idx="62">
                  <c:v>371</c:v>
                </c:pt>
                <c:pt idx="63">
                  <c:v>368</c:v>
                </c:pt>
                <c:pt idx="64">
                  <c:v>364</c:v>
                </c:pt>
                <c:pt idx="65">
                  <c:v>354</c:v>
                </c:pt>
                <c:pt idx="66">
                  <c:v>349</c:v>
                </c:pt>
                <c:pt idx="67">
                  <c:v>346</c:v>
                </c:pt>
                <c:pt idx="68">
                  <c:v>342</c:v>
                </c:pt>
                <c:pt idx="69">
                  <c:v>327</c:v>
                </c:pt>
                <c:pt idx="70">
                  <c:v>326</c:v>
                </c:pt>
                <c:pt idx="71">
                  <c:v>319</c:v>
                </c:pt>
                <c:pt idx="72">
                  <c:v>311</c:v>
                </c:pt>
                <c:pt idx="73">
                  <c:v>299</c:v>
                </c:pt>
                <c:pt idx="74">
                  <c:v>297</c:v>
                </c:pt>
                <c:pt idx="75">
                  <c:v>295</c:v>
                </c:pt>
                <c:pt idx="76">
                  <c:v>290</c:v>
                </c:pt>
                <c:pt idx="77">
                  <c:v>262</c:v>
                </c:pt>
                <c:pt idx="78">
                  <c:v>240</c:v>
                </c:pt>
                <c:pt idx="79">
                  <c:v>238</c:v>
                </c:pt>
                <c:pt idx="80">
                  <c:v>229</c:v>
                </c:pt>
                <c:pt idx="81">
                  <c:v>222</c:v>
                </c:pt>
                <c:pt idx="82">
                  <c:v>220</c:v>
                </c:pt>
                <c:pt idx="83">
                  <c:v>216</c:v>
                </c:pt>
                <c:pt idx="84">
                  <c:v>205</c:v>
                </c:pt>
                <c:pt idx="85">
                  <c:v>197</c:v>
                </c:pt>
                <c:pt idx="86">
                  <c:v>193</c:v>
                </c:pt>
                <c:pt idx="87">
                  <c:v>193</c:v>
                </c:pt>
                <c:pt idx="88">
                  <c:v>174</c:v>
                </c:pt>
                <c:pt idx="89">
                  <c:v>167</c:v>
                </c:pt>
                <c:pt idx="90">
                  <c:v>166</c:v>
                </c:pt>
                <c:pt idx="91">
                  <c:v>163</c:v>
                </c:pt>
                <c:pt idx="92">
                  <c:v>163</c:v>
                </c:pt>
                <c:pt idx="93">
                  <c:v>162</c:v>
                </c:pt>
                <c:pt idx="94">
                  <c:v>160</c:v>
                </c:pt>
                <c:pt idx="95">
                  <c:v>154</c:v>
                </c:pt>
                <c:pt idx="96">
                  <c:v>153</c:v>
                </c:pt>
                <c:pt idx="97">
                  <c:v>146</c:v>
                </c:pt>
                <c:pt idx="98">
                  <c:v>145</c:v>
                </c:pt>
                <c:pt idx="99">
                  <c:v>140</c:v>
                </c:pt>
                <c:pt idx="100">
                  <c:v>133</c:v>
                </c:pt>
                <c:pt idx="101">
                  <c:v>132</c:v>
                </c:pt>
                <c:pt idx="102">
                  <c:v>131</c:v>
                </c:pt>
                <c:pt idx="103">
                  <c:v>130</c:v>
                </c:pt>
                <c:pt idx="104">
                  <c:v>130</c:v>
                </c:pt>
                <c:pt idx="105">
                  <c:v>129</c:v>
                </c:pt>
                <c:pt idx="106">
                  <c:v>128</c:v>
                </c:pt>
                <c:pt idx="107">
                  <c:v>127</c:v>
                </c:pt>
                <c:pt idx="108">
                  <c:v>125</c:v>
                </c:pt>
                <c:pt idx="109">
                  <c:v>121</c:v>
                </c:pt>
                <c:pt idx="110">
                  <c:v>120</c:v>
                </c:pt>
                <c:pt idx="111">
                  <c:v>116</c:v>
                </c:pt>
                <c:pt idx="112">
                  <c:v>116</c:v>
                </c:pt>
                <c:pt idx="113">
                  <c:v>113</c:v>
                </c:pt>
                <c:pt idx="114">
                  <c:v>111</c:v>
                </c:pt>
                <c:pt idx="115">
                  <c:v>104</c:v>
                </c:pt>
                <c:pt idx="116">
                  <c:v>104</c:v>
                </c:pt>
                <c:pt idx="117">
                  <c:v>99</c:v>
                </c:pt>
                <c:pt idx="118">
                  <c:v>92</c:v>
                </c:pt>
                <c:pt idx="119">
                  <c:v>91</c:v>
                </c:pt>
                <c:pt idx="120">
                  <c:v>88</c:v>
                </c:pt>
                <c:pt idx="121">
                  <c:v>88</c:v>
                </c:pt>
                <c:pt idx="122">
                  <c:v>88</c:v>
                </c:pt>
                <c:pt idx="123">
                  <c:v>83</c:v>
                </c:pt>
                <c:pt idx="124">
                  <c:v>81</c:v>
                </c:pt>
                <c:pt idx="125">
                  <c:v>80</c:v>
                </c:pt>
                <c:pt idx="126">
                  <c:v>79</c:v>
                </c:pt>
                <c:pt idx="127">
                  <c:v>78</c:v>
                </c:pt>
                <c:pt idx="128">
                  <c:v>76</c:v>
                </c:pt>
                <c:pt idx="129">
                  <c:v>75</c:v>
                </c:pt>
                <c:pt idx="130">
                  <c:v>73</c:v>
                </c:pt>
                <c:pt idx="131">
                  <c:v>71</c:v>
                </c:pt>
                <c:pt idx="132">
                  <c:v>69</c:v>
                </c:pt>
                <c:pt idx="133">
                  <c:v>69</c:v>
                </c:pt>
                <c:pt idx="134">
                  <c:v>69</c:v>
                </c:pt>
                <c:pt idx="135">
                  <c:v>66</c:v>
                </c:pt>
                <c:pt idx="136">
                  <c:v>64</c:v>
                </c:pt>
                <c:pt idx="137">
                  <c:v>64</c:v>
                </c:pt>
                <c:pt idx="138">
                  <c:v>62</c:v>
                </c:pt>
                <c:pt idx="139">
                  <c:v>61</c:v>
                </c:pt>
                <c:pt idx="140">
                  <c:v>61</c:v>
                </c:pt>
                <c:pt idx="141">
                  <c:v>60</c:v>
                </c:pt>
                <c:pt idx="142">
                  <c:v>60</c:v>
                </c:pt>
                <c:pt idx="143">
                  <c:v>60</c:v>
                </c:pt>
                <c:pt idx="144">
                  <c:v>59</c:v>
                </c:pt>
                <c:pt idx="145">
                  <c:v>59</c:v>
                </c:pt>
                <c:pt idx="146">
                  <c:v>58</c:v>
                </c:pt>
                <c:pt idx="147">
                  <c:v>56</c:v>
                </c:pt>
                <c:pt idx="148">
                  <c:v>55</c:v>
                </c:pt>
                <c:pt idx="149">
                  <c:v>54</c:v>
                </c:pt>
                <c:pt idx="150">
                  <c:v>53</c:v>
                </c:pt>
                <c:pt idx="151">
                  <c:v>51</c:v>
                </c:pt>
                <c:pt idx="152">
                  <c:v>51</c:v>
                </c:pt>
                <c:pt idx="153">
                  <c:v>51</c:v>
                </c:pt>
                <c:pt idx="154">
                  <c:v>49</c:v>
                </c:pt>
                <c:pt idx="155">
                  <c:v>49</c:v>
                </c:pt>
                <c:pt idx="156">
                  <c:v>48</c:v>
                </c:pt>
                <c:pt idx="157">
                  <c:v>47</c:v>
                </c:pt>
                <c:pt idx="158">
                  <c:v>47</c:v>
                </c:pt>
                <c:pt idx="159">
                  <c:v>45</c:v>
                </c:pt>
                <c:pt idx="160">
                  <c:v>45</c:v>
                </c:pt>
                <c:pt idx="161">
                  <c:v>45</c:v>
                </c:pt>
                <c:pt idx="162">
                  <c:v>44</c:v>
                </c:pt>
                <c:pt idx="163">
                  <c:v>43</c:v>
                </c:pt>
                <c:pt idx="164">
                  <c:v>43</c:v>
                </c:pt>
                <c:pt idx="165">
                  <c:v>42</c:v>
                </c:pt>
                <c:pt idx="166">
                  <c:v>42</c:v>
                </c:pt>
                <c:pt idx="167">
                  <c:v>41</c:v>
                </c:pt>
                <c:pt idx="168">
                  <c:v>41</c:v>
                </c:pt>
                <c:pt idx="169">
                  <c:v>40</c:v>
                </c:pt>
                <c:pt idx="170">
                  <c:v>40</c:v>
                </c:pt>
                <c:pt idx="171">
                  <c:v>40</c:v>
                </c:pt>
                <c:pt idx="172">
                  <c:v>38</c:v>
                </c:pt>
                <c:pt idx="173">
                  <c:v>38</c:v>
                </c:pt>
                <c:pt idx="174">
                  <c:v>38</c:v>
                </c:pt>
                <c:pt idx="175">
                  <c:v>37</c:v>
                </c:pt>
                <c:pt idx="176">
                  <c:v>36</c:v>
                </c:pt>
                <c:pt idx="177">
                  <c:v>35</c:v>
                </c:pt>
                <c:pt idx="178">
                  <c:v>34</c:v>
                </c:pt>
                <c:pt idx="179">
                  <c:v>33</c:v>
                </c:pt>
                <c:pt idx="180">
                  <c:v>32</c:v>
                </c:pt>
                <c:pt idx="181">
                  <c:v>32</c:v>
                </c:pt>
                <c:pt idx="182">
                  <c:v>31</c:v>
                </c:pt>
                <c:pt idx="183">
                  <c:v>31</c:v>
                </c:pt>
                <c:pt idx="184">
                  <c:v>30</c:v>
                </c:pt>
                <c:pt idx="185">
                  <c:v>29</c:v>
                </c:pt>
                <c:pt idx="186">
                  <c:v>29</c:v>
                </c:pt>
                <c:pt idx="187">
                  <c:v>29</c:v>
                </c:pt>
                <c:pt idx="188">
                  <c:v>28</c:v>
                </c:pt>
                <c:pt idx="189">
                  <c:v>28</c:v>
                </c:pt>
                <c:pt idx="190">
                  <c:v>28</c:v>
                </c:pt>
                <c:pt idx="191">
                  <c:v>28</c:v>
                </c:pt>
                <c:pt idx="192">
                  <c:v>26</c:v>
                </c:pt>
                <c:pt idx="193">
                  <c:v>26</c:v>
                </c:pt>
                <c:pt idx="194">
                  <c:v>26</c:v>
                </c:pt>
                <c:pt idx="195">
                  <c:v>26</c:v>
                </c:pt>
                <c:pt idx="196">
                  <c:v>25</c:v>
                </c:pt>
                <c:pt idx="197">
                  <c:v>25</c:v>
                </c:pt>
                <c:pt idx="198">
                  <c:v>21</c:v>
                </c:pt>
                <c:pt idx="199">
                  <c:v>21</c:v>
                </c:pt>
                <c:pt idx="200">
                  <c:v>21</c:v>
                </c:pt>
                <c:pt idx="201">
                  <c:v>21</c:v>
                </c:pt>
                <c:pt idx="202">
                  <c:v>20</c:v>
                </c:pt>
                <c:pt idx="203">
                  <c:v>19</c:v>
                </c:pt>
                <c:pt idx="204">
                  <c:v>19</c:v>
                </c:pt>
                <c:pt idx="205">
                  <c:v>19</c:v>
                </c:pt>
                <c:pt idx="206">
                  <c:v>18</c:v>
                </c:pt>
                <c:pt idx="207">
                  <c:v>18</c:v>
                </c:pt>
                <c:pt idx="208">
                  <c:v>17</c:v>
                </c:pt>
                <c:pt idx="209">
                  <c:v>15</c:v>
                </c:pt>
                <c:pt idx="210">
                  <c:v>15</c:v>
                </c:pt>
                <c:pt idx="211">
                  <c:v>13</c:v>
                </c:pt>
                <c:pt idx="212">
                  <c:v>13</c:v>
                </c:pt>
                <c:pt idx="213">
                  <c:v>13</c:v>
                </c:pt>
                <c:pt idx="214">
                  <c:v>12</c:v>
                </c:pt>
                <c:pt idx="215">
                  <c:v>10</c:v>
                </c:pt>
                <c:pt idx="216">
                  <c:v>10</c:v>
                </c:pt>
                <c:pt idx="217">
                  <c:v>10</c:v>
                </c:pt>
                <c:pt idx="218">
                  <c:v>10</c:v>
                </c:pt>
                <c:pt idx="219">
                  <c:v>9</c:v>
                </c:pt>
                <c:pt idx="220">
                  <c:v>9</c:v>
                </c:pt>
                <c:pt idx="221">
                  <c:v>8</c:v>
                </c:pt>
                <c:pt idx="222">
                  <c:v>8</c:v>
                </c:pt>
                <c:pt idx="223">
                  <c:v>6</c:v>
                </c:pt>
                <c:pt idx="224">
                  <c:v>5</c:v>
                </c:pt>
                <c:pt idx="225">
                  <c:v>3</c:v>
                </c:pt>
                <c:pt idx="226">
                  <c:v>2</c:v>
                </c:pt>
                <c:pt idx="227">
                  <c:v>1</c:v>
                </c:pt>
              </c:numCache>
            </c:numRef>
          </c:val>
          <c:extLst>
            <c:ext xmlns:c16="http://schemas.microsoft.com/office/drawing/2014/chart" uri="{C3380CC4-5D6E-409C-BE32-E72D297353CC}">
              <c16:uniqueId val="{00000000-FAD5-4C2B-BC4C-61C07DFFEC6B}"/>
            </c:ext>
          </c:extLst>
        </c:ser>
        <c:ser>
          <c:idx val="1"/>
          <c:order val="1"/>
          <c:tx>
            <c:strRef>
              <c:f>'Q12'!$Y$1</c:f>
              <c:strCache>
                <c:ptCount val="1"/>
                <c:pt idx="0">
                  <c:v>Sum of  total_medals</c:v>
                </c:pt>
              </c:strCache>
            </c:strRef>
          </c:tx>
          <c:spPr>
            <a:solidFill>
              <a:schemeClr val="accent2"/>
            </a:solidFill>
            <a:ln>
              <a:noFill/>
            </a:ln>
            <a:effectLst/>
          </c:spPr>
          <c:invertIfNegative val="0"/>
          <c:cat>
            <c:strRef>
              <c:f>'Q12'!$W$2:$W$230</c:f>
              <c:strCache>
                <c:ptCount val="228"/>
                <c:pt idx="0">
                  <c:v>USA</c:v>
                </c:pt>
                <c:pt idx="1">
                  <c:v>UK</c:v>
                </c:pt>
                <c:pt idx="2">
                  <c:v>France</c:v>
                </c:pt>
                <c:pt idx="3">
                  <c:v>Germany</c:v>
                </c:pt>
                <c:pt idx="4">
                  <c:v>Canada</c:v>
                </c:pt>
                <c:pt idx="5">
                  <c:v>Italy</c:v>
                </c:pt>
                <c:pt idx="6">
                  <c:v>Japan</c:v>
                </c:pt>
                <c:pt idx="7">
                  <c:v>Sweden</c:v>
                </c:pt>
                <c:pt idx="8">
                  <c:v>Australia</c:v>
                </c:pt>
                <c:pt idx="9">
                  <c:v>Poland</c:v>
                </c:pt>
                <c:pt idx="10">
                  <c:v>Netherlands</c:v>
                </c:pt>
                <c:pt idx="11">
                  <c:v>Soviet Union</c:v>
                </c:pt>
                <c:pt idx="12">
                  <c:v>Hungary</c:v>
                </c:pt>
                <c:pt idx="13">
                  <c:v>China</c:v>
                </c:pt>
                <c:pt idx="14">
                  <c:v>Switzerland</c:v>
                </c:pt>
                <c:pt idx="15">
                  <c:v>Spain</c:v>
                </c:pt>
                <c:pt idx="16">
                  <c:v>Russia</c:v>
                </c:pt>
                <c:pt idx="17">
                  <c:v>South Korea</c:v>
                </c:pt>
                <c:pt idx="18">
                  <c:v>Finland</c:v>
                </c:pt>
                <c:pt idx="19">
                  <c:v>Austria</c:v>
                </c:pt>
                <c:pt idx="20">
                  <c:v>Norway</c:v>
                </c:pt>
                <c:pt idx="21">
                  <c:v>Brazil</c:v>
                </c:pt>
                <c:pt idx="22">
                  <c:v>Czechoslovakia</c:v>
                </c:pt>
                <c:pt idx="23">
                  <c:v>Denmark</c:v>
                </c:pt>
                <c:pt idx="24">
                  <c:v>Romania</c:v>
                </c:pt>
                <c:pt idx="25">
                  <c:v>West Germany</c:v>
                </c:pt>
                <c:pt idx="26">
                  <c:v>Argentina</c:v>
                </c:pt>
                <c:pt idx="27">
                  <c:v>Belgium</c:v>
                </c:pt>
                <c:pt idx="28">
                  <c:v>Bulgaria</c:v>
                </c:pt>
                <c:pt idx="29">
                  <c:v>Mexico</c:v>
                </c:pt>
                <c:pt idx="30">
                  <c:v>East Germany</c:v>
                </c:pt>
                <c:pt idx="31">
                  <c:v>New Zealand</c:v>
                </c:pt>
                <c:pt idx="32">
                  <c:v>Cuba</c:v>
                </c:pt>
                <c:pt idx="33">
                  <c:v>Yugoslavia</c:v>
                </c:pt>
                <c:pt idx="34">
                  <c:v>Greece</c:v>
                </c:pt>
                <c:pt idx="35">
                  <c:v>Ukraine</c:v>
                </c:pt>
                <c:pt idx="36">
                  <c:v>South Africa</c:v>
                </c:pt>
                <c:pt idx="37">
                  <c:v>Egypt</c:v>
                </c:pt>
                <c:pt idx="38">
                  <c:v>India</c:v>
                </c:pt>
                <c:pt idx="39">
                  <c:v>Belarus</c:v>
                </c:pt>
                <c:pt idx="40">
                  <c:v>Czech Republic</c:v>
                </c:pt>
                <c:pt idx="41">
                  <c:v>Ireland</c:v>
                </c:pt>
                <c:pt idx="42">
                  <c:v>Portugal</c:v>
                </c:pt>
                <c:pt idx="43">
                  <c:v>Kazakhstan</c:v>
                </c:pt>
                <c:pt idx="44">
                  <c:v>Turkey</c:v>
                </c:pt>
                <c:pt idx="45">
                  <c:v>Unified Team</c:v>
                </c:pt>
                <c:pt idx="46">
                  <c:v>Colombia</c:v>
                </c:pt>
                <c:pt idx="47">
                  <c:v>Nigeria</c:v>
                </c:pt>
                <c:pt idx="48">
                  <c:v>Puerto Rico</c:v>
                </c:pt>
                <c:pt idx="49">
                  <c:v>Taiwan</c:v>
                </c:pt>
                <c:pt idx="50">
                  <c:v>Venezuela</c:v>
                </c:pt>
                <c:pt idx="51">
                  <c:v>Kenya</c:v>
                </c:pt>
                <c:pt idx="52">
                  <c:v>Iran</c:v>
                </c:pt>
                <c:pt idx="53">
                  <c:v>Chile</c:v>
                </c:pt>
                <c:pt idx="54">
                  <c:v>Slovakia</c:v>
                </c:pt>
                <c:pt idx="55">
                  <c:v>Thailand</c:v>
                </c:pt>
                <c:pt idx="56">
                  <c:v>Croatia</c:v>
                </c:pt>
                <c:pt idx="57">
                  <c:v>Latvia</c:v>
                </c:pt>
                <c:pt idx="58">
                  <c:v>Slovenia</c:v>
                </c:pt>
                <c:pt idx="59">
                  <c:v>Tunisia</c:v>
                </c:pt>
                <c:pt idx="60">
                  <c:v>North Korea</c:v>
                </c:pt>
                <c:pt idx="61">
                  <c:v>Morocco</c:v>
                </c:pt>
                <c:pt idx="62">
                  <c:v>Luxembourg</c:v>
                </c:pt>
                <c:pt idx="63">
                  <c:v>Algeria</c:v>
                </c:pt>
                <c:pt idx="64">
                  <c:v>Jamaica</c:v>
                </c:pt>
                <c:pt idx="65">
                  <c:v>Estonia</c:v>
                </c:pt>
                <c:pt idx="66">
                  <c:v>Israel</c:v>
                </c:pt>
                <c:pt idx="67">
                  <c:v>Uruguay</c:v>
                </c:pt>
                <c:pt idx="68">
                  <c:v>Philippines</c:v>
                </c:pt>
                <c:pt idx="69">
                  <c:v>Pakistan</c:v>
                </c:pt>
                <c:pt idx="70">
                  <c:v>Peru</c:v>
                </c:pt>
                <c:pt idx="71">
                  <c:v>Hong Kong</c:v>
                </c:pt>
                <c:pt idx="72">
                  <c:v>Lithuania</c:v>
                </c:pt>
                <c:pt idx="73">
                  <c:v>Malaysia</c:v>
                </c:pt>
                <c:pt idx="74">
                  <c:v>Iceland</c:v>
                </c:pt>
                <c:pt idx="75">
                  <c:v>Uzbekistan</c:v>
                </c:pt>
                <c:pt idx="76">
                  <c:v>Mongolia</c:v>
                </c:pt>
                <c:pt idx="77">
                  <c:v>Indonesia</c:v>
                </c:pt>
                <c:pt idx="78">
                  <c:v>Ghana</c:v>
                </c:pt>
                <c:pt idx="79">
                  <c:v>Guatemala</c:v>
                </c:pt>
                <c:pt idx="80">
                  <c:v>Serbia</c:v>
                </c:pt>
                <c:pt idx="81">
                  <c:v>Senegal</c:v>
                </c:pt>
                <c:pt idx="82">
                  <c:v>Ethiopia</c:v>
                </c:pt>
                <c:pt idx="83">
                  <c:v>Cameroon</c:v>
                </c:pt>
                <c:pt idx="84">
                  <c:v>Serbia and Montenegro</c:v>
                </c:pt>
                <c:pt idx="85">
                  <c:v>Dominican Republic</c:v>
                </c:pt>
                <c:pt idx="86">
                  <c:v>Azerbaijan</c:v>
                </c:pt>
                <c:pt idx="87">
                  <c:v>Zimbabwe</c:v>
                </c:pt>
                <c:pt idx="88">
                  <c:v>Uganda</c:v>
                </c:pt>
                <c:pt idx="89">
                  <c:v>Georgia</c:v>
                </c:pt>
                <c:pt idx="90">
                  <c:v>Trinidad and Tobago</c:v>
                </c:pt>
                <c:pt idx="91">
                  <c:v>Kuwait</c:v>
                </c:pt>
                <c:pt idx="92">
                  <c:v>Angola</c:v>
                </c:pt>
                <c:pt idx="93">
                  <c:v>Bahamas</c:v>
                </c:pt>
                <c:pt idx="94">
                  <c:v>Singapore</c:v>
                </c:pt>
                <c:pt idx="95">
                  <c:v>Costa Rica</c:v>
                </c:pt>
                <c:pt idx="96">
                  <c:v>Ecuador</c:v>
                </c:pt>
                <c:pt idx="97">
                  <c:v>Armenia</c:v>
                </c:pt>
                <c:pt idx="98">
                  <c:v>Virgin Islands</c:v>
                </c:pt>
                <c:pt idx="99">
                  <c:v>Lebanon</c:v>
                </c:pt>
                <c:pt idx="100">
                  <c:v>Saudi Arabia</c:v>
                </c:pt>
                <c:pt idx="101">
                  <c:v>Iraq</c:v>
                </c:pt>
                <c:pt idx="102">
                  <c:v>Moldova</c:v>
                </c:pt>
                <c:pt idx="103">
                  <c:v>Syria</c:v>
                </c:pt>
                <c:pt idx="104">
                  <c:v>Liechtenstein</c:v>
                </c:pt>
                <c:pt idx="105">
                  <c:v>Kyrgyzstan</c:v>
                </c:pt>
                <c:pt idx="106">
                  <c:v>Qatar</c:v>
                </c:pt>
                <c:pt idx="107">
                  <c:v>Honduras</c:v>
                </c:pt>
                <c:pt idx="108">
                  <c:v>Fiji</c:v>
                </c:pt>
                <c:pt idx="109">
                  <c:v>El Salvador</c:v>
                </c:pt>
                <c:pt idx="110">
                  <c:v>Cyprus</c:v>
                </c:pt>
                <c:pt idx="111">
                  <c:v>Zambia</c:v>
                </c:pt>
                <c:pt idx="112">
                  <c:v>Bermuda</c:v>
                </c:pt>
                <c:pt idx="113">
                  <c:v>Barbados</c:v>
                </c:pt>
                <c:pt idx="114">
                  <c:v>Ivory Coast</c:v>
                </c:pt>
                <c:pt idx="115">
                  <c:v>Vietnam</c:v>
                </c:pt>
                <c:pt idx="116">
                  <c:v>Paraguay</c:v>
                </c:pt>
                <c:pt idx="117">
                  <c:v>Tanzania</c:v>
                </c:pt>
                <c:pt idx="118">
                  <c:v>San Marino</c:v>
                </c:pt>
                <c:pt idx="119">
                  <c:v>Nicaragua</c:v>
                </c:pt>
                <c:pt idx="120">
                  <c:v>Sri Lanka</c:v>
                </c:pt>
                <c:pt idx="121">
                  <c:v>Boliva</c:v>
                </c:pt>
                <c:pt idx="122">
                  <c:v>Mauritius</c:v>
                </c:pt>
                <c:pt idx="123">
                  <c:v>Panama</c:v>
                </c:pt>
                <c:pt idx="124">
                  <c:v>Bahrain</c:v>
                </c:pt>
                <c:pt idx="125">
                  <c:v>Myanmar</c:v>
                </c:pt>
                <c:pt idx="126">
                  <c:v>Monaco</c:v>
                </c:pt>
                <c:pt idx="127">
                  <c:v>Malta</c:v>
                </c:pt>
                <c:pt idx="128">
                  <c:v>Individual Olympic Athletes</c:v>
                </c:pt>
                <c:pt idx="129">
                  <c:v>Madagascar</c:v>
                </c:pt>
                <c:pt idx="130">
                  <c:v>Bosnia and Herzegovina</c:v>
                </c:pt>
                <c:pt idx="131">
                  <c:v>Mali</c:v>
                </c:pt>
                <c:pt idx="132">
                  <c:v>Guyana</c:v>
                </c:pt>
                <c:pt idx="133">
                  <c:v>Antigua and Barbuda</c:v>
                </c:pt>
                <c:pt idx="134">
                  <c:v>Democratic Republic of the Congo</c:v>
                </c:pt>
                <c:pt idx="135">
                  <c:v>Haiti</c:v>
                </c:pt>
                <c:pt idx="136">
                  <c:v>Guam</c:v>
                </c:pt>
                <c:pt idx="137">
                  <c:v>Seychelles</c:v>
                </c:pt>
                <c:pt idx="138">
                  <c:v>Afghanistan</c:v>
                </c:pt>
                <c:pt idx="139">
                  <c:v>Andorra</c:v>
                </c:pt>
                <c:pt idx="140">
                  <c:v>Botswana</c:v>
                </c:pt>
                <c:pt idx="141">
                  <c:v>United Arab Emirates</c:v>
                </c:pt>
                <c:pt idx="142">
                  <c:v>Jordan</c:v>
                </c:pt>
                <c:pt idx="143">
                  <c:v>Sierra Leone</c:v>
                </c:pt>
                <c:pt idx="144">
                  <c:v>Papua New Guinea</c:v>
                </c:pt>
                <c:pt idx="145">
                  <c:v>Malawi</c:v>
                </c:pt>
                <c:pt idx="146">
                  <c:v>Nepal</c:v>
                </c:pt>
                <c:pt idx="147">
                  <c:v>Republic of Congo</c:v>
                </c:pt>
                <c:pt idx="148">
                  <c:v>Montenegro</c:v>
                </c:pt>
                <c:pt idx="149">
                  <c:v>Netherlands Antilles</c:v>
                </c:pt>
                <c:pt idx="150">
                  <c:v>Samoa</c:v>
                </c:pt>
                <c:pt idx="151">
                  <c:v>Belize</c:v>
                </c:pt>
                <c:pt idx="152">
                  <c:v>Lesotho</c:v>
                </c:pt>
                <c:pt idx="153">
                  <c:v>Australasia</c:v>
                </c:pt>
                <c:pt idx="154">
                  <c:v>Bohemia</c:v>
                </c:pt>
                <c:pt idx="155">
                  <c:v>Central African Republic</c:v>
                </c:pt>
                <c:pt idx="156">
                  <c:v>Gabon</c:v>
                </c:pt>
                <c:pt idx="157">
                  <c:v>Macedonia</c:v>
                </c:pt>
                <c:pt idx="158">
                  <c:v>Laos</c:v>
                </c:pt>
                <c:pt idx="159">
                  <c:v>Tajikistan</c:v>
                </c:pt>
                <c:pt idx="160">
                  <c:v>Albania</c:v>
                </c:pt>
                <c:pt idx="161">
                  <c:v>Sudan</c:v>
                </c:pt>
                <c:pt idx="162">
                  <c:v>United Arab Republic</c:v>
                </c:pt>
                <c:pt idx="163">
                  <c:v>Mozambique</c:v>
                </c:pt>
                <c:pt idx="164">
                  <c:v>Benin</c:v>
                </c:pt>
                <c:pt idx="165">
                  <c:v>Cambodia</c:v>
                </c:pt>
                <c:pt idx="166">
                  <c:v>Swaziland</c:v>
                </c:pt>
                <c:pt idx="167">
                  <c:v>Turkmenistan</c:v>
                </c:pt>
                <c:pt idx="168">
                  <c:v>Liberia</c:v>
                </c:pt>
                <c:pt idx="169">
                  <c:v>Togo</c:v>
                </c:pt>
                <c:pt idx="170">
                  <c:v>Namibia</c:v>
                </c:pt>
                <c:pt idx="171">
                  <c:v>Grenada</c:v>
                </c:pt>
                <c:pt idx="172">
                  <c:v>Bangladesh</c:v>
                </c:pt>
                <c:pt idx="173">
                  <c:v>Tonga</c:v>
                </c:pt>
                <c:pt idx="174">
                  <c:v>Cayman Islands</c:v>
                </c:pt>
                <c:pt idx="175">
                  <c:v>Guinea</c:v>
                </c:pt>
                <c:pt idx="176">
                  <c:v>Saar</c:v>
                </c:pt>
                <c:pt idx="177">
                  <c:v>Libya</c:v>
                </c:pt>
                <c:pt idx="178">
                  <c:v>Oman</c:v>
                </c:pt>
                <c:pt idx="179">
                  <c:v>Rwanda</c:v>
                </c:pt>
                <c:pt idx="180">
                  <c:v>Vietnam (pre)</c:v>
                </c:pt>
                <c:pt idx="181">
                  <c:v>Aruba</c:v>
                </c:pt>
                <c:pt idx="182">
                  <c:v>Suriname</c:v>
                </c:pt>
                <c:pt idx="183">
                  <c:v>Maldives</c:v>
                </c:pt>
                <c:pt idx="184">
                  <c:v>Burkina Faso</c:v>
                </c:pt>
                <c:pt idx="185">
                  <c:v>Cook Islands</c:v>
                </c:pt>
                <c:pt idx="186">
                  <c:v>Gambia</c:v>
                </c:pt>
                <c:pt idx="187">
                  <c:v>American Samoa</c:v>
                </c:pt>
                <c:pt idx="188">
                  <c:v>Niger</c:v>
                </c:pt>
                <c:pt idx="189">
                  <c:v>Virgin Islands, British</c:v>
                </c:pt>
                <c:pt idx="190">
                  <c:v>Yemen</c:v>
                </c:pt>
                <c:pt idx="191">
                  <c:v>Saint Vincent</c:v>
                </c:pt>
                <c:pt idx="192">
                  <c:v>Djibouti</c:v>
                </c:pt>
                <c:pt idx="193">
                  <c:v>Equatorial Guinea</c:v>
                </c:pt>
                <c:pt idx="194">
                  <c:v>Eritrea</c:v>
                </c:pt>
                <c:pt idx="195">
                  <c:v>Chad</c:v>
                </c:pt>
                <c:pt idx="196">
                  <c:v>Vanuatu</c:v>
                </c:pt>
                <c:pt idx="197">
                  <c:v>Burundi</c:v>
                </c:pt>
                <c:pt idx="198">
                  <c:v>Palau</c:v>
                </c:pt>
                <c:pt idx="199">
                  <c:v>Saint Lucia</c:v>
                </c:pt>
                <c:pt idx="200">
                  <c:v>Bhutan</c:v>
                </c:pt>
                <c:pt idx="201">
                  <c:v>Mauritania</c:v>
                </c:pt>
                <c:pt idx="202">
                  <c:v>Palestine</c:v>
                </c:pt>
                <c:pt idx="203">
                  <c:v>Turks and Caicos Islands</c:v>
                </c:pt>
                <c:pt idx="204">
                  <c:v>Somalia</c:v>
                </c:pt>
                <c:pt idx="205">
                  <c:v>Solomon Islands</c:v>
                </c:pt>
                <c:pt idx="206">
                  <c:v>Malaya</c:v>
                </c:pt>
                <c:pt idx="207">
                  <c:v>Micronesia</c:v>
                </c:pt>
                <c:pt idx="208">
                  <c:v>Dominica</c:v>
                </c:pt>
                <c:pt idx="209">
                  <c:v>Comoros</c:v>
                </c:pt>
                <c:pt idx="210">
                  <c:v>Guinea-Bissau</c:v>
                </c:pt>
                <c:pt idx="211">
                  <c:v>West Indies Federation</c:v>
                </c:pt>
                <c:pt idx="212">
                  <c:v>Sao Tome and Principe</c:v>
                </c:pt>
                <c:pt idx="213">
                  <c:v>Cape Verde</c:v>
                </c:pt>
                <c:pt idx="214">
                  <c:v>Marshall Islands</c:v>
                </c:pt>
                <c:pt idx="215">
                  <c:v>North Yemen</c:v>
                </c:pt>
                <c:pt idx="216">
                  <c:v>Nauru</c:v>
                </c:pt>
                <c:pt idx="217">
                  <c:v>Refugee Olympic Team</c:v>
                </c:pt>
                <c:pt idx="218">
                  <c:v>Zimbabwe (Rhodesia)</c:v>
                </c:pt>
                <c:pt idx="219">
                  <c:v>Brunei</c:v>
                </c:pt>
                <c:pt idx="220">
                  <c:v>Kiribati</c:v>
                </c:pt>
                <c:pt idx="221">
                  <c:v>Kosovo</c:v>
                </c:pt>
                <c:pt idx="222">
                  <c:v>Timor-Leste</c:v>
                </c:pt>
                <c:pt idx="223">
                  <c:v>Tuvalu</c:v>
                </c:pt>
                <c:pt idx="224">
                  <c:v>South Yemen</c:v>
                </c:pt>
                <c:pt idx="225">
                  <c:v>South Sudan</c:v>
                </c:pt>
                <c:pt idx="226">
                  <c:v>North Borneo</c:v>
                </c:pt>
                <c:pt idx="227">
                  <c:v>Newfoundland</c:v>
                </c:pt>
              </c:strCache>
            </c:strRef>
          </c:cat>
          <c:val>
            <c:numRef>
              <c:f>'Q12'!$Y$2:$Y$230</c:f>
              <c:numCache>
                <c:formatCode>General</c:formatCode>
                <c:ptCount val="228"/>
                <c:pt idx="0">
                  <c:v>18127</c:v>
                </c:pt>
                <c:pt idx="1">
                  <c:v>11536</c:v>
                </c:pt>
                <c:pt idx="2">
                  <c:v>11475</c:v>
                </c:pt>
                <c:pt idx="3">
                  <c:v>10496</c:v>
                </c:pt>
                <c:pt idx="4">
                  <c:v>9540</c:v>
                </c:pt>
                <c:pt idx="5">
                  <c:v>10355</c:v>
                </c:pt>
                <c:pt idx="6">
                  <c:v>8331</c:v>
                </c:pt>
                <c:pt idx="7">
                  <c:v>8335</c:v>
                </c:pt>
                <c:pt idx="8">
                  <c:v>7584</c:v>
                </c:pt>
                <c:pt idx="9">
                  <c:v>6209</c:v>
                </c:pt>
                <c:pt idx="10">
                  <c:v>5880</c:v>
                </c:pt>
                <c:pt idx="11">
                  <c:v>6171</c:v>
                </c:pt>
                <c:pt idx="12">
                  <c:v>6514</c:v>
                </c:pt>
                <c:pt idx="13">
                  <c:v>5133</c:v>
                </c:pt>
                <c:pt idx="14">
                  <c:v>5832</c:v>
                </c:pt>
                <c:pt idx="15">
                  <c:v>5312</c:v>
                </c:pt>
                <c:pt idx="16">
                  <c:v>5563</c:v>
                </c:pt>
                <c:pt idx="17">
                  <c:v>4418</c:v>
                </c:pt>
                <c:pt idx="18">
                  <c:v>5473</c:v>
                </c:pt>
                <c:pt idx="19">
                  <c:v>5016</c:v>
                </c:pt>
                <c:pt idx="20">
                  <c:v>4969</c:v>
                </c:pt>
                <c:pt idx="21">
                  <c:v>3797</c:v>
                </c:pt>
                <c:pt idx="22">
                  <c:v>4516</c:v>
                </c:pt>
                <c:pt idx="23">
                  <c:v>3572</c:v>
                </c:pt>
                <c:pt idx="24">
                  <c:v>4358</c:v>
                </c:pt>
                <c:pt idx="25">
                  <c:v>3814</c:v>
                </c:pt>
                <c:pt idx="26">
                  <c:v>3073</c:v>
                </c:pt>
                <c:pt idx="27">
                  <c:v>3256</c:v>
                </c:pt>
                <c:pt idx="28">
                  <c:v>3508</c:v>
                </c:pt>
                <c:pt idx="29">
                  <c:v>2683</c:v>
                </c:pt>
                <c:pt idx="30">
                  <c:v>3078</c:v>
                </c:pt>
                <c:pt idx="31">
                  <c:v>2346</c:v>
                </c:pt>
                <c:pt idx="32">
                  <c:v>2491</c:v>
                </c:pt>
                <c:pt idx="33">
                  <c:v>2642</c:v>
                </c:pt>
                <c:pt idx="34">
                  <c:v>2222</c:v>
                </c:pt>
                <c:pt idx="35">
                  <c:v>2705</c:v>
                </c:pt>
                <c:pt idx="36">
                  <c:v>1645</c:v>
                </c:pt>
                <c:pt idx="37">
                  <c:v>1445</c:v>
                </c:pt>
                <c:pt idx="38">
                  <c:v>1263</c:v>
                </c:pt>
                <c:pt idx="39">
                  <c:v>1939</c:v>
                </c:pt>
                <c:pt idx="40">
                  <c:v>2076</c:v>
                </c:pt>
                <c:pt idx="41">
                  <c:v>1229</c:v>
                </c:pt>
                <c:pt idx="42">
                  <c:v>1478</c:v>
                </c:pt>
                <c:pt idx="43">
                  <c:v>1516</c:v>
                </c:pt>
                <c:pt idx="44">
                  <c:v>1210</c:v>
                </c:pt>
                <c:pt idx="45">
                  <c:v>1927</c:v>
                </c:pt>
                <c:pt idx="46">
                  <c:v>1032</c:v>
                </c:pt>
                <c:pt idx="47">
                  <c:v>882</c:v>
                </c:pt>
                <c:pt idx="48">
                  <c:v>924</c:v>
                </c:pt>
                <c:pt idx="49">
                  <c:v>1082</c:v>
                </c:pt>
                <c:pt idx="50">
                  <c:v>917</c:v>
                </c:pt>
                <c:pt idx="51">
                  <c:v>739</c:v>
                </c:pt>
                <c:pt idx="52">
                  <c:v>728</c:v>
                </c:pt>
                <c:pt idx="53">
                  <c:v>841</c:v>
                </c:pt>
                <c:pt idx="54">
                  <c:v>1137</c:v>
                </c:pt>
                <c:pt idx="55">
                  <c:v>714</c:v>
                </c:pt>
                <c:pt idx="56">
                  <c:v>918</c:v>
                </c:pt>
                <c:pt idx="57">
                  <c:v>942</c:v>
                </c:pt>
                <c:pt idx="58">
                  <c:v>1174</c:v>
                </c:pt>
                <c:pt idx="59">
                  <c:v>561</c:v>
                </c:pt>
                <c:pt idx="60">
                  <c:v>805</c:v>
                </c:pt>
                <c:pt idx="61">
                  <c:v>542</c:v>
                </c:pt>
                <c:pt idx="62">
                  <c:v>975</c:v>
                </c:pt>
                <c:pt idx="63">
                  <c:v>555</c:v>
                </c:pt>
                <c:pt idx="64">
                  <c:v>863</c:v>
                </c:pt>
                <c:pt idx="65">
                  <c:v>892</c:v>
                </c:pt>
                <c:pt idx="66">
                  <c:v>671</c:v>
                </c:pt>
                <c:pt idx="67">
                  <c:v>544</c:v>
                </c:pt>
                <c:pt idx="68">
                  <c:v>631</c:v>
                </c:pt>
                <c:pt idx="69">
                  <c:v>519</c:v>
                </c:pt>
                <c:pt idx="70">
                  <c:v>502</c:v>
                </c:pt>
                <c:pt idx="71">
                  <c:v>683</c:v>
                </c:pt>
                <c:pt idx="72">
                  <c:v>658</c:v>
                </c:pt>
                <c:pt idx="73">
                  <c:v>536</c:v>
                </c:pt>
                <c:pt idx="74">
                  <c:v>627</c:v>
                </c:pt>
                <c:pt idx="75">
                  <c:v>527</c:v>
                </c:pt>
                <c:pt idx="76">
                  <c:v>554</c:v>
                </c:pt>
                <c:pt idx="77">
                  <c:v>402</c:v>
                </c:pt>
                <c:pt idx="78">
                  <c:v>354</c:v>
                </c:pt>
                <c:pt idx="79">
                  <c:v>424</c:v>
                </c:pt>
                <c:pt idx="80">
                  <c:v>483</c:v>
                </c:pt>
                <c:pt idx="81">
                  <c:v>378</c:v>
                </c:pt>
                <c:pt idx="82">
                  <c:v>360</c:v>
                </c:pt>
                <c:pt idx="83">
                  <c:v>307</c:v>
                </c:pt>
                <c:pt idx="84">
                  <c:v>459</c:v>
                </c:pt>
                <c:pt idx="85">
                  <c:v>263</c:v>
                </c:pt>
                <c:pt idx="86">
                  <c:v>322</c:v>
                </c:pt>
                <c:pt idx="87">
                  <c:v>311</c:v>
                </c:pt>
                <c:pt idx="88">
                  <c:v>253</c:v>
                </c:pt>
                <c:pt idx="89">
                  <c:v>310</c:v>
                </c:pt>
                <c:pt idx="90">
                  <c:v>377</c:v>
                </c:pt>
                <c:pt idx="91">
                  <c:v>256</c:v>
                </c:pt>
                <c:pt idx="92">
                  <c:v>267</c:v>
                </c:pt>
                <c:pt idx="93">
                  <c:v>376</c:v>
                </c:pt>
                <c:pt idx="94">
                  <c:v>342</c:v>
                </c:pt>
                <c:pt idx="95">
                  <c:v>263</c:v>
                </c:pt>
                <c:pt idx="96">
                  <c:v>274</c:v>
                </c:pt>
                <c:pt idx="97">
                  <c:v>241</c:v>
                </c:pt>
                <c:pt idx="98">
                  <c:v>290</c:v>
                </c:pt>
                <c:pt idx="99">
                  <c:v>271</c:v>
                </c:pt>
                <c:pt idx="100">
                  <c:v>211</c:v>
                </c:pt>
                <c:pt idx="101">
                  <c:v>158</c:v>
                </c:pt>
                <c:pt idx="102">
                  <c:v>264</c:v>
                </c:pt>
                <c:pt idx="103">
                  <c:v>155</c:v>
                </c:pt>
                <c:pt idx="104">
                  <c:v>368</c:v>
                </c:pt>
                <c:pt idx="105">
                  <c:v>238</c:v>
                </c:pt>
                <c:pt idx="106">
                  <c:v>177</c:v>
                </c:pt>
                <c:pt idx="107">
                  <c:v>171</c:v>
                </c:pt>
                <c:pt idx="108">
                  <c:v>225</c:v>
                </c:pt>
                <c:pt idx="109">
                  <c:v>210</c:v>
                </c:pt>
                <c:pt idx="110">
                  <c:v>232</c:v>
                </c:pt>
                <c:pt idx="111">
                  <c:v>154</c:v>
                </c:pt>
                <c:pt idx="112">
                  <c:v>204</c:v>
                </c:pt>
                <c:pt idx="113">
                  <c:v>219</c:v>
                </c:pt>
                <c:pt idx="114">
                  <c:v>180</c:v>
                </c:pt>
                <c:pt idx="115">
                  <c:v>154</c:v>
                </c:pt>
                <c:pt idx="116">
                  <c:v>136</c:v>
                </c:pt>
                <c:pt idx="117">
                  <c:v>149</c:v>
                </c:pt>
                <c:pt idx="118">
                  <c:v>183</c:v>
                </c:pt>
                <c:pt idx="119">
                  <c:v>121</c:v>
                </c:pt>
                <c:pt idx="120">
                  <c:v>140</c:v>
                </c:pt>
                <c:pt idx="121">
                  <c:v>151</c:v>
                </c:pt>
                <c:pt idx="122">
                  <c:v>144</c:v>
                </c:pt>
                <c:pt idx="123">
                  <c:v>136</c:v>
                </c:pt>
                <c:pt idx="124">
                  <c:v>113</c:v>
                </c:pt>
                <c:pt idx="125">
                  <c:v>103</c:v>
                </c:pt>
                <c:pt idx="126">
                  <c:v>191</c:v>
                </c:pt>
                <c:pt idx="127">
                  <c:v>114</c:v>
                </c:pt>
                <c:pt idx="128">
                  <c:v>236</c:v>
                </c:pt>
                <c:pt idx="129">
                  <c:v>120</c:v>
                </c:pt>
                <c:pt idx="130">
                  <c:v>155</c:v>
                </c:pt>
                <c:pt idx="131">
                  <c:v>88</c:v>
                </c:pt>
                <c:pt idx="132">
                  <c:v>95</c:v>
                </c:pt>
                <c:pt idx="133">
                  <c:v>132</c:v>
                </c:pt>
                <c:pt idx="134">
                  <c:v>93</c:v>
                </c:pt>
                <c:pt idx="135">
                  <c:v>90</c:v>
                </c:pt>
                <c:pt idx="136">
                  <c:v>111</c:v>
                </c:pt>
                <c:pt idx="137">
                  <c:v>111</c:v>
                </c:pt>
                <c:pt idx="138">
                  <c:v>78</c:v>
                </c:pt>
                <c:pt idx="139">
                  <c:v>169</c:v>
                </c:pt>
                <c:pt idx="140">
                  <c:v>89</c:v>
                </c:pt>
                <c:pt idx="141">
                  <c:v>112</c:v>
                </c:pt>
                <c:pt idx="142">
                  <c:v>80</c:v>
                </c:pt>
                <c:pt idx="143">
                  <c:v>117</c:v>
                </c:pt>
                <c:pt idx="144">
                  <c:v>106</c:v>
                </c:pt>
                <c:pt idx="145">
                  <c:v>87</c:v>
                </c:pt>
                <c:pt idx="146">
                  <c:v>69</c:v>
                </c:pt>
                <c:pt idx="147">
                  <c:v>89</c:v>
                </c:pt>
                <c:pt idx="148">
                  <c:v>102</c:v>
                </c:pt>
                <c:pt idx="149">
                  <c:v>91</c:v>
                </c:pt>
                <c:pt idx="150">
                  <c:v>65</c:v>
                </c:pt>
                <c:pt idx="151">
                  <c:v>76</c:v>
                </c:pt>
                <c:pt idx="152">
                  <c:v>66</c:v>
                </c:pt>
                <c:pt idx="153">
                  <c:v>94</c:v>
                </c:pt>
                <c:pt idx="154">
                  <c:v>151</c:v>
                </c:pt>
                <c:pt idx="155">
                  <c:v>66</c:v>
                </c:pt>
                <c:pt idx="156">
                  <c:v>63</c:v>
                </c:pt>
                <c:pt idx="157">
                  <c:v>93</c:v>
                </c:pt>
                <c:pt idx="158">
                  <c:v>54</c:v>
                </c:pt>
                <c:pt idx="159">
                  <c:v>70</c:v>
                </c:pt>
                <c:pt idx="160">
                  <c:v>78</c:v>
                </c:pt>
                <c:pt idx="161">
                  <c:v>63</c:v>
                </c:pt>
                <c:pt idx="162">
                  <c:v>119</c:v>
                </c:pt>
                <c:pt idx="163">
                  <c:v>68</c:v>
                </c:pt>
                <c:pt idx="164">
                  <c:v>58</c:v>
                </c:pt>
                <c:pt idx="165">
                  <c:v>59</c:v>
                </c:pt>
                <c:pt idx="166">
                  <c:v>67</c:v>
                </c:pt>
                <c:pt idx="167">
                  <c:v>57</c:v>
                </c:pt>
                <c:pt idx="168">
                  <c:v>74</c:v>
                </c:pt>
                <c:pt idx="169">
                  <c:v>57</c:v>
                </c:pt>
                <c:pt idx="170">
                  <c:v>77</c:v>
                </c:pt>
                <c:pt idx="171">
                  <c:v>50</c:v>
                </c:pt>
                <c:pt idx="172">
                  <c:v>55</c:v>
                </c:pt>
                <c:pt idx="173">
                  <c:v>46</c:v>
                </c:pt>
                <c:pt idx="174">
                  <c:v>81</c:v>
                </c:pt>
                <c:pt idx="175">
                  <c:v>49</c:v>
                </c:pt>
                <c:pt idx="176">
                  <c:v>96</c:v>
                </c:pt>
                <c:pt idx="177">
                  <c:v>42</c:v>
                </c:pt>
                <c:pt idx="178">
                  <c:v>58</c:v>
                </c:pt>
                <c:pt idx="179">
                  <c:v>52</c:v>
                </c:pt>
                <c:pt idx="180">
                  <c:v>50</c:v>
                </c:pt>
                <c:pt idx="181">
                  <c:v>44</c:v>
                </c:pt>
                <c:pt idx="182">
                  <c:v>67</c:v>
                </c:pt>
                <c:pt idx="183">
                  <c:v>49</c:v>
                </c:pt>
                <c:pt idx="184">
                  <c:v>41</c:v>
                </c:pt>
                <c:pt idx="185">
                  <c:v>39</c:v>
                </c:pt>
                <c:pt idx="186">
                  <c:v>57</c:v>
                </c:pt>
                <c:pt idx="187">
                  <c:v>37</c:v>
                </c:pt>
                <c:pt idx="188">
                  <c:v>28</c:v>
                </c:pt>
                <c:pt idx="189">
                  <c:v>45</c:v>
                </c:pt>
                <c:pt idx="190">
                  <c:v>32</c:v>
                </c:pt>
                <c:pt idx="191">
                  <c:v>42</c:v>
                </c:pt>
                <c:pt idx="192">
                  <c:v>36</c:v>
                </c:pt>
                <c:pt idx="193">
                  <c:v>40</c:v>
                </c:pt>
                <c:pt idx="194">
                  <c:v>43</c:v>
                </c:pt>
                <c:pt idx="195">
                  <c:v>41</c:v>
                </c:pt>
                <c:pt idx="196">
                  <c:v>35</c:v>
                </c:pt>
                <c:pt idx="197">
                  <c:v>39</c:v>
                </c:pt>
                <c:pt idx="198">
                  <c:v>25</c:v>
                </c:pt>
                <c:pt idx="199">
                  <c:v>29</c:v>
                </c:pt>
                <c:pt idx="200">
                  <c:v>36</c:v>
                </c:pt>
                <c:pt idx="201">
                  <c:v>28</c:v>
                </c:pt>
                <c:pt idx="202">
                  <c:v>22</c:v>
                </c:pt>
                <c:pt idx="203">
                  <c:v>42</c:v>
                </c:pt>
                <c:pt idx="204">
                  <c:v>28</c:v>
                </c:pt>
                <c:pt idx="205">
                  <c:v>26</c:v>
                </c:pt>
                <c:pt idx="206">
                  <c:v>29</c:v>
                </c:pt>
                <c:pt idx="207">
                  <c:v>26</c:v>
                </c:pt>
                <c:pt idx="208">
                  <c:v>19</c:v>
                </c:pt>
                <c:pt idx="209">
                  <c:v>19</c:v>
                </c:pt>
                <c:pt idx="210">
                  <c:v>21</c:v>
                </c:pt>
                <c:pt idx="211">
                  <c:v>36</c:v>
                </c:pt>
                <c:pt idx="212">
                  <c:v>17</c:v>
                </c:pt>
                <c:pt idx="213">
                  <c:v>18</c:v>
                </c:pt>
                <c:pt idx="214">
                  <c:v>14</c:v>
                </c:pt>
                <c:pt idx="215">
                  <c:v>11</c:v>
                </c:pt>
                <c:pt idx="216">
                  <c:v>14</c:v>
                </c:pt>
                <c:pt idx="217">
                  <c:v>12</c:v>
                </c:pt>
                <c:pt idx="218">
                  <c:v>13</c:v>
                </c:pt>
                <c:pt idx="219">
                  <c:v>10</c:v>
                </c:pt>
                <c:pt idx="220">
                  <c:v>11</c:v>
                </c:pt>
                <c:pt idx="221">
                  <c:v>9</c:v>
                </c:pt>
                <c:pt idx="222">
                  <c:v>10</c:v>
                </c:pt>
                <c:pt idx="223">
                  <c:v>7</c:v>
                </c:pt>
                <c:pt idx="224">
                  <c:v>5</c:v>
                </c:pt>
                <c:pt idx="225">
                  <c:v>4</c:v>
                </c:pt>
                <c:pt idx="226">
                  <c:v>2</c:v>
                </c:pt>
                <c:pt idx="227">
                  <c:v>2</c:v>
                </c:pt>
              </c:numCache>
            </c:numRef>
          </c:val>
          <c:extLst>
            <c:ext xmlns:c16="http://schemas.microsoft.com/office/drawing/2014/chart" uri="{C3380CC4-5D6E-409C-BE32-E72D297353CC}">
              <c16:uniqueId val="{00000001-FAD5-4C2B-BC4C-61C07DFFEC6B}"/>
            </c:ext>
          </c:extLst>
        </c:ser>
        <c:ser>
          <c:idx val="2"/>
          <c:order val="2"/>
          <c:tx>
            <c:strRef>
              <c:f>'Q12'!$Z$1</c:f>
              <c:strCache>
                <c:ptCount val="1"/>
                <c:pt idx="0">
                  <c:v>Sum of  avg_age</c:v>
                </c:pt>
              </c:strCache>
            </c:strRef>
          </c:tx>
          <c:spPr>
            <a:solidFill>
              <a:schemeClr val="accent3"/>
            </a:solidFill>
            <a:ln>
              <a:noFill/>
            </a:ln>
            <a:effectLst/>
          </c:spPr>
          <c:invertIfNegative val="0"/>
          <c:cat>
            <c:strRef>
              <c:f>'Q12'!$W$2:$W$230</c:f>
              <c:strCache>
                <c:ptCount val="228"/>
                <c:pt idx="0">
                  <c:v>USA</c:v>
                </c:pt>
                <c:pt idx="1">
                  <c:v>UK</c:v>
                </c:pt>
                <c:pt idx="2">
                  <c:v>France</c:v>
                </c:pt>
                <c:pt idx="3">
                  <c:v>Germany</c:v>
                </c:pt>
                <c:pt idx="4">
                  <c:v>Canada</c:v>
                </c:pt>
                <c:pt idx="5">
                  <c:v>Italy</c:v>
                </c:pt>
                <c:pt idx="6">
                  <c:v>Japan</c:v>
                </c:pt>
                <c:pt idx="7">
                  <c:v>Sweden</c:v>
                </c:pt>
                <c:pt idx="8">
                  <c:v>Australia</c:v>
                </c:pt>
                <c:pt idx="9">
                  <c:v>Poland</c:v>
                </c:pt>
                <c:pt idx="10">
                  <c:v>Netherlands</c:v>
                </c:pt>
                <c:pt idx="11">
                  <c:v>Soviet Union</c:v>
                </c:pt>
                <c:pt idx="12">
                  <c:v>Hungary</c:v>
                </c:pt>
                <c:pt idx="13">
                  <c:v>China</c:v>
                </c:pt>
                <c:pt idx="14">
                  <c:v>Switzerland</c:v>
                </c:pt>
                <c:pt idx="15">
                  <c:v>Spain</c:v>
                </c:pt>
                <c:pt idx="16">
                  <c:v>Russia</c:v>
                </c:pt>
                <c:pt idx="17">
                  <c:v>South Korea</c:v>
                </c:pt>
                <c:pt idx="18">
                  <c:v>Finland</c:v>
                </c:pt>
                <c:pt idx="19">
                  <c:v>Austria</c:v>
                </c:pt>
                <c:pt idx="20">
                  <c:v>Norway</c:v>
                </c:pt>
                <c:pt idx="21">
                  <c:v>Brazil</c:v>
                </c:pt>
                <c:pt idx="22">
                  <c:v>Czechoslovakia</c:v>
                </c:pt>
                <c:pt idx="23">
                  <c:v>Denmark</c:v>
                </c:pt>
                <c:pt idx="24">
                  <c:v>Romania</c:v>
                </c:pt>
                <c:pt idx="25">
                  <c:v>West Germany</c:v>
                </c:pt>
                <c:pt idx="26">
                  <c:v>Argentina</c:v>
                </c:pt>
                <c:pt idx="27">
                  <c:v>Belgium</c:v>
                </c:pt>
                <c:pt idx="28">
                  <c:v>Bulgaria</c:v>
                </c:pt>
                <c:pt idx="29">
                  <c:v>Mexico</c:v>
                </c:pt>
                <c:pt idx="30">
                  <c:v>East Germany</c:v>
                </c:pt>
                <c:pt idx="31">
                  <c:v>New Zealand</c:v>
                </c:pt>
                <c:pt idx="32">
                  <c:v>Cuba</c:v>
                </c:pt>
                <c:pt idx="33">
                  <c:v>Yugoslavia</c:v>
                </c:pt>
                <c:pt idx="34">
                  <c:v>Greece</c:v>
                </c:pt>
                <c:pt idx="35">
                  <c:v>Ukraine</c:v>
                </c:pt>
                <c:pt idx="36">
                  <c:v>South Africa</c:v>
                </c:pt>
                <c:pt idx="37">
                  <c:v>Egypt</c:v>
                </c:pt>
                <c:pt idx="38">
                  <c:v>India</c:v>
                </c:pt>
                <c:pt idx="39">
                  <c:v>Belarus</c:v>
                </c:pt>
                <c:pt idx="40">
                  <c:v>Czech Republic</c:v>
                </c:pt>
                <c:pt idx="41">
                  <c:v>Ireland</c:v>
                </c:pt>
                <c:pt idx="42">
                  <c:v>Portugal</c:v>
                </c:pt>
                <c:pt idx="43">
                  <c:v>Kazakhstan</c:v>
                </c:pt>
                <c:pt idx="44">
                  <c:v>Turkey</c:v>
                </c:pt>
                <c:pt idx="45">
                  <c:v>Unified Team</c:v>
                </c:pt>
                <c:pt idx="46">
                  <c:v>Colombia</c:v>
                </c:pt>
                <c:pt idx="47">
                  <c:v>Nigeria</c:v>
                </c:pt>
                <c:pt idx="48">
                  <c:v>Puerto Rico</c:v>
                </c:pt>
                <c:pt idx="49">
                  <c:v>Taiwan</c:v>
                </c:pt>
                <c:pt idx="50">
                  <c:v>Venezuela</c:v>
                </c:pt>
                <c:pt idx="51">
                  <c:v>Kenya</c:v>
                </c:pt>
                <c:pt idx="52">
                  <c:v>Iran</c:v>
                </c:pt>
                <c:pt idx="53">
                  <c:v>Chile</c:v>
                </c:pt>
                <c:pt idx="54">
                  <c:v>Slovakia</c:v>
                </c:pt>
                <c:pt idx="55">
                  <c:v>Thailand</c:v>
                </c:pt>
                <c:pt idx="56">
                  <c:v>Croatia</c:v>
                </c:pt>
                <c:pt idx="57">
                  <c:v>Latvia</c:v>
                </c:pt>
                <c:pt idx="58">
                  <c:v>Slovenia</c:v>
                </c:pt>
                <c:pt idx="59">
                  <c:v>Tunisia</c:v>
                </c:pt>
                <c:pt idx="60">
                  <c:v>North Korea</c:v>
                </c:pt>
                <c:pt idx="61">
                  <c:v>Morocco</c:v>
                </c:pt>
                <c:pt idx="62">
                  <c:v>Luxembourg</c:v>
                </c:pt>
                <c:pt idx="63">
                  <c:v>Algeria</c:v>
                </c:pt>
                <c:pt idx="64">
                  <c:v>Jamaica</c:v>
                </c:pt>
                <c:pt idx="65">
                  <c:v>Estonia</c:v>
                </c:pt>
                <c:pt idx="66">
                  <c:v>Israel</c:v>
                </c:pt>
                <c:pt idx="67">
                  <c:v>Uruguay</c:v>
                </c:pt>
                <c:pt idx="68">
                  <c:v>Philippines</c:v>
                </c:pt>
                <c:pt idx="69">
                  <c:v>Pakistan</c:v>
                </c:pt>
                <c:pt idx="70">
                  <c:v>Peru</c:v>
                </c:pt>
                <c:pt idx="71">
                  <c:v>Hong Kong</c:v>
                </c:pt>
                <c:pt idx="72">
                  <c:v>Lithuania</c:v>
                </c:pt>
                <c:pt idx="73">
                  <c:v>Malaysia</c:v>
                </c:pt>
                <c:pt idx="74">
                  <c:v>Iceland</c:v>
                </c:pt>
                <c:pt idx="75">
                  <c:v>Uzbekistan</c:v>
                </c:pt>
                <c:pt idx="76">
                  <c:v>Mongolia</c:v>
                </c:pt>
                <c:pt idx="77">
                  <c:v>Indonesia</c:v>
                </c:pt>
                <c:pt idx="78">
                  <c:v>Ghana</c:v>
                </c:pt>
                <c:pt idx="79">
                  <c:v>Guatemala</c:v>
                </c:pt>
                <c:pt idx="80">
                  <c:v>Serbia</c:v>
                </c:pt>
                <c:pt idx="81">
                  <c:v>Senegal</c:v>
                </c:pt>
                <c:pt idx="82">
                  <c:v>Ethiopia</c:v>
                </c:pt>
                <c:pt idx="83">
                  <c:v>Cameroon</c:v>
                </c:pt>
                <c:pt idx="84">
                  <c:v>Serbia and Montenegro</c:v>
                </c:pt>
                <c:pt idx="85">
                  <c:v>Dominican Republic</c:v>
                </c:pt>
                <c:pt idx="86">
                  <c:v>Azerbaijan</c:v>
                </c:pt>
                <c:pt idx="87">
                  <c:v>Zimbabwe</c:v>
                </c:pt>
                <c:pt idx="88">
                  <c:v>Uganda</c:v>
                </c:pt>
                <c:pt idx="89">
                  <c:v>Georgia</c:v>
                </c:pt>
                <c:pt idx="90">
                  <c:v>Trinidad and Tobago</c:v>
                </c:pt>
                <c:pt idx="91">
                  <c:v>Kuwait</c:v>
                </c:pt>
                <c:pt idx="92">
                  <c:v>Angola</c:v>
                </c:pt>
                <c:pt idx="93">
                  <c:v>Bahamas</c:v>
                </c:pt>
                <c:pt idx="94">
                  <c:v>Singapore</c:v>
                </c:pt>
                <c:pt idx="95">
                  <c:v>Costa Rica</c:v>
                </c:pt>
                <c:pt idx="96">
                  <c:v>Ecuador</c:v>
                </c:pt>
                <c:pt idx="97">
                  <c:v>Armenia</c:v>
                </c:pt>
                <c:pt idx="98">
                  <c:v>Virgin Islands</c:v>
                </c:pt>
                <c:pt idx="99">
                  <c:v>Lebanon</c:v>
                </c:pt>
                <c:pt idx="100">
                  <c:v>Saudi Arabia</c:v>
                </c:pt>
                <c:pt idx="101">
                  <c:v>Iraq</c:v>
                </c:pt>
                <c:pt idx="102">
                  <c:v>Moldova</c:v>
                </c:pt>
                <c:pt idx="103">
                  <c:v>Syria</c:v>
                </c:pt>
                <c:pt idx="104">
                  <c:v>Liechtenstein</c:v>
                </c:pt>
                <c:pt idx="105">
                  <c:v>Kyrgyzstan</c:v>
                </c:pt>
                <c:pt idx="106">
                  <c:v>Qatar</c:v>
                </c:pt>
                <c:pt idx="107">
                  <c:v>Honduras</c:v>
                </c:pt>
                <c:pt idx="108">
                  <c:v>Fiji</c:v>
                </c:pt>
                <c:pt idx="109">
                  <c:v>El Salvador</c:v>
                </c:pt>
                <c:pt idx="110">
                  <c:v>Cyprus</c:v>
                </c:pt>
                <c:pt idx="111">
                  <c:v>Zambia</c:v>
                </c:pt>
                <c:pt idx="112">
                  <c:v>Bermuda</c:v>
                </c:pt>
                <c:pt idx="113">
                  <c:v>Barbados</c:v>
                </c:pt>
                <c:pt idx="114">
                  <c:v>Ivory Coast</c:v>
                </c:pt>
                <c:pt idx="115">
                  <c:v>Vietnam</c:v>
                </c:pt>
                <c:pt idx="116">
                  <c:v>Paraguay</c:v>
                </c:pt>
                <c:pt idx="117">
                  <c:v>Tanzania</c:v>
                </c:pt>
                <c:pt idx="118">
                  <c:v>San Marino</c:v>
                </c:pt>
                <c:pt idx="119">
                  <c:v>Nicaragua</c:v>
                </c:pt>
                <c:pt idx="120">
                  <c:v>Sri Lanka</c:v>
                </c:pt>
                <c:pt idx="121">
                  <c:v>Boliva</c:v>
                </c:pt>
                <c:pt idx="122">
                  <c:v>Mauritius</c:v>
                </c:pt>
                <c:pt idx="123">
                  <c:v>Panama</c:v>
                </c:pt>
                <c:pt idx="124">
                  <c:v>Bahrain</c:v>
                </c:pt>
                <c:pt idx="125">
                  <c:v>Myanmar</c:v>
                </c:pt>
                <c:pt idx="126">
                  <c:v>Monaco</c:v>
                </c:pt>
                <c:pt idx="127">
                  <c:v>Malta</c:v>
                </c:pt>
                <c:pt idx="128">
                  <c:v>Individual Olympic Athletes</c:v>
                </c:pt>
                <c:pt idx="129">
                  <c:v>Madagascar</c:v>
                </c:pt>
                <c:pt idx="130">
                  <c:v>Bosnia and Herzegovina</c:v>
                </c:pt>
                <c:pt idx="131">
                  <c:v>Mali</c:v>
                </c:pt>
                <c:pt idx="132">
                  <c:v>Guyana</c:v>
                </c:pt>
                <c:pt idx="133">
                  <c:v>Antigua and Barbuda</c:v>
                </c:pt>
                <c:pt idx="134">
                  <c:v>Democratic Republic of the Congo</c:v>
                </c:pt>
                <c:pt idx="135">
                  <c:v>Haiti</c:v>
                </c:pt>
                <c:pt idx="136">
                  <c:v>Guam</c:v>
                </c:pt>
                <c:pt idx="137">
                  <c:v>Seychelles</c:v>
                </c:pt>
                <c:pt idx="138">
                  <c:v>Afghanistan</c:v>
                </c:pt>
                <c:pt idx="139">
                  <c:v>Andorra</c:v>
                </c:pt>
                <c:pt idx="140">
                  <c:v>Botswana</c:v>
                </c:pt>
                <c:pt idx="141">
                  <c:v>United Arab Emirates</c:v>
                </c:pt>
                <c:pt idx="142">
                  <c:v>Jordan</c:v>
                </c:pt>
                <c:pt idx="143">
                  <c:v>Sierra Leone</c:v>
                </c:pt>
                <c:pt idx="144">
                  <c:v>Papua New Guinea</c:v>
                </c:pt>
                <c:pt idx="145">
                  <c:v>Malawi</c:v>
                </c:pt>
                <c:pt idx="146">
                  <c:v>Nepal</c:v>
                </c:pt>
                <c:pt idx="147">
                  <c:v>Republic of Congo</c:v>
                </c:pt>
                <c:pt idx="148">
                  <c:v>Montenegro</c:v>
                </c:pt>
                <c:pt idx="149">
                  <c:v>Netherlands Antilles</c:v>
                </c:pt>
                <c:pt idx="150">
                  <c:v>Samoa</c:v>
                </c:pt>
                <c:pt idx="151">
                  <c:v>Belize</c:v>
                </c:pt>
                <c:pt idx="152">
                  <c:v>Lesotho</c:v>
                </c:pt>
                <c:pt idx="153">
                  <c:v>Australasia</c:v>
                </c:pt>
                <c:pt idx="154">
                  <c:v>Bohemia</c:v>
                </c:pt>
                <c:pt idx="155">
                  <c:v>Central African Republic</c:v>
                </c:pt>
                <c:pt idx="156">
                  <c:v>Gabon</c:v>
                </c:pt>
                <c:pt idx="157">
                  <c:v>Macedonia</c:v>
                </c:pt>
                <c:pt idx="158">
                  <c:v>Laos</c:v>
                </c:pt>
                <c:pt idx="159">
                  <c:v>Tajikistan</c:v>
                </c:pt>
                <c:pt idx="160">
                  <c:v>Albania</c:v>
                </c:pt>
                <c:pt idx="161">
                  <c:v>Sudan</c:v>
                </c:pt>
                <c:pt idx="162">
                  <c:v>United Arab Republic</c:v>
                </c:pt>
                <c:pt idx="163">
                  <c:v>Mozambique</c:v>
                </c:pt>
                <c:pt idx="164">
                  <c:v>Benin</c:v>
                </c:pt>
                <c:pt idx="165">
                  <c:v>Cambodia</c:v>
                </c:pt>
                <c:pt idx="166">
                  <c:v>Swaziland</c:v>
                </c:pt>
                <c:pt idx="167">
                  <c:v>Turkmenistan</c:v>
                </c:pt>
                <c:pt idx="168">
                  <c:v>Liberia</c:v>
                </c:pt>
                <c:pt idx="169">
                  <c:v>Togo</c:v>
                </c:pt>
                <c:pt idx="170">
                  <c:v>Namibia</c:v>
                </c:pt>
                <c:pt idx="171">
                  <c:v>Grenada</c:v>
                </c:pt>
                <c:pt idx="172">
                  <c:v>Bangladesh</c:v>
                </c:pt>
                <c:pt idx="173">
                  <c:v>Tonga</c:v>
                </c:pt>
                <c:pt idx="174">
                  <c:v>Cayman Islands</c:v>
                </c:pt>
                <c:pt idx="175">
                  <c:v>Guinea</c:v>
                </c:pt>
                <c:pt idx="176">
                  <c:v>Saar</c:v>
                </c:pt>
                <c:pt idx="177">
                  <c:v>Libya</c:v>
                </c:pt>
                <c:pt idx="178">
                  <c:v>Oman</c:v>
                </c:pt>
                <c:pt idx="179">
                  <c:v>Rwanda</c:v>
                </c:pt>
                <c:pt idx="180">
                  <c:v>Vietnam (pre)</c:v>
                </c:pt>
                <c:pt idx="181">
                  <c:v>Aruba</c:v>
                </c:pt>
                <c:pt idx="182">
                  <c:v>Suriname</c:v>
                </c:pt>
                <c:pt idx="183">
                  <c:v>Maldives</c:v>
                </c:pt>
                <c:pt idx="184">
                  <c:v>Burkina Faso</c:v>
                </c:pt>
                <c:pt idx="185">
                  <c:v>Cook Islands</c:v>
                </c:pt>
                <c:pt idx="186">
                  <c:v>Gambia</c:v>
                </c:pt>
                <c:pt idx="187">
                  <c:v>American Samoa</c:v>
                </c:pt>
                <c:pt idx="188">
                  <c:v>Niger</c:v>
                </c:pt>
                <c:pt idx="189">
                  <c:v>Virgin Islands, British</c:v>
                </c:pt>
                <c:pt idx="190">
                  <c:v>Yemen</c:v>
                </c:pt>
                <c:pt idx="191">
                  <c:v>Saint Vincent</c:v>
                </c:pt>
                <c:pt idx="192">
                  <c:v>Djibouti</c:v>
                </c:pt>
                <c:pt idx="193">
                  <c:v>Equatorial Guinea</c:v>
                </c:pt>
                <c:pt idx="194">
                  <c:v>Eritrea</c:v>
                </c:pt>
                <c:pt idx="195">
                  <c:v>Chad</c:v>
                </c:pt>
                <c:pt idx="196">
                  <c:v>Vanuatu</c:v>
                </c:pt>
                <c:pt idx="197">
                  <c:v>Burundi</c:v>
                </c:pt>
                <c:pt idx="198">
                  <c:v>Palau</c:v>
                </c:pt>
                <c:pt idx="199">
                  <c:v>Saint Lucia</c:v>
                </c:pt>
                <c:pt idx="200">
                  <c:v>Bhutan</c:v>
                </c:pt>
                <c:pt idx="201">
                  <c:v>Mauritania</c:v>
                </c:pt>
                <c:pt idx="202">
                  <c:v>Palestine</c:v>
                </c:pt>
                <c:pt idx="203">
                  <c:v>Turks and Caicos Islands</c:v>
                </c:pt>
                <c:pt idx="204">
                  <c:v>Somalia</c:v>
                </c:pt>
                <c:pt idx="205">
                  <c:v>Solomon Islands</c:v>
                </c:pt>
                <c:pt idx="206">
                  <c:v>Malaya</c:v>
                </c:pt>
                <c:pt idx="207">
                  <c:v>Micronesia</c:v>
                </c:pt>
                <c:pt idx="208">
                  <c:v>Dominica</c:v>
                </c:pt>
                <c:pt idx="209">
                  <c:v>Comoros</c:v>
                </c:pt>
                <c:pt idx="210">
                  <c:v>Guinea-Bissau</c:v>
                </c:pt>
                <c:pt idx="211">
                  <c:v>West Indies Federation</c:v>
                </c:pt>
                <c:pt idx="212">
                  <c:v>Sao Tome and Principe</c:v>
                </c:pt>
                <c:pt idx="213">
                  <c:v>Cape Verde</c:v>
                </c:pt>
                <c:pt idx="214">
                  <c:v>Marshall Islands</c:v>
                </c:pt>
                <c:pt idx="215">
                  <c:v>North Yemen</c:v>
                </c:pt>
                <c:pt idx="216">
                  <c:v>Nauru</c:v>
                </c:pt>
                <c:pt idx="217">
                  <c:v>Refugee Olympic Team</c:v>
                </c:pt>
                <c:pt idx="218">
                  <c:v>Zimbabwe (Rhodesia)</c:v>
                </c:pt>
                <c:pt idx="219">
                  <c:v>Brunei</c:v>
                </c:pt>
                <c:pt idx="220">
                  <c:v>Kiribati</c:v>
                </c:pt>
                <c:pt idx="221">
                  <c:v>Kosovo</c:v>
                </c:pt>
                <c:pt idx="222">
                  <c:v>Timor-Leste</c:v>
                </c:pt>
                <c:pt idx="223">
                  <c:v>Tuvalu</c:v>
                </c:pt>
                <c:pt idx="224">
                  <c:v>South Yemen</c:v>
                </c:pt>
                <c:pt idx="225">
                  <c:v>South Sudan</c:v>
                </c:pt>
                <c:pt idx="226">
                  <c:v>North Borneo</c:v>
                </c:pt>
                <c:pt idx="227">
                  <c:v>Newfoundland</c:v>
                </c:pt>
              </c:strCache>
            </c:strRef>
          </c:cat>
          <c:val>
            <c:numRef>
              <c:f>'Q12'!$Z$2:$Z$230</c:f>
              <c:numCache>
                <c:formatCode>General</c:formatCode>
                <c:ptCount val="228"/>
                <c:pt idx="0">
                  <c:v>26</c:v>
                </c:pt>
                <c:pt idx="1">
                  <c:v>26</c:v>
                </c:pt>
                <c:pt idx="2">
                  <c:v>26</c:v>
                </c:pt>
                <c:pt idx="3">
                  <c:v>26</c:v>
                </c:pt>
                <c:pt idx="4">
                  <c:v>25</c:v>
                </c:pt>
                <c:pt idx="5">
                  <c:v>25</c:v>
                </c:pt>
                <c:pt idx="6">
                  <c:v>24</c:v>
                </c:pt>
                <c:pt idx="7">
                  <c:v>26</c:v>
                </c:pt>
                <c:pt idx="8">
                  <c:v>24</c:v>
                </c:pt>
                <c:pt idx="9">
                  <c:v>25</c:v>
                </c:pt>
                <c:pt idx="10">
                  <c:v>26</c:v>
                </c:pt>
                <c:pt idx="11">
                  <c:v>25</c:v>
                </c:pt>
                <c:pt idx="12">
                  <c:v>25</c:v>
                </c:pt>
                <c:pt idx="13">
                  <c:v>23</c:v>
                </c:pt>
                <c:pt idx="14">
                  <c:v>26</c:v>
                </c:pt>
                <c:pt idx="15">
                  <c:v>25</c:v>
                </c:pt>
                <c:pt idx="16">
                  <c:v>25</c:v>
                </c:pt>
                <c:pt idx="17">
                  <c:v>23</c:v>
                </c:pt>
                <c:pt idx="18">
                  <c:v>26</c:v>
                </c:pt>
                <c:pt idx="19">
                  <c:v>26</c:v>
                </c:pt>
                <c:pt idx="20">
                  <c:v>26</c:v>
                </c:pt>
                <c:pt idx="21">
                  <c:v>25</c:v>
                </c:pt>
                <c:pt idx="22">
                  <c:v>25</c:v>
                </c:pt>
                <c:pt idx="23">
                  <c:v>27</c:v>
                </c:pt>
                <c:pt idx="24">
                  <c:v>24</c:v>
                </c:pt>
                <c:pt idx="25">
                  <c:v>24</c:v>
                </c:pt>
                <c:pt idx="26">
                  <c:v>25</c:v>
                </c:pt>
                <c:pt idx="27">
                  <c:v>27</c:v>
                </c:pt>
                <c:pt idx="28">
                  <c:v>24</c:v>
                </c:pt>
                <c:pt idx="29">
                  <c:v>24</c:v>
                </c:pt>
                <c:pt idx="30">
                  <c:v>23</c:v>
                </c:pt>
                <c:pt idx="31">
                  <c:v>25</c:v>
                </c:pt>
                <c:pt idx="32">
                  <c:v>24</c:v>
                </c:pt>
                <c:pt idx="33">
                  <c:v>25</c:v>
                </c:pt>
                <c:pt idx="34">
                  <c:v>25</c:v>
                </c:pt>
                <c:pt idx="35">
                  <c:v>25</c:v>
                </c:pt>
                <c:pt idx="36">
                  <c:v>25</c:v>
                </c:pt>
                <c:pt idx="37">
                  <c:v>24</c:v>
                </c:pt>
                <c:pt idx="38">
                  <c:v>25</c:v>
                </c:pt>
                <c:pt idx="39">
                  <c:v>25</c:v>
                </c:pt>
                <c:pt idx="40">
                  <c:v>25</c:v>
                </c:pt>
                <c:pt idx="41">
                  <c:v>27</c:v>
                </c:pt>
                <c:pt idx="42">
                  <c:v>27</c:v>
                </c:pt>
                <c:pt idx="43">
                  <c:v>25</c:v>
                </c:pt>
                <c:pt idx="44">
                  <c:v>24</c:v>
                </c:pt>
                <c:pt idx="45">
                  <c:v>26</c:v>
                </c:pt>
                <c:pt idx="46">
                  <c:v>25</c:v>
                </c:pt>
                <c:pt idx="47">
                  <c:v>23</c:v>
                </c:pt>
                <c:pt idx="48">
                  <c:v>24</c:v>
                </c:pt>
                <c:pt idx="49">
                  <c:v>23</c:v>
                </c:pt>
                <c:pt idx="50">
                  <c:v>24</c:v>
                </c:pt>
                <c:pt idx="51">
                  <c:v>25</c:v>
                </c:pt>
                <c:pt idx="52">
                  <c:v>25</c:v>
                </c:pt>
                <c:pt idx="53">
                  <c:v>25</c:v>
                </c:pt>
                <c:pt idx="54">
                  <c:v>25</c:v>
                </c:pt>
                <c:pt idx="55">
                  <c:v>25</c:v>
                </c:pt>
                <c:pt idx="56">
                  <c:v>25</c:v>
                </c:pt>
                <c:pt idx="57">
                  <c:v>26</c:v>
                </c:pt>
                <c:pt idx="58">
                  <c:v>25</c:v>
                </c:pt>
                <c:pt idx="59">
                  <c:v>24</c:v>
                </c:pt>
                <c:pt idx="60">
                  <c:v>22</c:v>
                </c:pt>
                <c:pt idx="61">
                  <c:v>25</c:v>
                </c:pt>
                <c:pt idx="62">
                  <c:v>26</c:v>
                </c:pt>
                <c:pt idx="63">
                  <c:v>24</c:v>
                </c:pt>
                <c:pt idx="64">
                  <c:v>24</c:v>
                </c:pt>
                <c:pt idx="65">
                  <c:v>25</c:v>
                </c:pt>
                <c:pt idx="66">
                  <c:v>24</c:v>
                </c:pt>
                <c:pt idx="67">
                  <c:v>25</c:v>
                </c:pt>
                <c:pt idx="68">
                  <c:v>24</c:v>
                </c:pt>
                <c:pt idx="69">
                  <c:v>25</c:v>
                </c:pt>
                <c:pt idx="70">
                  <c:v>24</c:v>
                </c:pt>
                <c:pt idx="71">
                  <c:v>24</c:v>
                </c:pt>
                <c:pt idx="72">
                  <c:v>25</c:v>
                </c:pt>
                <c:pt idx="73">
                  <c:v>23</c:v>
                </c:pt>
                <c:pt idx="74">
                  <c:v>23</c:v>
                </c:pt>
                <c:pt idx="75">
                  <c:v>24</c:v>
                </c:pt>
                <c:pt idx="76">
                  <c:v>24</c:v>
                </c:pt>
                <c:pt idx="77">
                  <c:v>24</c:v>
                </c:pt>
                <c:pt idx="78">
                  <c:v>23</c:v>
                </c:pt>
                <c:pt idx="79">
                  <c:v>24</c:v>
                </c:pt>
                <c:pt idx="80">
                  <c:v>26</c:v>
                </c:pt>
                <c:pt idx="81">
                  <c:v>25</c:v>
                </c:pt>
                <c:pt idx="82">
                  <c:v>24</c:v>
                </c:pt>
                <c:pt idx="83">
                  <c:v>24</c:v>
                </c:pt>
                <c:pt idx="84">
                  <c:v>26</c:v>
                </c:pt>
                <c:pt idx="85">
                  <c:v>24</c:v>
                </c:pt>
                <c:pt idx="86">
                  <c:v>25</c:v>
                </c:pt>
                <c:pt idx="87">
                  <c:v>25</c:v>
                </c:pt>
                <c:pt idx="88">
                  <c:v>23</c:v>
                </c:pt>
                <c:pt idx="89">
                  <c:v>25</c:v>
                </c:pt>
                <c:pt idx="90">
                  <c:v>24</c:v>
                </c:pt>
                <c:pt idx="91">
                  <c:v>22</c:v>
                </c:pt>
                <c:pt idx="92">
                  <c:v>24</c:v>
                </c:pt>
                <c:pt idx="93">
                  <c:v>26</c:v>
                </c:pt>
                <c:pt idx="94">
                  <c:v>23</c:v>
                </c:pt>
                <c:pt idx="95">
                  <c:v>25</c:v>
                </c:pt>
                <c:pt idx="96">
                  <c:v>25</c:v>
                </c:pt>
                <c:pt idx="97">
                  <c:v>24</c:v>
                </c:pt>
                <c:pt idx="98">
                  <c:v>27</c:v>
                </c:pt>
                <c:pt idx="99">
                  <c:v>24</c:v>
                </c:pt>
                <c:pt idx="100">
                  <c:v>24</c:v>
                </c:pt>
                <c:pt idx="101">
                  <c:v>24</c:v>
                </c:pt>
                <c:pt idx="102">
                  <c:v>25</c:v>
                </c:pt>
                <c:pt idx="103">
                  <c:v>24</c:v>
                </c:pt>
                <c:pt idx="104">
                  <c:v>23</c:v>
                </c:pt>
                <c:pt idx="105">
                  <c:v>24</c:v>
                </c:pt>
                <c:pt idx="106">
                  <c:v>23</c:v>
                </c:pt>
                <c:pt idx="107">
                  <c:v>22</c:v>
                </c:pt>
                <c:pt idx="108">
                  <c:v>24</c:v>
                </c:pt>
                <c:pt idx="109">
                  <c:v>23</c:v>
                </c:pt>
                <c:pt idx="110">
                  <c:v>24</c:v>
                </c:pt>
                <c:pt idx="111">
                  <c:v>23</c:v>
                </c:pt>
                <c:pt idx="112">
                  <c:v>26</c:v>
                </c:pt>
                <c:pt idx="113">
                  <c:v>23</c:v>
                </c:pt>
                <c:pt idx="114">
                  <c:v>24</c:v>
                </c:pt>
                <c:pt idx="115">
                  <c:v>24</c:v>
                </c:pt>
                <c:pt idx="116">
                  <c:v>24</c:v>
                </c:pt>
                <c:pt idx="117">
                  <c:v>24</c:v>
                </c:pt>
                <c:pt idx="118">
                  <c:v>25</c:v>
                </c:pt>
                <c:pt idx="119">
                  <c:v>23</c:v>
                </c:pt>
                <c:pt idx="120">
                  <c:v>25</c:v>
                </c:pt>
                <c:pt idx="121">
                  <c:v>25</c:v>
                </c:pt>
                <c:pt idx="122">
                  <c:v>23</c:v>
                </c:pt>
                <c:pt idx="123">
                  <c:v>24</c:v>
                </c:pt>
                <c:pt idx="124">
                  <c:v>23</c:v>
                </c:pt>
                <c:pt idx="125">
                  <c:v>25</c:v>
                </c:pt>
                <c:pt idx="126">
                  <c:v>30</c:v>
                </c:pt>
                <c:pt idx="127">
                  <c:v>25</c:v>
                </c:pt>
                <c:pt idx="128">
                  <c:v>27</c:v>
                </c:pt>
                <c:pt idx="129">
                  <c:v>23</c:v>
                </c:pt>
                <c:pt idx="130">
                  <c:v>25</c:v>
                </c:pt>
                <c:pt idx="131">
                  <c:v>23</c:v>
                </c:pt>
                <c:pt idx="132">
                  <c:v>23</c:v>
                </c:pt>
                <c:pt idx="133">
                  <c:v>23</c:v>
                </c:pt>
                <c:pt idx="134">
                  <c:v>23</c:v>
                </c:pt>
                <c:pt idx="135">
                  <c:v>25</c:v>
                </c:pt>
                <c:pt idx="136">
                  <c:v>24</c:v>
                </c:pt>
                <c:pt idx="137">
                  <c:v>22</c:v>
                </c:pt>
                <c:pt idx="138">
                  <c:v>23</c:v>
                </c:pt>
                <c:pt idx="139">
                  <c:v>23</c:v>
                </c:pt>
                <c:pt idx="140">
                  <c:v>24</c:v>
                </c:pt>
                <c:pt idx="141">
                  <c:v>23</c:v>
                </c:pt>
                <c:pt idx="142">
                  <c:v>24</c:v>
                </c:pt>
                <c:pt idx="143">
                  <c:v>22</c:v>
                </c:pt>
                <c:pt idx="144">
                  <c:v>23</c:v>
                </c:pt>
                <c:pt idx="145">
                  <c:v>24</c:v>
                </c:pt>
                <c:pt idx="146">
                  <c:v>25</c:v>
                </c:pt>
                <c:pt idx="147">
                  <c:v>24</c:v>
                </c:pt>
                <c:pt idx="148">
                  <c:v>26</c:v>
                </c:pt>
                <c:pt idx="149">
                  <c:v>27</c:v>
                </c:pt>
                <c:pt idx="150">
                  <c:v>25</c:v>
                </c:pt>
                <c:pt idx="151">
                  <c:v>25</c:v>
                </c:pt>
                <c:pt idx="152">
                  <c:v>24</c:v>
                </c:pt>
                <c:pt idx="153">
                  <c:v>24</c:v>
                </c:pt>
                <c:pt idx="154">
                  <c:v>28</c:v>
                </c:pt>
                <c:pt idx="155">
                  <c:v>24</c:v>
                </c:pt>
                <c:pt idx="156">
                  <c:v>24</c:v>
                </c:pt>
                <c:pt idx="157">
                  <c:v>22</c:v>
                </c:pt>
                <c:pt idx="158">
                  <c:v>21</c:v>
                </c:pt>
                <c:pt idx="159">
                  <c:v>26</c:v>
                </c:pt>
                <c:pt idx="160">
                  <c:v>26</c:v>
                </c:pt>
                <c:pt idx="161">
                  <c:v>24</c:v>
                </c:pt>
                <c:pt idx="162">
                  <c:v>25</c:v>
                </c:pt>
                <c:pt idx="163">
                  <c:v>23</c:v>
                </c:pt>
                <c:pt idx="164">
                  <c:v>25</c:v>
                </c:pt>
                <c:pt idx="165">
                  <c:v>23</c:v>
                </c:pt>
                <c:pt idx="166">
                  <c:v>24</c:v>
                </c:pt>
                <c:pt idx="167">
                  <c:v>24</c:v>
                </c:pt>
                <c:pt idx="168">
                  <c:v>23</c:v>
                </c:pt>
                <c:pt idx="169">
                  <c:v>23</c:v>
                </c:pt>
                <c:pt idx="170">
                  <c:v>27</c:v>
                </c:pt>
                <c:pt idx="171">
                  <c:v>22</c:v>
                </c:pt>
                <c:pt idx="172">
                  <c:v>22</c:v>
                </c:pt>
                <c:pt idx="173">
                  <c:v>24</c:v>
                </c:pt>
                <c:pt idx="174">
                  <c:v>24</c:v>
                </c:pt>
                <c:pt idx="175">
                  <c:v>23</c:v>
                </c:pt>
                <c:pt idx="176">
                  <c:v>25</c:v>
                </c:pt>
                <c:pt idx="177">
                  <c:v>23</c:v>
                </c:pt>
                <c:pt idx="178">
                  <c:v>25</c:v>
                </c:pt>
                <c:pt idx="179">
                  <c:v>24</c:v>
                </c:pt>
                <c:pt idx="180">
                  <c:v>26</c:v>
                </c:pt>
                <c:pt idx="181">
                  <c:v>24</c:v>
                </c:pt>
                <c:pt idx="182">
                  <c:v>21</c:v>
                </c:pt>
                <c:pt idx="183">
                  <c:v>20</c:v>
                </c:pt>
                <c:pt idx="184">
                  <c:v>24</c:v>
                </c:pt>
                <c:pt idx="185">
                  <c:v>22</c:v>
                </c:pt>
                <c:pt idx="186">
                  <c:v>23</c:v>
                </c:pt>
                <c:pt idx="187">
                  <c:v>27</c:v>
                </c:pt>
                <c:pt idx="188">
                  <c:v>21</c:v>
                </c:pt>
                <c:pt idx="189">
                  <c:v>26</c:v>
                </c:pt>
                <c:pt idx="190">
                  <c:v>21</c:v>
                </c:pt>
                <c:pt idx="191">
                  <c:v>21</c:v>
                </c:pt>
                <c:pt idx="192">
                  <c:v>24</c:v>
                </c:pt>
                <c:pt idx="193">
                  <c:v>22</c:v>
                </c:pt>
                <c:pt idx="194">
                  <c:v>24</c:v>
                </c:pt>
                <c:pt idx="195">
                  <c:v>23</c:v>
                </c:pt>
                <c:pt idx="196">
                  <c:v>24</c:v>
                </c:pt>
                <c:pt idx="197">
                  <c:v>24</c:v>
                </c:pt>
                <c:pt idx="198">
                  <c:v>22</c:v>
                </c:pt>
                <c:pt idx="199">
                  <c:v>24</c:v>
                </c:pt>
                <c:pt idx="200">
                  <c:v>25</c:v>
                </c:pt>
                <c:pt idx="201">
                  <c:v>24</c:v>
                </c:pt>
                <c:pt idx="202">
                  <c:v>24</c:v>
                </c:pt>
                <c:pt idx="203">
                  <c:v>24</c:v>
                </c:pt>
                <c:pt idx="204">
                  <c:v>22</c:v>
                </c:pt>
                <c:pt idx="205">
                  <c:v>23</c:v>
                </c:pt>
                <c:pt idx="206">
                  <c:v>23</c:v>
                </c:pt>
                <c:pt idx="207">
                  <c:v>23</c:v>
                </c:pt>
                <c:pt idx="208">
                  <c:v>25</c:v>
                </c:pt>
                <c:pt idx="209">
                  <c:v>22</c:v>
                </c:pt>
                <c:pt idx="210">
                  <c:v>25</c:v>
                </c:pt>
                <c:pt idx="211">
                  <c:v>26</c:v>
                </c:pt>
                <c:pt idx="212">
                  <c:v>22</c:v>
                </c:pt>
                <c:pt idx="213">
                  <c:v>25</c:v>
                </c:pt>
                <c:pt idx="214">
                  <c:v>20</c:v>
                </c:pt>
                <c:pt idx="215">
                  <c:v>22</c:v>
                </c:pt>
                <c:pt idx="216">
                  <c:v>23</c:v>
                </c:pt>
                <c:pt idx="217">
                  <c:v>23</c:v>
                </c:pt>
                <c:pt idx="218">
                  <c:v>26</c:v>
                </c:pt>
                <c:pt idx="219">
                  <c:v>22</c:v>
                </c:pt>
                <c:pt idx="220">
                  <c:v>21</c:v>
                </c:pt>
                <c:pt idx="221">
                  <c:v>23</c:v>
                </c:pt>
                <c:pt idx="222">
                  <c:v>25</c:v>
                </c:pt>
                <c:pt idx="223">
                  <c:v>20</c:v>
                </c:pt>
                <c:pt idx="224">
                  <c:v>23</c:v>
                </c:pt>
                <c:pt idx="225">
                  <c:v>25</c:v>
                </c:pt>
                <c:pt idx="226">
                  <c:v>22</c:v>
                </c:pt>
                <c:pt idx="227">
                  <c:v>22</c:v>
                </c:pt>
              </c:numCache>
            </c:numRef>
          </c:val>
          <c:extLst>
            <c:ext xmlns:c16="http://schemas.microsoft.com/office/drawing/2014/chart" uri="{C3380CC4-5D6E-409C-BE32-E72D297353CC}">
              <c16:uniqueId val="{00000002-FAD5-4C2B-BC4C-61C07DFFEC6B}"/>
            </c:ext>
          </c:extLst>
        </c:ser>
        <c:ser>
          <c:idx val="3"/>
          <c:order val="3"/>
          <c:tx>
            <c:strRef>
              <c:f>'Q12'!$AA$1</c:f>
              <c:strCache>
                <c:ptCount val="1"/>
                <c:pt idx="0">
                  <c:v>Sum of  avg_height</c:v>
                </c:pt>
              </c:strCache>
            </c:strRef>
          </c:tx>
          <c:spPr>
            <a:solidFill>
              <a:schemeClr val="accent4"/>
            </a:solidFill>
            <a:ln>
              <a:noFill/>
            </a:ln>
            <a:effectLst/>
          </c:spPr>
          <c:invertIfNegative val="0"/>
          <c:cat>
            <c:strRef>
              <c:f>'Q12'!$W$2:$W$230</c:f>
              <c:strCache>
                <c:ptCount val="228"/>
                <c:pt idx="0">
                  <c:v>USA</c:v>
                </c:pt>
                <c:pt idx="1">
                  <c:v>UK</c:v>
                </c:pt>
                <c:pt idx="2">
                  <c:v>France</c:v>
                </c:pt>
                <c:pt idx="3">
                  <c:v>Germany</c:v>
                </c:pt>
                <c:pt idx="4">
                  <c:v>Canada</c:v>
                </c:pt>
                <c:pt idx="5">
                  <c:v>Italy</c:v>
                </c:pt>
                <c:pt idx="6">
                  <c:v>Japan</c:v>
                </c:pt>
                <c:pt idx="7">
                  <c:v>Sweden</c:v>
                </c:pt>
                <c:pt idx="8">
                  <c:v>Australia</c:v>
                </c:pt>
                <c:pt idx="9">
                  <c:v>Poland</c:v>
                </c:pt>
                <c:pt idx="10">
                  <c:v>Netherlands</c:v>
                </c:pt>
                <c:pt idx="11">
                  <c:v>Soviet Union</c:v>
                </c:pt>
                <c:pt idx="12">
                  <c:v>Hungary</c:v>
                </c:pt>
                <c:pt idx="13">
                  <c:v>China</c:v>
                </c:pt>
                <c:pt idx="14">
                  <c:v>Switzerland</c:v>
                </c:pt>
                <c:pt idx="15">
                  <c:v>Spain</c:v>
                </c:pt>
                <c:pt idx="16">
                  <c:v>Russia</c:v>
                </c:pt>
                <c:pt idx="17">
                  <c:v>South Korea</c:v>
                </c:pt>
                <c:pt idx="18">
                  <c:v>Finland</c:v>
                </c:pt>
                <c:pt idx="19">
                  <c:v>Austria</c:v>
                </c:pt>
                <c:pt idx="20">
                  <c:v>Norway</c:v>
                </c:pt>
                <c:pt idx="21">
                  <c:v>Brazil</c:v>
                </c:pt>
                <c:pt idx="22">
                  <c:v>Czechoslovakia</c:v>
                </c:pt>
                <c:pt idx="23">
                  <c:v>Denmark</c:v>
                </c:pt>
                <c:pt idx="24">
                  <c:v>Romania</c:v>
                </c:pt>
                <c:pt idx="25">
                  <c:v>West Germany</c:v>
                </c:pt>
                <c:pt idx="26">
                  <c:v>Argentina</c:v>
                </c:pt>
                <c:pt idx="27">
                  <c:v>Belgium</c:v>
                </c:pt>
                <c:pt idx="28">
                  <c:v>Bulgaria</c:v>
                </c:pt>
                <c:pt idx="29">
                  <c:v>Mexico</c:v>
                </c:pt>
                <c:pt idx="30">
                  <c:v>East Germany</c:v>
                </c:pt>
                <c:pt idx="31">
                  <c:v>New Zealand</c:v>
                </c:pt>
                <c:pt idx="32">
                  <c:v>Cuba</c:v>
                </c:pt>
                <c:pt idx="33">
                  <c:v>Yugoslavia</c:v>
                </c:pt>
                <c:pt idx="34">
                  <c:v>Greece</c:v>
                </c:pt>
                <c:pt idx="35">
                  <c:v>Ukraine</c:v>
                </c:pt>
                <c:pt idx="36">
                  <c:v>South Africa</c:v>
                </c:pt>
                <c:pt idx="37">
                  <c:v>Egypt</c:v>
                </c:pt>
                <c:pt idx="38">
                  <c:v>India</c:v>
                </c:pt>
                <c:pt idx="39">
                  <c:v>Belarus</c:v>
                </c:pt>
                <c:pt idx="40">
                  <c:v>Czech Republic</c:v>
                </c:pt>
                <c:pt idx="41">
                  <c:v>Ireland</c:v>
                </c:pt>
                <c:pt idx="42">
                  <c:v>Portugal</c:v>
                </c:pt>
                <c:pt idx="43">
                  <c:v>Kazakhstan</c:v>
                </c:pt>
                <c:pt idx="44">
                  <c:v>Turkey</c:v>
                </c:pt>
                <c:pt idx="45">
                  <c:v>Unified Team</c:v>
                </c:pt>
                <c:pt idx="46">
                  <c:v>Colombia</c:v>
                </c:pt>
                <c:pt idx="47">
                  <c:v>Nigeria</c:v>
                </c:pt>
                <c:pt idx="48">
                  <c:v>Puerto Rico</c:v>
                </c:pt>
                <c:pt idx="49">
                  <c:v>Taiwan</c:v>
                </c:pt>
                <c:pt idx="50">
                  <c:v>Venezuela</c:v>
                </c:pt>
                <c:pt idx="51">
                  <c:v>Kenya</c:v>
                </c:pt>
                <c:pt idx="52">
                  <c:v>Iran</c:v>
                </c:pt>
                <c:pt idx="53">
                  <c:v>Chile</c:v>
                </c:pt>
                <c:pt idx="54">
                  <c:v>Slovakia</c:v>
                </c:pt>
                <c:pt idx="55">
                  <c:v>Thailand</c:v>
                </c:pt>
                <c:pt idx="56">
                  <c:v>Croatia</c:v>
                </c:pt>
                <c:pt idx="57">
                  <c:v>Latvia</c:v>
                </c:pt>
                <c:pt idx="58">
                  <c:v>Slovenia</c:v>
                </c:pt>
                <c:pt idx="59">
                  <c:v>Tunisia</c:v>
                </c:pt>
                <c:pt idx="60">
                  <c:v>North Korea</c:v>
                </c:pt>
                <c:pt idx="61">
                  <c:v>Morocco</c:v>
                </c:pt>
                <c:pt idx="62">
                  <c:v>Luxembourg</c:v>
                </c:pt>
                <c:pt idx="63">
                  <c:v>Algeria</c:v>
                </c:pt>
                <c:pt idx="64">
                  <c:v>Jamaica</c:v>
                </c:pt>
                <c:pt idx="65">
                  <c:v>Estonia</c:v>
                </c:pt>
                <c:pt idx="66">
                  <c:v>Israel</c:v>
                </c:pt>
                <c:pt idx="67">
                  <c:v>Uruguay</c:v>
                </c:pt>
                <c:pt idx="68">
                  <c:v>Philippines</c:v>
                </c:pt>
                <c:pt idx="69">
                  <c:v>Pakistan</c:v>
                </c:pt>
                <c:pt idx="70">
                  <c:v>Peru</c:v>
                </c:pt>
                <c:pt idx="71">
                  <c:v>Hong Kong</c:v>
                </c:pt>
                <c:pt idx="72">
                  <c:v>Lithuania</c:v>
                </c:pt>
                <c:pt idx="73">
                  <c:v>Malaysia</c:v>
                </c:pt>
                <c:pt idx="74">
                  <c:v>Iceland</c:v>
                </c:pt>
                <c:pt idx="75">
                  <c:v>Uzbekistan</c:v>
                </c:pt>
                <c:pt idx="76">
                  <c:v>Mongolia</c:v>
                </c:pt>
                <c:pt idx="77">
                  <c:v>Indonesia</c:v>
                </c:pt>
                <c:pt idx="78">
                  <c:v>Ghana</c:v>
                </c:pt>
                <c:pt idx="79">
                  <c:v>Guatemala</c:v>
                </c:pt>
                <c:pt idx="80">
                  <c:v>Serbia</c:v>
                </c:pt>
                <c:pt idx="81">
                  <c:v>Senegal</c:v>
                </c:pt>
                <c:pt idx="82">
                  <c:v>Ethiopia</c:v>
                </c:pt>
                <c:pt idx="83">
                  <c:v>Cameroon</c:v>
                </c:pt>
                <c:pt idx="84">
                  <c:v>Serbia and Montenegro</c:v>
                </c:pt>
                <c:pt idx="85">
                  <c:v>Dominican Republic</c:v>
                </c:pt>
                <c:pt idx="86">
                  <c:v>Azerbaijan</c:v>
                </c:pt>
                <c:pt idx="87">
                  <c:v>Zimbabwe</c:v>
                </c:pt>
                <c:pt idx="88">
                  <c:v>Uganda</c:v>
                </c:pt>
                <c:pt idx="89">
                  <c:v>Georgia</c:v>
                </c:pt>
                <c:pt idx="90">
                  <c:v>Trinidad and Tobago</c:v>
                </c:pt>
                <c:pt idx="91">
                  <c:v>Kuwait</c:v>
                </c:pt>
                <c:pt idx="92">
                  <c:v>Angola</c:v>
                </c:pt>
                <c:pt idx="93">
                  <c:v>Bahamas</c:v>
                </c:pt>
                <c:pt idx="94">
                  <c:v>Singapore</c:v>
                </c:pt>
                <c:pt idx="95">
                  <c:v>Costa Rica</c:v>
                </c:pt>
                <c:pt idx="96">
                  <c:v>Ecuador</c:v>
                </c:pt>
                <c:pt idx="97">
                  <c:v>Armenia</c:v>
                </c:pt>
                <c:pt idx="98">
                  <c:v>Virgin Islands</c:v>
                </c:pt>
                <c:pt idx="99">
                  <c:v>Lebanon</c:v>
                </c:pt>
                <c:pt idx="100">
                  <c:v>Saudi Arabia</c:v>
                </c:pt>
                <c:pt idx="101">
                  <c:v>Iraq</c:v>
                </c:pt>
                <c:pt idx="102">
                  <c:v>Moldova</c:v>
                </c:pt>
                <c:pt idx="103">
                  <c:v>Syria</c:v>
                </c:pt>
                <c:pt idx="104">
                  <c:v>Liechtenstein</c:v>
                </c:pt>
                <c:pt idx="105">
                  <c:v>Kyrgyzstan</c:v>
                </c:pt>
                <c:pt idx="106">
                  <c:v>Qatar</c:v>
                </c:pt>
                <c:pt idx="107">
                  <c:v>Honduras</c:v>
                </c:pt>
                <c:pt idx="108">
                  <c:v>Fiji</c:v>
                </c:pt>
                <c:pt idx="109">
                  <c:v>El Salvador</c:v>
                </c:pt>
                <c:pt idx="110">
                  <c:v>Cyprus</c:v>
                </c:pt>
                <c:pt idx="111">
                  <c:v>Zambia</c:v>
                </c:pt>
                <c:pt idx="112">
                  <c:v>Bermuda</c:v>
                </c:pt>
                <c:pt idx="113">
                  <c:v>Barbados</c:v>
                </c:pt>
                <c:pt idx="114">
                  <c:v>Ivory Coast</c:v>
                </c:pt>
                <c:pt idx="115">
                  <c:v>Vietnam</c:v>
                </c:pt>
                <c:pt idx="116">
                  <c:v>Paraguay</c:v>
                </c:pt>
                <c:pt idx="117">
                  <c:v>Tanzania</c:v>
                </c:pt>
                <c:pt idx="118">
                  <c:v>San Marino</c:v>
                </c:pt>
                <c:pt idx="119">
                  <c:v>Nicaragua</c:v>
                </c:pt>
                <c:pt idx="120">
                  <c:v>Sri Lanka</c:v>
                </c:pt>
                <c:pt idx="121">
                  <c:v>Boliva</c:v>
                </c:pt>
                <c:pt idx="122">
                  <c:v>Mauritius</c:v>
                </c:pt>
                <c:pt idx="123">
                  <c:v>Panama</c:v>
                </c:pt>
                <c:pt idx="124">
                  <c:v>Bahrain</c:v>
                </c:pt>
                <c:pt idx="125">
                  <c:v>Myanmar</c:v>
                </c:pt>
                <c:pt idx="126">
                  <c:v>Monaco</c:v>
                </c:pt>
                <c:pt idx="127">
                  <c:v>Malta</c:v>
                </c:pt>
                <c:pt idx="128">
                  <c:v>Individual Olympic Athletes</c:v>
                </c:pt>
                <c:pt idx="129">
                  <c:v>Madagascar</c:v>
                </c:pt>
                <c:pt idx="130">
                  <c:v>Bosnia and Herzegovina</c:v>
                </c:pt>
                <c:pt idx="131">
                  <c:v>Mali</c:v>
                </c:pt>
                <c:pt idx="132">
                  <c:v>Guyana</c:v>
                </c:pt>
                <c:pt idx="133">
                  <c:v>Antigua and Barbuda</c:v>
                </c:pt>
                <c:pt idx="134">
                  <c:v>Democratic Republic of the Congo</c:v>
                </c:pt>
                <c:pt idx="135">
                  <c:v>Haiti</c:v>
                </c:pt>
                <c:pt idx="136">
                  <c:v>Guam</c:v>
                </c:pt>
                <c:pt idx="137">
                  <c:v>Seychelles</c:v>
                </c:pt>
                <c:pt idx="138">
                  <c:v>Afghanistan</c:v>
                </c:pt>
                <c:pt idx="139">
                  <c:v>Andorra</c:v>
                </c:pt>
                <c:pt idx="140">
                  <c:v>Botswana</c:v>
                </c:pt>
                <c:pt idx="141">
                  <c:v>United Arab Emirates</c:v>
                </c:pt>
                <c:pt idx="142">
                  <c:v>Jordan</c:v>
                </c:pt>
                <c:pt idx="143">
                  <c:v>Sierra Leone</c:v>
                </c:pt>
                <c:pt idx="144">
                  <c:v>Papua New Guinea</c:v>
                </c:pt>
                <c:pt idx="145">
                  <c:v>Malawi</c:v>
                </c:pt>
                <c:pt idx="146">
                  <c:v>Nepal</c:v>
                </c:pt>
                <c:pt idx="147">
                  <c:v>Republic of Congo</c:v>
                </c:pt>
                <c:pt idx="148">
                  <c:v>Montenegro</c:v>
                </c:pt>
                <c:pt idx="149">
                  <c:v>Netherlands Antilles</c:v>
                </c:pt>
                <c:pt idx="150">
                  <c:v>Samoa</c:v>
                </c:pt>
                <c:pt idx="151">
                  <c:v>Belize</c:v>
                </c:pt>
                <c:pt idx="152">
                  <c:v>Lesotho</c:v>
                </c:pt>
                <c:pt idx="153">
                  <c:v>Australasia</c:v>
                </c:pt>
                <c:pt idx="154">
                  <c:v>Bohemia</c:v>
                </c:pt>
                <c:pt idx="155">
                  <c:v>Central African Republic</c:v>
                </c:pt>
                <c:pt idx="156">
                  <c:v>Gabon</c:v>
                </c:pt>
                <c:pt idx="157">
                  <c:v>Macedonia</c:v>
                </c:pt>
                <c:pt idx="158">
                  <c:v>Laos</c:v>
                </c:pt>
                <c:pt idx="159">
                  <c:v>Tajikistan</c:v>
                </c:pt>
                <c:pt idx="160">
                  <c:v>Albania</c:v>
                </c:pt>
                <c:pt idx="161">
                  <c:v>Sudan</c:v>
                </c:pt>
                <c:pt idx="162">
                  <c:v>United Arab Republic</c:v>
                </c:pt>
                <c:pt idx="163">
                  <c:v>Mozambique</c:v>
                </c:pt>
                <c:pt idx="164">
                  <c:v>Benin</c:v>
                </c:pt>
                <c:pt idx="165">
                  <c:v>Cambodia</c:v>
                </c:pt>
                <c:pt idx="166">
                  <c:v>Swaziland</c:v>
                </c:pt>
                <c:pt idx="167">
                  <c:v>Turkmenistan</c:v>
                </c:pt>
                <c:pt idx="168">
                  <c:v>Liberia</c:v>
                </c:pt>
                <c:pt idx="169">
                  <c:v>Togo</c:v>
                </c:pt>
                <c:pt idx="170">
                  <c:v>Namibia</c:v>
                </c:pt>
                <c:pt idx="171">
                  <c:v>Grenada</c:v>
                </c:pt>
                <c:pt idx="172">
                  <c:v>Bangladesh</c:v>
                </c:pt>
                <c:pt idx="173">
                  <c:v>Tonga</c:v>
                </c:pt>
                <c:pt idx="174">
                  <c:v>Cayman Islands</c:v>
                </c:pt>
                <c:pt idx="175">
                  <c:v>Guinea</c:v>
                </c:pt>
                <c:pt idx="176">
                  <c:v>Saar</c:v>
                </c:pt>
                <c:pt idx="177">
                  <c:v>Libya</c:v>
                </c:pt>
                <c:pt idx="178">
                  <c:v>Oman</c:v>
                </c:pt>
                <c:pt idx="179">
                  <c:v>Rwanda</c:v>
                </c:pt>
                <c:pt idx="180">
                  <c:v>Vietnam (pre)</c:v>
                </c:pt>
                <c:pt idx="181">
                  <c:v>Aruba</c:v>
                </c:pt>
                <c:pt idx="182">
                  <c:v>Suriname</c:v>
                </c:pt>
                <c:pt idx="183">
                  <c:v>Maldives</c:v>
                </c:pt>
                <c:pt idx="184">
                  <c:v>Burkina Faso</c:v>
                </c:pt>
                <c:pt idx="185">
                  <c:v>Cook Islands</c:v>
                </c:pt>
                <c:pt idx="186">
                  <c:v>Gambia</c:v>
                </c:pt>
                <c:pt idx="187">
                  <c:v>American Samoa</c:v>
                </c:pt>
                <c:pt idx="188">
                  <c:v>Niger</c:v>
                </c:pt>
                <c:pt idx="189">
                  <c:v>Virgin Islands, British</c:v>
                </c:pt>
                <c:pt idx="190">
                  <c:v>Yemen</c:v>
                </c:pt>
                <c:pt idx="191">
                  <c:v>Saint Vincent</c:v>
                </c:pt>
                <c:pt idx="192">
                  <c:v>Djibouti</c:v>
                </c:pt>
                <c:pt idx="193">
                  <c:v>Equatorial Guinea</c:v>
                </c:pt>
                <c:pt idx="194">
                  <c:v>Eritrea</c:v>
                </c:pt>
                <c:pt idx="195">
                  <c:v>Chad</c:v>
                </c:pt>
                <c:pt idx="196">
                  <c:v>Vanuatu</c:v>
                </c:pt>
                <c:pt idx="197">
                  <c:v>Burundi</c:v>
                </c:pt>
                <c:pt idx="198">
                  <c:v>Palau</c:v>
                </c:pt>
                <c:pt idx="199">
                  <c:v>Saint Lucia</c:v>
                </c:pt>
                <c:pt idx="200">
                  <c:v>Bhutan</c:v>
                </c:pt>
                <c:pt idx="201">
                  <c:v>Mauritania</c:v>
                </c:pt>
                <c:pt idx="202">
                  <c:v>Palestine</c:v>
                </c:pt>
                <c:pt idx="203">
                  <c:v>Turks and Caicos Islands</c:v>
                </c:pt>
                <c:pt idx="204">
                  <c:v>Somalia</c:v>
                </c:pt>
                <c:pt idx="205">
                  <c:v>Solomon Islands</c:v>
                </c:pt>
                <c:pt idx="206">
                  <c:v>Malaya</c:v>
                </c:pt>
                <c:pt idx="207">
                  <c:v>Micronesia</c:v>
                </c:pt>
                <c:pt idx="208">
                  <c:v>Dominica</c:v>
                </c:pt>
                <c:pt idx="209">
                  <c:v>Comoros</c:v>
                </c:pt>
                <c:pt idx="210">
                  <c:v>Guinea-Bissau</c:v>
                </c:pt>
                <c:pt idx="211">
                  <c:v>West Indies Federation</c:v>
                </c:pt>
                <c:pt idx="212">
                  <c:v>Sao Tome and Principe</c:v>
                </c:pt>
                <c:pt idx="213">
                  <c:v>Cape Verde</c:v>
                </c:pt>
                <c:pt idx="214">
                  <c:v>Marshall Islands</c:v>
                </c:pt>
                <c:pt idx="215">
                  <c:v>North Yemen</c:v>
                </c:pt>
                <c:pt idx="216">
                  <c:v>Nauru</c:v>
                </c:pt>
                <c:pt idx="217">
                  <c:v>Refugee Olympic Team</c:v>
                </c:pt>
                <c:pt idx="218">
                  <c:v>Zimbabwe (Rhodesia)</c:v>
                </c:pt>
                <c:pt idx="219">
                  <c:v>Brunei</c:v>
                </c:pt>
                <c:pt idx="220">
                  <c:v>Kiribati</c:v>
                </c:pt>
                <c:pt idx="221">
                  <c:v>Kosovo</c:v>
                </c:pt>
                <c:pt idx="222">
                  <c:v>Timor-Leste</c:v>
                </c:pt>
                <c:pt idx="223">
                  <c:v>Tuvalu</c:v>
                </c:pt>
                <c:pt idx="224">
                  <c:v>South Yemen</c:v>
                </c:pt>
                <c:pt idx="225">
                  <c:v>South Sudan</c:v>
                </c:pt>
                <c:pt idx="226">
                  <c:v>North Borneo</c:v>
                </c:pt>
                <c:pt idx="227">
                  <c:v>Newfoundland</c:v>
                </c:pt>
              </c:strCache>
            </c:strRef>
          </c:cat>
          <c:val>
            <c:numRef>
              <c:f>'Q12'!$AA$2:$AA$230</c:f>
              <c:numCache>
                <c:formatCode>General</c:formatCode>
                <c:ptCount val="228"/>
                <c:pt idx="0">
                  <c:v>141.4</c:v>
                </c:pt>
                <c:pt idx="1">
                  <c:v>121.2</c:v>
                </c:pt>
                <c:pt idx="2">
                  <c:v>127.2</c:v>
                </c:pt>
                <c:pt idx="3">
                  <c:v>139.6</c:v>
                </c:pt>
                <c:pt idx="4">
                  <c:v>149.30000000000001</c:v>
                </c:pt>
                <c:pt idx="5">
                  <c:v>136.6</c:v>
                </c:pt>
                <c:pt idx="6">
                  <c:v>152.6</c:v>
                </c:pt>
                <c:pt idx="7">
                  <c:v>116.2</c:v>
                </c:pt>
                <c:pt idx="8">
                  <c:v>158.1</c:v>
                </c:pt>
                <c:pt idx="9">
                  <c:v>162.80000000000001</c:v>
                </c:pt>
                <c:pt idx="10">
                  <c:v>117.2</c:v>
                </c:pt>
                <c:pt idx="11">
                  <c:v>158</c:v>
                </c:pt>
                <c:pt idx="12">
                  <c:v>128.9</c:v>
                </c:pt>
                <c:pt idx="13">
                  <c:v>164.8</c:v>
                </c:pt>
                <c:pt idx="14">
                  <c:v>126.6</c:v>
                </c:pt>
                <c:pt idx="15">
                  <c:v>145.9</c:v>
                </c:pt>
                <c:pt idx="16">
                  <c:v>168.5</c:v>
                </c:pt>
                <c:pt idx="17">
                  <c:v>151.30000000000001</c:v>
                </c:pt>
                <c:pt idx="18">
                  <c:v>142.69999999999999</c:v>
                </c:pt>
                <c:pt idx="19">
                  <c:v>115.9</c:v>
                </c:pt>
                <c:pt idx="20">
                  <c:v>119.9</c:v>
                </c:pt>
                <c:pt idx="21">
                  <c:v>156.6</c:v>
                </c:pt>
                <c:pt idx="22">
                  <c:v>118.5</c:v>
                </c:pt>
                <c:pt idx="23">
                  <c:v>91.1</c:v>
                </c:pt>
                <c:pt idx="24">
                  <c:v>140.30000000000001</c:v>
                </c:pt>
                <c:pt idx="25">
                  <c:v>175.9</c:v>
                </c:pt>
                <c:pt idx="26">
                  <c:v>131.1</c:v>
                </c:pt>
                <c:pt idx="27">
                  <c:v>98.2</c:v>
                </c:pt>
                <c:pt idx="28">
                  <c:v>150.30000000000001</c:v>
                </c:pt>
                <c:pt idx="29">
                  <c:v>152.9</c:v>
                </c:pt>
                <c:pt idx="30">
                  <c:v>174</c:v>
                </c:pt>
                <c:pt idx="31">
                  <c:v>157.30000000000001</c:v>
                </c:pt>
                <c:pt idx="32">
                  <c:v>156.9</c:v>
                </c:pt>
                <c:pt idx="33">
                  <c:v>124.3</c:v>
                </c:pt>
                <c:pt idx="34">
                  <c:v>150.4</c:v>
                </c:pt>
                <c:pt idx="35">
                  <c:v>166.3</c:v>
                </c:pt>
                <c:pt idx="36">
                  <c:v>118.2</c:v>
                </c:pt>
                <c:pt idx="37">
                  <c:v>107.6</c:v>
                </c:pt>
                <c:pt idx="38">
                  <c:v>120</c:v>
                </c:pt>
                <c:pt idx="39">
                  <c:v>166.6</c:v>
                </c:pt>
                <c:pt idx="40">
                  <c:v>177.7</c:v>
                </c:pt>
                <c:pt idx="41">
                  <c:v>151.5</c:v>
                </c:pt>
                <c:pt idx="42">
                  <c:v>131.80000000000001</c:v>
                </c:pt>
                <c:pt idx="43">
                  <c:v>166.3</c:v>
                </c:pt>
                <c:pt idx="44">
                  <c:v>135.1</c:v>
                </c:pt>
                <c:pt idx="45">
                  <c:v>162</c:v>
                </c:pt>
                <c:pt idx="46">
                  <c:v>160</c:v>
                </c:pt>
                <c:pt idx="47">
                  <c:v>149.30000000000001</c:v>
                </c:pt>
                <c:pt idx="48">
                  <c:v>140.30000000000001</c:v>
                </c:pt>
                <c:pt idx="49">
                  <c:v>165.5</c:v>
                </c:pt>
                <c:pt idx="50">
                  <c:v>150.4</c:v>
                </c:pt>
                <c:pt idx="51">
                  <c:v>158.9</c:v>
                </c:pt>
                <c:pt idx="52">
                  <c:v>161.6</c:v>
                </c:pt>
                <c:pt idx="53">
                  <c:v>110.8</c:v>
                </c:pt>
                <c:pt idx="54">
                  <c:v>173.1</c:v>
                </c:pt>
                <c:pt idx="55">
                  <c:v>158.30000000000001</c:v>
                </c:pt>
                <c:pt idx="56">
                  <c:v>175.7</c:v>
                </c:pt>
                <c:pt idx="57">
                  <c:v>151.69999999999999</c:v>
                </c:pt>
                <c:pt idx="58">
                  <c:v>164.9</c:v>
                </c:pt>
                <c:pt idx="59">
                  <c:v>168.1</c:v>
                </c:pt>
                <c:pt idx="60">
                  <c:v>129.5</c:v>
                </c:pt>
                <c:pt idx="61">
                  <c:v>147.69999999999999</c:v>
                </c:pt>
                <c:pt idx="62">
                  <c:v>75.599999999999994</c:v>
                </c:pt>
                <c:pt idx="63">
                  <c:v>155.5</c:v>
                </c:pt>
                <c:pt idx="64">
                  <c:v>170.1</c:v>
                </c:pt>
                <c:pt idx="65">
                  <c:v>164.6</c:v>
                </c:pt>
                <c:pt idx="66">
                  <c:v>154.19999999999999</c:v>
                </c:pt>
                <c:pt idx="67">
                  <c:v>111.2</c:v>
                </c:pt>
                <c:pt idx="68">
                  <c:v>140.19999999999999</c:v>
                </c:pt>
                <c:pt idx="69">
                  <c:v>123</c:v>
                </c:pt>
                <c:pt idx="70">
                  <c:v>141.4</c:v>
                </c:pt>
                <c:pt idx="71">
                  <c:v>157.6</c:v>
                </c:pt>
                <c:pt idx="72">
                  <c:v>171.1</c:v>
                </c:pt>
                <c:pt idx="73">
                  <c:v>149.69999999999999</c:v>
                </c:pt>
                <c:pt idx="74">
                  <c:v>126</c:v>
                </c:pt>
                <c:pt idx="75">
                  <c:v>163.19999999999999</c:v>
                </c:pt>
                <c:pt idx="76">
                  <c:v>150.19999999999999</c:v>
                </c:pt>
                <c:pt idx="77">
                  <c:v>143.30000000000001</c:v>
                </c:pt>
                <c:pt idx="78">
                  <c:v>146.4</c:v>
                </c:pt>
                <c:pt idx="79">
                  <c:v>132.80000000000001</c:v>
                </c:pt>
                <c:pt idx="80">
                  <c:v>184.6</c:v>
                </c:pt>
                <c:pt idx="81">
                  <c:v>155.5</c:v>
                </c:pt>
                <c:pt idx="82">
                  <c:v>164.2</c:v>
                </c:pt>
                <c:pt idx="83">
                  <c:v>147</c:v>
                </c:pt>
                <c:pt idx="84">
                  <c:v>179.6</c:v>
                </c:pt>
                <c:pt idx="85">
                  <c:v>139.5</c:v>
                </c:pt>
                <c:pt idx="86">
                  <c:v>168.4</c:v>
                </c:pt>
                <c:pt idx="87">
                  <c:v>161.1</c:v>
                </c:pt>
                <c:pt idx="88">
                  <c:v>152.4</c:v>
                </c:pt>
                <c:pt idx="89">
                  <c:v>174.6</c:v>
                </c:pt>
                <c:pt idx="90">
                  <c:v>165.3</c:v>
                </c:pt>
                <c:pt idx="91">
                  <c:v>139.69999999999999</c:v>
                </c:pt>
                <c:pt idx="92">
                  <c:v>163.5</c:v>
                </c:pt>
                <c:pt idx="93">
                  <c:v>168</c:v>
                </c:pt>
                <c:pt idx="94">
                  <c:v>129.4</c:v>
                </c:pt>
                <c:pt idx="95">
                  <c:v>139.69999999999999</c:v>
                </c:pt>
                <c:pt idx="96">
                  <c:v>163.19999999999999</c:v>
                </c:pt>
                <c:pt idx="97">
                  <c:v>163.30000000000001</c:v>
                </c:pt>
                <c:pt idx="98">
                  <c:v>146.6</c:v>
                </c:pt>
                <c:pt idx="99">
                  <c:v>138.9</c:v>
                </c:pt>
                <c:pt idx="100">
                  <c:v>149.4</c:v>
                </c:pt>
                <c:pt idx="101">
                  <c:v>134.9</c:v>
                </c:pt>
                <c:pt idx="102">
                  <c:v>168</c:v>
                </c:pt>
                <c:pt idx="103">
                  <c:v>87.9</c:v>
                </c:pt>
                <c:pt idx="104">
                  <c:v>131.5</c:v>
                </c:pt>
                <c:pt idx="105">
                  <c:v>155.69999999999999</c:v>
                </c:pt>
                <c:pt idx="106">
                  <c:v>159.9</c:v>
                </c:pt>
                <c:pt idx="107">
                  <c:v>142.1</c:v>
                </c:pt>
                <c:pt idx="108">
                  <c:v>159.4</c:v>
                </c:pt>
                <c:pt idx="109">
                  <c:v>139.69999999999999</c:v>
                </c:pt>
                <c:pt idx="110">
                  <c:v>150.6</c:v>
                </c:pt>
                <c:pt idx="111">
                  <c:v>143.6</c:v>
                </c:pt>
                <c:pt idx="112">
                  <c:v>120.9</c:v>
                </c:pt>
                <c:pt idx="113">
                  <c:v>154.9</c:v>
                </c:pt>
                <c:pt idx="114">
                  <c:v>147.19999999999999</c:v>
                </c:pt>
                <c:pt idx="115">
                  <c:v>156.6</c:v>
                </c:pt>
                <c:pt idx="116">
                  <c:v>132.6</c:v>
                </c:pt>
                <c:pt idx="117">
                  <c:v>161.69999999999999</c:v>
                </c:pt>
                <c:pt idx="118">
                  <c:v>153.5</c:v>
                </c:pt>
                <c:pt idx="119">
                  <c:v>113.6</c:v>
                </c:pt>
                <c:pt idx="120">
                  <c:v>149</c:v>
                </c:pt>
                <c:pt idx="121">
                  <c:v>130.5</c:v>
                </c:pt>
                <c:pt idx="122">
                  <c:v>134.4</c:v>
                </c:pt>
                <c:pt idx="123">
                  <c:v>147.80000000000001</c:v>
                </c:pt>
                <c:pt idx="124">
                  <c:v>149.69999999999999</c:v>
                </c:pt>
                <c:pt idx="125">
                  <c:v>151.6</c:v>
                </c:pt>
                <c:pt idx="126">
                  <c:v>127.4</c:v>
                </c:pt>
                <c:pt idx="127">
                  <c:v>128.19999999999999</c:v>
                </c:pt>
                <c:pt idx="128">
                  <c:v>153.1</c:v>
                </c:pt>
                <c:pt idx="129">
                  <c:v>158.6</c:v>
                </c:pt>
                <c:pt idx="130">
                  <c:v>146.6</c:v>
                </c:pt>
                <c:pt idx="131">
                  <c:v>125.2</c:v>
                </c:pt>
                <c:pt idx="132">
                  <c:v>159.80000000000001</c:v>
                </c:pt>
                <c:pt idx="133">
                  <c:v>152.6</c:v>
                </c:pt>
                <c:pt idx="134">
                  <c:v>126.3</c:v>
                </c:pt>
                <c:pt idx="135">
                  <c:v>141.19999999999999</c:v>
                </c:pt>
                <c:pt idx="136">
                  <c:v>130.5</c:v>
                </c:pt>
                <c:pt idx="137">
                  <c:v>158.1</c:v>
                </c:pt>
                <c:pt idx="138">
                  <c:v>118.1</c:v>
                </c:pt>
                <c:pt idx="139">
                  <c:v>138.80000000000001</c:v>
                </c:pt>
                <c:pt idx="140">
                  <c:v>164.1</c:v>
                </c:pt>
                <c:pt idx="141">
                  <c:v>151</c:v>
                </c:pt>
                <c:pt idx="142">
                  <c:v>151.4</c:v>
                </c:pt>
                <c:pt idx="143">
                  <c:v>158.4</c:v>
                </c:pt>
                <c:pt idx="144">
                  <c:v>162.4</c:v>
                </c:pt>
                <c:pt idx="145">
                  <c:v>152.6</c:v>
                </c:pt>
                <c:pt idx="146">
                  <c:v>149.80000000000001</c:v>
                </c:pt>
                <c:pt idx="147">
                  <c:v>159</c:v>
                </c:pt>
                <c:pt idx="148">
                  <c:v>183.8</c:v>
                </c:pt>
                <c:pt idx="149">
                  <c:v>124.9</c:v>
                </c:pt>
                <c:pt idx="150">
                  <c:v>128.6</c:v>
                </c:pt>
                <c:pt idx="151">
                  <c:v>170.4</c:v>
                </c:pt>
                <c:pt idx="152">
                  <c:v>129.19999999999999</c:v>
                </c:pt>
                <c:pt idx="153">
                  <c:v>65.099999999999994</c:v>
                </c:pt>
                <c:pt idx="154">
                  <c:v>15.7</c:v>
                </c:pt>
                <c:pt idx="155">
                  <c:v>127.7</c:v>
                </c:pt>
                <c:pt idx="156">
                  <c:v>157.9</c:v>
                </c:pt>
                <c:pt idx="157">
                  <c:v>146.4</c:v>
                </c:pt>
                <c:pt idx="158">
                  <c:v>157.19999999999999</c:v>
                </c:pt>
                <c:pt idx="159">
                  <c:v>162.1</c:v>
                </c:pt>
                <c:pt idx="160">
                  <c:v>143.9</c:v>
                </c:pt>
                <c:pt idx="161">
                  <c:v>158.30000000000001</c:v>
                </c:pt>
                <c:pt idx="162">
                  <c:v>4.7</c:v>
                </c:pt>
                <c:pt idx="163">
                  <c:v>147.4</c:v>
                </c:pt>
                <c:pt idx="164">
                  <c:v>173.6</c:v>
                </c:pt>
                <c:pt idx="165">
                  <c:v>149.9</c:v>
                </c:pt>
                <c:pt idx="166">
                  <c:v>140.80000000000001</c:v>
                </c:pt>
                <c:pt idx="167">
                  <c:v>170.7</c:v>
                </c:pt>
                <c:pt idx="168">
                  <c:v>131.30000000000001</c:v>
                </c:pt>
                <c:pt idx="169">
                  <c:v>154.4</c:v>
                </c:pt>
                <c:pt idx="170">
                  <c:v>159.4</c:v>
                </c:pt>
                <c:pt idx="171">
                  <c:v>126.1</c:v>
                </c:pt>
                <c:pt idx="172">
                  <c:v>145</c:v>
                </c:pt>
                <c:pt idx="173">
                  <c:v>140.30000000000001</c:v>
                </c:pt>
                <c:pt idx="174">
                  <c:v>161.80000000000001</c:v>
                </c:pt>
                <c:pt idx="175">
                  <c:v>152.69999999999999</c:v>
                </c:pt>
                <c:pt idx="176">
                  <c:v>10.1</c:v>
                </c:pt>
                <c:pt idx="177">
                  <c:v>119</c:v>
                </c:pt>
                <c:pt idx="178">
                  <c:v>166.1</c:v>
                </c:pt>
                <c:pt idx="179">
                  <c:v>113.3</c:v>
                </c:pt>
                <c:pt idx="180">
                  <c:v>119.4</c:v>
                </c:pt>
                <c:pt idx="181">
                  <c:v>169</c:v>
                </c:pt>
                <c:pt idx="182">
                  <c:v>145.80000000000001</c:v>
                </c:pt>
                <c:pt idx="183">
                  <c:v>140.4</c:v>
                </c:pt>
                <c:pt idx="184">
                  <c:v>158.80000000000001</c:v>
                </c:pt>
                <c:pt idx="185">
                  <c:v>162.5</c:v>
                </c:pt>
                <c:pt idx="186">
                  <c:v>130.69999999999999</c:v>
                </c:pt>
                <c:pt idx="187">
                  <c:v>99.7</c:v>
                </c:pt>
                <c:pt idx="188">
                  <c:v>100.1</c:v>
                </c:pt>
                <c:pt idx="189">
                  <c:v>150.80000000000001</c:v>
                </c:pt>
                <c:pt idx="190">
                  <c:v>131.19999999999999</c:v>
                </c:pt>
                <c:pt idx="191">
                  <c:v>97</c:v>
                </c:pt>
                <c:pt idx="192">
                  <c:v>139.6</c:v>
                </c:pt>
                <c:pt idx="193">
                  <c:v>97.9</c:v>
                </c:pt>
                <c:pt idx="194">
                  <c:v>146.19999999999999</c:v>
                </c:pt>
                <c:pt idx="195">
                  <c:v>147</c:v>
                </c:pt>
                <c:pt idx="196">
                  <c:v>149.9</c:v>
                </c:pt>
                <c:pt idx="197">
                  <c:v>168.2</c:v>
                </c:pt>
                <c:pt idx="198">
                  <c:v>158.80000000000001</c:v>
                </c:pt>
                <c:pt idx="199">
                  <c:v>162.80000000000001</c:v>
                </c:pt>
                <c:pt idx="200">
                  <c:v>134.1</c:v>
                </c:pt>
                <c:pt idx="201">
                  <c:v>167.4</c:v>
                </c:pt>
                <c:pt idx="202">
                  <c:v>146.1</c:v>
                </c:pt>
                <c:pt idx="203">
                  <c:v>162.69999999999999</c:v>
                </c:pt>
                <c:pt idx="204">
                  <c:v>144.9</c:v>
                </c:pt>
                <c:pt idx="205">
                  <c:v>84.6</c:v>
                </c:pt>
                <c:pt idx="206">
                  <c:v>111</c:v>
                </c:pt>
                <c:pt idx="207">
                  <c:v>155</c:v>
                </c:pt>
                <c:pt idx="208">
                  <c:v>165.7</c:v>
                </c:pt>
                <c:pt idx="209">
                  <c:v>134.9</c:v>
                </c:pt>
                <c:pt idx="210">
                  <c:v>161.4</c:v>
                </c:pt>
                <c:pt idx="211">
                  <c:v>178.4</c:v>
                </c:pt>
                <c:pt idx="212">
                  <c:v>173.4</c:v>
                </c:pt>
                <c:pt idx="213">
                  <c:v>175.9</c:v>
                </c:pt>
                <c:pt idx="214">
                  <c:v>156.5</c:v>
                </c:pt>
                <c:pt idx="215">
                  <c:v>152.19999999999999</c:v>
                </c:pt>
                <c:pt idx="216">
                  <c:v>142.80000000000001</c:v>
                </c:pt>
                <c:pt idx="217">
                  <c:v>169.9</c:v>
                </c:pt>
                <c:pt idx="218">
                  <c:v>170.8</c:v>
                </c:pt>
                <c:pt idx="219">
                  <c:v>149.5</c:v>
                </c:pt>
                <c:pt idx="220">
                  <c:v>166.9</c:v>
                </c:pt>
                <c:pt idx="221">
                  <c:v>172.2</c:v>
                </c:pt>
                <c:pt idx="222">
                  <c:v>160.1</c:v>
                </c:pt>
                <c:pt idx="223">
                  <c:v>94.7</c:v>
                </c:pt>
                <c:pt idx="224">
                  <c:v>70</c:v>
                </c:pt>
                <c:pt idx="225">
                  <c:v>175</c:v>
                </c:pt>
                <c:pt idx="226">
                  <c:v>0</c:v>
                </c:pt>
                <c:pt idx="227">
                  <c:v>170</c:v>
                </c:pt>
              </c:numCache>
            </c:numRef>
          </c:val>
          <c:extLst>
            <c:ext xmlns:c16="http://schemas.microsoft.com/office/drawing/2014/chart" uri="{C3380CC4-5D6E-409C-BE32-E72D297353CC}">
              <c16:uniqueId val="{00000003-FAD5-4C2B-BC4C-61C07DFFEC6B}"/>
            </c:ext>
          </c:extLst>
        </c:ser>
        <c:ser>
          <c:idx val="4"/>
          <c:order val="4"/>
          <c:tx>
            <c:strRef>
              <c:f>'Q12'!$AB$1</c:f>
              <c:strCache>
                <c:ptCount val="1"/>
                <c:pt idx="0">
                  <c:v>Sum of  avg_weight</c:v>
                </c:pt>
              </c:strCache>
            </c:strRef>
          </c:tx>
          <c:spPr>
            <a:solidFill>
              <a:schemeClr val="accent5"/>
            </a:solidFill>
            <a:ln>
              <a:noFill/>
            </a:ln>
            <a:effectLst/>
          </c:spPr>
          <c:invertIfNegative val="0"/>
          <c:cat>
            <c:strRef>
              <c:f>'Q12'!$W$2:$W$230</c:f>
              <c:strCache>
                <c:ptCount val="228"/>
                <c:pt idx="0">
                  <c:v>USA</c:v>
                </c:pt>
                <c:pt idx="1">
                  <c:v>UK</c:v>
                </c:pt>
                <c:pt idx="2">
                  <c:v>France</c:v>
                </c:pt>
                <c:pt idx="3">
                  <c:v>Germany</c:v>
                </c:pt>
                <c:pt idx="4">
                  <c:v>Canada</c:v>
                </c:pt>
                <c:pt idx="5">
                  <c:v>Italy</c:v>
                </c:pt>
                <c:pt idx="6">
                  <c:v>Japan</c:v>
                </c:pt>
                <c:pt idx="7">
                  <c:v>Sweden</c:v>
                </c:pt>
                <c:pt idx="8">
                  <c:v>Australia</c:v>
                </c:pt>
                <c:pt idx="9">
                  <c:v>Poland</c:v>
                </c:pt>
                <c:pt idx="10">
                  <c:v>Netherlands</c:v>
                </c:pt>
                <c:pt idx="11">
                  <c:v>Soviet Union</c:v>
                </c:pt>
                <c:pt idx="12">
                  <c:v>Hungary</c:v>
                </c:pt>
                <c:pt idx="13">
                  <c:v>China</c:v>
                </c:pt>
                <c:pt idx="14">
                  <c:v>Switzerland</c:v>
                </c:pt>
                <c:pt idx="15">
                  <c:v>Spain</c:v>
                </c:pt>
                <c:pt idx="16">
                  <c:v>Russia</c:v>
                </c:pt>
                <c:pt idx="17">
                  <c:v>South Korea</c:v>
                </c:pt>
                <c:pt idx="18">
                  <c:v>Finland</c:v>
                </c:pt>
                <c:pt idx="19">
                  <c:v>Austria</c:v>
                </c:pt>
                <c:pt idx="20">
                  <c:v>Norway</c:v>
                </c:pt>
                <c:pt idx="21">
                  <c:v>Brazil</c:v>
                </c:pt>
                <c:pt idx="22">
                  <c:v>Czechoslovakia</c:v>
                </c:pt>
                <c:pt idx="23">
                  <c:v>Denmark</c:v>
                </c:pt>
                <c:pt idx="24">
                  <c:v>Romania</c:v>
                </c:pt>
                <c:pt idx="25">
                  <c:v>West Germany</c:v>
                </c:pt>
                <c:pt idx="26">
                  <c:v>Argentina</c:v>
                </c:pt>
                <c:pt idx="27">
                  <c:v>Belgium</c:v>
                </c:pt>
                <c:pt idx="28">
                  <c:v>Bulgaria</c:v>
                </c:pt>
                <c:pt idx="29">
                  <c:v>Mexico</c:v>
                </c:pt>
                <c:pt idx="30">
                  <c:v>East Germany</c:v>
                </c:pt>
                <c:pt idx="31">
                  <c:v>New Zealand</c:v>
                </c:pt>
                <c:pt idx="32">
                  <c:v>Cuba</c:v>
                </c:pt>
                <c:pt idx="33">
                  <c:v>Yugoslavia</c:v>
                </c:pt>
                <c:pt idx="34">
                  <c:v>Greece</c:v>
                </c:pt>
                <c:pt idx="35">
                  <c:v>Ukraine</c:v>
                </c:pt>
                <c:pt idx="36">
                  <c:v>South Africa</c:v>
                </c:pt>
                <c:pt idx="37">
                  <c:v>Egypt</c:v>
                </c:pt>
                <c:pt idx="38">
                  <c:v>India</c:v>
                </c:pt>
                <c:pt idx="39">
                  <c:v>Belarus</c:v>
                </c:pt>
                <c:pt idx="40">
                  <c:v>Czech Republic</c:v>
                </c:pt>
                <c:pt idx="41">
                  <c:v>Ireland</c:v>
                </c:pt>
                <c:pt idx="42">
                  <c:v>Portugal</c:v>
                </c:pt>
                <c:pt idx="43">
                  <c:v>Kazakhstan</c:v>
                </c:pt>
                <c:pt idx="44">
                  <c:v>Turkey</c:v>
                </c:pt>
                <c:pt idx="45">
                  <c:v>Unified Team</c:v>
                </c:pt>
                <c:pt idx="46">
                  <c:v>Colombia</c:v>
                </c:pt>
                <c:pt idx="47">
                  <c:v>Nigeria</c:v>
                </c:pt>
                <c:pt idx="48">
                  <c:v>Puerto Rico</c:v>
                </c:pt>
                <c:pt idx="49">
                  <c:v>Taiwan</c:v>
                </c:pt>
                <c:pt idx="50">
                  <c:v>Venezuela</c:v>
                </c:pt>
                <c:pt idx="51">
                  <c:v>Kenya</c:v>
                </c:pt>
                <c:pt idx="52">
                  <c:v>Iran</c:v>
                </c:pt>
                <c:pt idx="53">
                  <c:v>Chile</c:v>
                </c:pt>
                <c:pt idx="54">
                  <c:v>Slovakia</c:v>
                </c:pt>
                <c:pt idx="55">
                  <c:v>Thailand</c:v>
                </c:pt>
                <c:pt idx="56">
                  <c:v>Croatia</c:v>
                </c:pt>
                <c:pt idx="57">
                  <c:v>Latvia</c:v>
                </c:pt>
                <c:pt idx="58">
                  <c:v>Slovenia</c:v>
                </c:pt>
                <c:pt idx="59">
                  <c:v>Tunisia</c:v>
                </c:pt>
                <c:pt idx="60">
                  <c:v>North Korea</c:v>
                </c:pt>
                <c:pt idx="61">
                  <c:v>Morocco</c:v>
                </c:pt>
                <c:pt idx="62">
                  <c:v>Luxembourg</c:v>
                </c:pt>
                <c:pt idx="63">
                  <c:v>Algeria</c:v>
                </c:pt>
                <c:pt idx="64">
                  <c:v>Jamaica</c:v>
                </c:pt>
                <c:pt idx="65">
                  <c:v>Estonia</c:v>
                </c:pt>
                <c:pt idx="66">
                  <c:v>Israel</c:v>
                </c:pt>
                <c:pt idx="67">
                  <c:v>Uruguay</c:v>
                </c:pt>
                <c:pt idx="68">
                  <c:v>Philippines</c:v>
                </c:pt>
                <c:pt idx="69">
                  <c:v>Pakistan</c:v>
                </c:pt>
                <c:pt idx="70">
                  <c:v>Peru</c:v>
                </c:pt>
                <c:pt idx="71">
                  <c:v>Hong Kong</c:v>
                </c:pt>
                <c:pt idx="72">
                  <c:v>Lithuania</c:v>
                </c:pt>
                <c:pt idx="73">
                  <c:v>Malaysia</c:v>
                </c:pt>
                <c:pt idx="74">
                  <c:v>Iceland</c:v>
                </c:pt>
                <c:pt idx="75">
                  <c:v>Uzbekistan</c:v>
                </c:pt>
                <c:pt idx="76">
                  <c:v>Mongolia</c:v>
                </c:pt>
                <c:pt idx="77">
                  <c:v>Indonesia</c:v>
                </c:pt>
                <c:pt idx="78">
                  <c:v>Ghana</c:v>
                </c:pt>
                <c:pt idx="79">
                  <c:v>Guatemala</c:v>
                </c:pt>
                <c:pt idx="80">
                  <c:v>Serbia</c:v>
                </c:pt>
                <c:pt idx="81">
                  <c:v>Senegal</c:v>
                </c:pt>
                <c:pt idx="82">
                  <c:v>Ethiopia</c:v>
                </c:pt>
                <c:pt idx="83">
                  <c:v>Cameroon</c:v>
                </c:pt>
                <c:pt idx="84">
                  <c:v>Serbia and Montenegro</c:v>
                </c:pt>
                <c:pt idx="85">
                  <c:v>Dominican Republic</c:v>
                </c:pt>
                <c:pt idx="86">
                  <c:v>Azerbaijan</c:v>
                </c:pt>
                <c:pt idx="87">
                  <c:v>Zimbabwe</c:v>
                </c:pt>
                <c:pt idx="88">
                  <c:v>Uganda</c:v>
                </c:pt>
                <c:pt idx="89">
                  <c:v>Georgia</c:v>
                </c:pt>
                <c:pt idx="90">
                  <c:v>Trinidad and Tobago</c:v>
                </c:pt>
                <c:pt idx="91">
                  <c:v>Kuwait</c:v>
                </c:pt>
                <c:pt idx="92">
                  <c:v>Angola</c:v>
                </c:pt>
                <c:pt idx="93">
                  <c:v>Bahamas</c:v>
                </c:pt>
                <c:pt idx="94">
                  <c:v>Singapore</c:v>
                </c:pt>
                <c:pt idx="95">
                  <c:v>Costa Rica</c:v>
                </c:pt>
                <c:pt idx="96">
                  <c:v>Ecuador</c:v>
                </c:pt>
                <c:pt idx="97">
                  <c:v>Armenia</c:v>
                </c:pt>
                <c:pt idx="98">
                  <c:v>Virgin Islands</c:v>
                </c:pt>
                <c:pt idx="99">
                  <c:v>Lebanon</c:v>
                </c:pt>
                <c:pt idx="100">
                  <c:v>Saudi Arabia</c:v>
                </c:pt>
                <c:pt idx="101">
                  <c:v>Iraq</c:v>
                </c:pt>
                <c:pt idx="102">
                  <c:v>Moldova</c:v>
                </c:pt>
                <c:pt idx="103">
                  <c:v>Syria</c:v>
                </c:pt>
                <c:pt idx="104">
                  <c:v>Liechtenstein</c:v>
                </c:pt>
                <c:pt idx="105">
                  <c:v>Kyrgyzstan</c:v>
                </c:pt>
                <c:pt idx="106">
                  <c:v>Qatar</c:v>
                </c:pt>
                <c:pt idx="107">
                  <c:v>Honduras</c:v>
                </c:pt>
                <c:pt idx="108">
                  <c:v>Fiji</c:v>
                </c:pt>
                <c:pt idx="109">
                  <c:v>El Salvador</c:v>
                </c:pt>
                <c:pt idx="110">
                  <c:v>Cyprus</c:v>
                </c:pt>
                <c:pt idx="111">
                  <c:v>Zambia</c:v>
                </c:pt>
                <c:pt idx="112">
                  <c:v>Bermuda</c:v>
                </c:pt>
                <c:pt idx="113">
                  <c:v>Barbados</c:v>
                </c:pt>
                <c:pt idx="114">
                  <c:v>Ivory Coast</c:v>
                </c:pt>
                <c:pt idx="115">
                  <c:v>Vietnam</c:v>
                </c:pt>
                <c:pt idx="116">
                  <c:v>Paraguay</c:v>
                </c:pt>
                <c:pt idx="117">
                  <c:v>Tanzania</c:v>
                </c:pt>
                <c:pt idx="118">
                  <c:v>San Marino</c:v>
                </c:pt>
                <c:pt idx="119">
                  <c:v>Nicaragua</c:v>
                </c:pt>
                <c:pt idx="120">
                  <c:v>Sri Lanka</c:v>
                </c:pt>
                <c:pt idx="121">
                  <c:v>Boliva</c:v>
                </c:pt>
                <c:pt idx="122">
                  <c:v>Mauritius</c:v>
                </c:pt>
                <c:pt idx="123">
                  <c:v>Panama</c:v>
                </c:pt>
                <c:pt idx="124">
                  <c:v>Bahrain</c:v>
                </c:pt>
                <c:pt idx="125">
                  <c:v>Myanmar</c:v>
                </c:pt>
                <c:pt idx="126">
                  <c:v>Monaco</c:v>
                </c:pt>
                <c:pt idx="127">
                  <c:v>Malta</c:v>
                </c:pt>
                <c:pt idx="128">
                  <c:v>Individual Olympic Athletes</c:v>
                </c:pt>
                <c:pt idx="129">
                  <c:v>Madagascar</c:v>
                </c:pt>
                <c:pt idx="130">
                  <c:v>Bosnia and Herzegovina</c:v>
                </c:pt>
                <c:pt idx="131">
                  <c:v>Mali</c:v>
                </c:pt>
                <c:pt idx="132">
                  <c:v>Guyana</c:v>
                </c:pt>
                <c:pt idx="133">
                  <c:v>Antigua and Barbuda</c:v>
                </c:pt>
                <c:pt idx="134">
                  <c:v>Democratic Republic of the Congo</c:v>
                </c:pt>
                <c:pt idx="135">
                  <c:v>Haiti</c:v>
                </c:pt>
                <c:pt idx="136">
                  <c:v>Guam</c:v>
                </c:pt>
                <c:pt idx="137">
                  <c:v>Seychelles</c:v>
                </c:pt>
                <c:pt idx="138">
                  <c:v>Afghanistan</c:v>
                </c:pt>
                <c:pt idx="139">
                  <c:v>Andorra</c:v>
                </c:pt>
                <c:pt idx="140">
                  <c:v>Botswana</c:v>
                </c:pt>
                <c:pt idx="141">
                  <c:v>United Arab Emirates</c:v>
                </c:pt>
                <c:pt idx="142">
                  <c:v>Jordan</c:v>
                </c:pt>
                <c:pt idx="143">
                  <c:v>Sierra Leone</c:v>
                </c:pt>
                <c:pt idx="144">
                  <c:v>Papua New Guinea</c:v>
                </c:pt>
                <c:pt idx="145">
                  <c:v>Malawi</c:v>
                </c:pt>
                <c:pt idx="146">
                  <c:v>Nepal</c:v>
                </c:pt>
                <c:pt idx="147">
                  <c:v>Republic of Congo</c:v>
                </c:pt>
                <c:pt idx="148">
                  <c:v>Montenegro</c:v>
                </c:pt>
                <c:pt idx="149">
                  <c:v>Netherlands Antilles</c:v>
                </c:pt>
                <c:pt idx="150">
                  <c:v>Samoa</c:v>
                </c:pt>
                <c:pt idx="151">
                  <c:v>Belize</c:v>
                </c:pt>
                <c:pt idx="152">
                  <c:v>Lesotho</c:v>
                </c:pt>
                <c:pt idx="153">
                  <c:v>Australasia</c:v>
                </c:pt>
                <c:pt idx="154">
                  <c:v>Bohemia</c:v>
                </c:pt>
                <c:pt idx="155">
                  <c:v>Central African Republic</c:v>
                </c:pt>
                <c:pt idx="156">
                  <c:v>Gabon</c:v>
                </c:pt>
                <c:pt idx="157">
                  <c:v>Macedonia</c:v>
                </c:pt>
                <c:pt idx="158">
                  <c:v>Laos</c:v>
                </c:pt>
                <c:pt idx="159">
                  <c:v>Tajikistan</c:v>
                </c:pt>
                <c:pt idx="160">
                  <c:v>Albania</c:v>
                </c:pt>
                <c:pt idx="161">
                  <c:v>Sudan</c:v>
                </c:pt>
                <c:pt idx="162">
                  <c:v>United Arab Republic</c:v>
                </c:pt>
                <c:pt idx="163">
                  <c:v>Mozambique</c:v>
                </c:pt>
                <c:pt idx="164">
                  <c:v>Benin</c:v>
                </c:pt>
                <c:pt idx="165">
                  <c:v>Cambodia</c:v>
                </c:pt>
                <c:pt idx="166">
                  <c:v>Swaziland</c:v>
                </c:pt>
                <c:pt idx="167">
                  <c:v>Turkmenistan</c:v>
                </c:pt>
                <c:pt idx="168">
                  <c:v>Liberia</c:v>
                </c:pt>
                <c:pt idx="169">
                  <c:v>Togo</c:v>
                </c:pt>
                <c:pt idx="170">
                  <c:v>Namibia</c:v>
                </c:pt>
                <c:pt idx="171">
                  <c:v>Grenada</c:v>
                </c:pt>
                <c:pt idx="172">
                  <c:v>Bangladesh</c:v>
                </c:pt>
                <c:pt idx="173">
                  <c:v>Tonga</c:v>
                </c:pt>
                <c:pt idx="174">
                  <c:v>Cayman Islands</c:v>
                </c:pt>
                <c:pt idx="175">
                  <c:v>Guinea</c:v>
                </c:pt>
                <c:pt idx="176">
                  <c:v>Saar</c:v>
                </c:pt>
                <c:pt idx="177">
                  <c:v>Libya</c:v>
                </c:pt>
                <c:pt idx="178">
                  <c:v>Oman</c:v>
                </c:pt>
                <c:pt idx="179">
                  <c:v>Rwanda</c:v>
                </c:pt>
                <c:pt idx="180">
                  <c:v>Vietnam (pre)</c:v>
                </c:pt>
                <c:pt idx="181">
                  <c:v>Aruba</c:v>
                </c:pt>
                <c:pt idx="182">
                  <c:v>Suriname</c:v>
                </c:pt>
                <c:pt idx="183">
                  <c:v>Maldives</c:v>
                </c:pt>
                <c:pt idx="184">
                  <c:v>Burkina Faso</c:v>
                </c:pt>
                <c:pt idx="185">
                  <c:v>Cook Islands</c:v>
                </c:pt>
                <c:pt idx="186">
                  <c:v>Gambia</c:v>
                </c:pt>
                <c:pt idx="187">
                  <c:v>American Samoa</c:v>
                </c:pt>
                <c:pt idx="188">
                  <c:v>Niger</c:v>
                </c:pt>
                <c:pt idx="189">
                  <c:v>Virgin Islands, British</c:v>
                </c:pt>
                <c:pt idx="190">
                  <c:v>Yemen</c:v>
                </c:pt>
                <c:pt idx="191">
                  <c:v>Saint Vincent</c:v>
                </c:pt>
                <c:pt idx="192">
                  <c:v>Djibouti</c:v>
                </c:pt>
                <c:pt idx="193">
                  <c:v>Equatorial Guinea</c:v>
                </c:pt>
                <c:pt idx="194">
                  <c:v>Eritrea</c:v>
                </c:pt>
                <c:pt idx="195">
                  <c:v>Chad</c:v>
                </c:pt>
                <c:pt idx="196">
                  <c:v>Vanuatu</c:v>
                </c:pt>
                <c:pt idx="197">
                  <c:v>Burundi</c:v>
                </c:pt>
                <c:pt idx="198">
                  <c:v>Palau</c:v>
                </c:pt>
                <c:pt idx="199">
                  <c:v>Saint Lucia</c:v>
                </c:pt>
                <c:pt idx="200">
                  <c:v>Bhutan</c:v>
                </c:pt>
                <c:pt idx="201">
                  <c:v>Mauritania</c:v>
                </c:pt>
                <c:pt idx="202">
                  <c:v>Palestine</c:v>
                </c:pt>
                <c:pt idx="203">
                  <c:v>Turks and Caicos Islands</c:v>
                </c:pt>
                <c:pt idx="204">
                  <c:v>Somalia</c:v>
                </c:pt>
                <c:pt idx="205">
                  <c:v>Solomon Islands</c:v>
                </c:pt>
                <c:pt idx="206">
                  <c:v>Malaya</c:v>
                </c:pt>
                <c:pt idx="207">
                  <c:v>Micronesia</c:v>
                </c:pt>
                <c:pt idx="208">
                  <c:v>Dominica</c:v>
                </c:pt>
                <c:pt idx="209">
                  <c:v>Comoros</c:v>
                </c:pt>
                <c:pt idx="210">
                  <c:v>Guinea-Bissau</c:v>
                </c:pt>
                <c:pt idx="211">
                  <c:v>West Indies Federation</c:v>
                </c:pt>
                <c:pt idx="212">
                  <c:v>Sao Tome and Principe</c:v>
                </c:pt>
                <c:pt idx="213">
                  <c:v>Cape Verde</c:v>
                </c:pt>
                <c:pt idx="214">
                  <c:v>Marshall Islands</c:v>
                </c:pt>
                <c:pt idx="215">
                  <c:v>North Yemen</c:v>
                </c:pt>
                <c:pt idx="216">
                  <c:v>Nauru</c:v>
                </c:pt>
                <c:pt idx="217">
                  <c:v>Refugee Olympic Team</c:v>
                </c:pt>
                <c:pt idx="218">
                  <c:v>Zimbabwe (Rhodesia)</c:v>
                </c:pt>
                <c:pt idx="219">
                  <c:v>Brunei</c:v>
                </c:pt>
                <c:pt idx="220">
                  <c:v>Kiribati</c:v>
                </c:pt>
                <c:pt idx="221">
                  <c:v>Kosovo</c:v>
                </c:pt>
                <c:pt idx="222">
                  <c:v>Timor-Leste</c:v>
                </c:pt>
                <c:pt idx="223">
                  <c:v>Tuvalu</c:v>
                </c:pt>
                <c:pt idx="224">
                  <c:v>South Yemen</c:v>
                </c:pt>
                <c:pt idx="225">
                  <c:v>South Sudan</c:v>
                </c:pt>
                <c:pt idx="226">
                  <c:v>North Borneo</c:v>
                </c:pt>
                <c:pt idx="227">
                  <c:v>Newfoundland</c:v>
                </c:pt>
              </c:strCache>
            </c:strRef>
          </c:cat>
          <c:val>
            <c:numRef>
              <c:f>'Q12'!$AB$2:$AB$230</c:f>
              <c:numCache>
                <c:formatCode>General</c:formatCode>
                <c:ptCount val="228"/>
                <c:pt idx="0">
                  <c:v>55.9</c:v>
                </c:pt>
                <c:pt idx="1">
                  <c:v>48.5</c:v>
                </c:pt>
                <c:pt idx="2">
                  <c:v>49</c:v>
                </c:pt>
                <c:pt idx="3">
                  <c:v>56.5</c:v>
                </c:pt>
                <c:pt idx="4">
                  <c:v>59.4</c:v>
                </c:pt>
                <c:pt idx="5">
                  <c:v>53.1</c:v>
                </c:pt>
                <c:pt idx="6">
                  <c:v>56.9</c:v>
                </c:pt>
                <c:pt idx="7">
                  <c:v>46.9</c:v>
                </c:pt>
                <c:pt idx="8">
                  <c:v>63.8</c:v>
                </c:pt>
                <c:pt idx="9">
                  <c:v>65.900000000000006</c:v>
                </c:pt>
                <c:pt idx="10">
                  <c:v>47.6</c:v>
                </c:pt>
                <c:pt idx="11">
                  <c:v>64.400000000000006</c:v>
                </c:pt>
                <c:pt idx="12">
                  <c:v>52.6</c:v>
                </c:pt>
                <c:pt idx="13">
                  <c:v>63.5</c:v>
                </c:pt>
                <c:pt idx="14">
                  <c:v>50.6</c:v>
                </c:pt>
                <c:pt idx="15">
                  <c:v>57.7</c:v>
                </c:pt>
                <c:pt idx="16">
                  <c:v>67.5</c:v>
                </c:pt>
                <c:pt idx="17">
                  <c:v>58.7</c:v>
                </c:pt>
                <c:pt idx="18">
                  <c:v>57.3</c:v>
                </c:pt>
                <c:pt idx="19">
                  <c:v>47.7</c:v>
                </c:pt>
                <c:pt idx="20">
                  <c:v>45.4</c:v>
                </c:pt>
                <c:pt idx="21">
                  <c:v>61.1</c:v>
                </c:pt>
                <c:pt idx="22">
                  <c:v>48</c:v>
                </c:pt>
                <c:pt idx="23">
                  <c:v>35.700000000000003</c:v>
                </c:pt>
                <c:pt idx="24">
                  <c:v>55.3</c:v>
                </c:pt>
                <c:pt idx="25">
                  <c:v>71.8</c:v>
                </c:pt>
                <c:pt idx="26">
                  <c:v>53.7</c:v>
                </c:pt>
                <c:pt idx="27">
                  <c:v>38.6</c:v>
                </c:pt>
                <c:pt idx="28">
                  <c:v>59.8</c:v>
                </c:pt>
                <c:pt idx="29">
                  <c:v>56.9</c:v>
                </c:pt>
                <c:pt idx="30">
                  <c:v>69.7</c:v>
                </c:pt>
                <c:pt idx="31">
                  <c:v>61.7</c:v>
                </c:pt>
                <c:pt idx="32">
                  <c:v>66.099999999999994</c:v>
                </c:pt>
                <c:pt idx="33">
                  <c:v>52.1</c:v>
                </c:pt>
                <c:pt idx="34">
                  <c:v>61.5</c:v>
                </c:pt>
                <c:pt idx="35">
                  <c:v>65.5</c:v>
                </c:pt>
                <c:pt idx="36">
                  <c:v>48.1</c:v>
                </c:pt>
                <c:pt idx="37">
                  <c:v>48.3</c:v>
                </c:pt>
                <c:pt idx="38">
                  <c:v>46.5</c:v>
                </c:pt>
                <c:pt idx="39">
                  <c:v>66.400000000000006</c:v>
                </c:pt>
                <c:pt idx="40">
                  <c:v>73</c:v>
                </c:pt>
                <c:pt idx="41">
                  <c:v>59.9</c:v>
                </c:pt>
                <c:pt idx="42">
                  <c:v>51.3</c:v>
                </c:pt>
                <c:pt idx="43">
                  <c:v>66.8</c:v>
                </c:pt>
                <c:pt idx="44">
                  <c:v>55.2</c:v>
                </c:pt>
                <c:pt idx="45">
                  <c:v>67</c:v>
                </c:pt>
                <c:pt idx="46">
                  <c:v>60.4</c:v>
                </c:pt>
                <c:pt idx="47">
                  <c:v>61.2</c:v>
                </c:pt>
                <c:pt idx="48">
                  <c:v>58.4</c:v>
                </c:pt>
                <c:pt idx="49">
                  <c:v>63.5</c:v>
                </c:pt>
                <c:pt idx="50">
                  <c:v>60.4</c:v>
                </c:pt>
                <c:pt idx="51">
                  <c:v>59.3</c:v>
                </c:pt>
                <c:pt idx="52">
                  <c:v>69.900000000000006</c:v>
                </c:pt>
                <c:pt idx="53">
                  <c:v>43.9</c:v>
                </c:pt>
                <c:pt idx="54">
                  <c:v>71.8</c:v>
                </c:pt>
                <c:pt idx="55">
                  <c:v>58.4</c:v>
                </c:pt>
                <c:pt idx="56">
                  <c:v>78.2</c:v>
                </c:pt>
                <c:pt idx="57">
                  <c:v>66.2</c:v>
                </c:pt>
                <c:pt idx="58">
                  <c:v>66.900000000000006</c:v>
                </c:pt>
                <c:pt idx="59">
                  <c:v>69.5</c:v>
                </c:pt>
                <c:pt idx="60">
                  <c:v>46.5</c:v>
                </c:pt>
                <c:pt idx="61">
                  <c:v>57.9</c:v>
                </c:pt>
                <c:pt idx="62">
                  <c:v>31</c:v>
                </c:pt>
                <c:pt idx="63">
                  <c:v>61.1</c:v>
                </c:pt>
                <c:pt idx="64">
                  <c:v>67.5</c:v>
                </c:pt>
                <c:pt idx="65">
                  <c:v>68.2</c:v>
                </c:pt>
                <c:pt idx="66">
                  <c:v>59.5</c:v>
                </c:pt>
                <c:pt idx="67">
                  <c:v>46.4</c:v>
                </c:pt>
                <c:pt idx="68">
                  <c:v>51.4</c:v>
                </c:pt>
                <c:pt idx="69">
                  <c:v>50.2</c:v>
                </c:pt>
                <c:pt idx="70">
                  <c:v>56.9</c:v>
                </c:pt>
                <c:pt idx="71">
                  <c:v>58.9</c:v>
                </c:pt>
                <c:pt idx="72">
                  <c:v>72.5</c:v>
                </c:pt>
                <c:pt idx="73">
                  <c:v>56.6</c:v>
                </c:pt>
                <c:pt idx="74">
                  <c:v>53.6</c:v>
                </c:pt>
                <c:pt idx="75">
                  <c:v>68</c:v>
                </c:pt>
                <c:pt idx="76">
                  <c:v>58.9</c:v>
                </c:pt>
                <c:pt idx="77">
                  <c:v>53.4</c:v>
                </c:pt>
                <c:pt idx="78">
                  <c:v>58</c:v>
                </c:pt>
                <c:pt idx="79">
                  <c:v>49.8</c:v>
                </c:pt>
                <c:pt idx="80">
                  <c:v>80.3</c:v>
                </c:pt>
                <c:pt idx="81">
                  <c:v>65.599999999999994</c:v>
                </c:pt>
                <c:pt idx="82">
                  <c:v>55.3</c:v>
                </c:pt>
                <c:pt idx="83">
                  <c:v>61.7</c:v>
                </c:pt>
                <c:pt idx="84">
                  <c:v>79</c:v>
                </c:pt>
                <c:pt idx="85">
                  <c:v>56.2</c:v>
                </c:pt>
                <c:pt idx="86">
                  <c:v>66.5</c:v>
                </c:pt>
                <c:pt idx="87">
                  <c:v>63.8</c:v>
                </c:pt>
                <c:pt idx="88">
                  <c:v>57.3</c:v>
                </c:pt>
                <c:pt idx="89">
                  <c:v>75.900000000000006</c:v>
                </c:pt>
                <c:pt idx="90">
                  <c:v>68.2</c:v>
                </c:pt>
                <c:pt idx="91">
                  <c:v>59.3</c:v>
                </c:pt>
                <c:pt idx="92">
                  <c:v>68</c:v>
                </c:pt>
                <c:pt idx="93">
                  <c:v>68.8</c:v>
                </c:pt>
                <c:pt idx="94">
                  <c:v>49.7</c:v>
                </c:pt>
                <c:pt idx="95">
                  <c:v>54.2</c:v>
                </c:pt>
                <c:pt idx="96">
                  <c:v>63.6</c:v>
                </c:pt>
                <c:pt idx="97">
                  <c:v>70.2</c:v>
                </c:pt>
                <c:pt idx="98">
                  <c:v>60.2</c:v>
                </c:pt>
                <c:pt idx="99">
                  <c:v>57.2</c:v>
                </c:pt>
                <c:pt idx="100">
                  <c:v>57.3</c:v>
                </c:pt>
                <c:pt idx="101">
                  <c:v>60.6</c:v>
                </c:pt>
                <c:pt idx="102">
                  <c:v>70.900000000000006</c:v>
                </c:pt>
                <c:pt idx="103">
                  <c:v>42.8</c:v>
                </c:pt>
                <c:pt idx="104">
                  <c:v>52.8</c:v>
                </c:pt>
                <c:pt idx="105">
                  <c:v>64.8</c:v>
                </c:pt>
                <c:pt idx="106">
                  <c:v>67.599999999999994</c:v>
                </c:pt>
                <c:pt idx="107">
                  <c:v>55.3</c:v>
                </c:pt>
                <c:pt idx="108">
                  <c:v>70.2</c:v>
                </c:pt>
                <c:pt idx="109">
                  <c:v>51.9</c:v>
                </c:pt>
                <c:pt idx="110">
                  <c:v>60.7</c:v>
                </c:pt>
                <c:pt idx="111">
                  <c:v>56.1</c:v>
                </c:pt>
                <c:pt idx="112">
                  <c:v>48.7</c:v>
                </c:pt>
                <c:pt idx="113">
                  <c:v>63.5</c:v>
                </c:pt>
                <c:pt idx="114">
                  <c:v>59.6</c:v>
                </c:pt>
                <c:pt idx="115">
                  <c:v>54.9</c:v>
                </c:pt>
                <c:pt idx="116">
                  <c:v>55.8</c:v>
                </c:pt>
                <c:pt idx="117">
                  <c:v>60.8</c:v>
                </c:pt>
                <c:pt idx="118">
                  <c:v>64</c:v>
                </c:pt>
                <c:pt idx="119">
                  <c:v>45.7</c:v>
                </c:pt>
                <c:pt idx="120">
                  <c:v>53.7</c:v>
                </c:pt>
                <c:pt idx="121">
                  <c:v>49.4</c:v>
                </c:pt>
                <c:pt idx="122">
                  <c:v>53.4</c:v>
                </c:pt>
                <c:pt idx="123">
                  <c:v>59.4</c:v>
                </c:pt>
                <c:pt idx="124">
                  <c:v>58</c:v>
                </c:pt>
                <c:pt idx="125">
                  <c:v>54.4</c:v>
                </c:pt>
                <c:pt idx="126">
                  <c:v>55.7</c:v>
                </c:pt>
                <c:pt idx="127">
                  <c:v>49.4</c:v>
                </c:pt>
                <c:pt idx="128">
                  <c:v>63.4</c:v>
                </c:pt>
                <c:pt idx="129">
                  <c:v>58</c:v>
                </c:pt>
                <c:pt idx="130">
                  <c:v>64.8</c:v>
                </c:pt>
                <c:pt idx="131">
                  <c:v>40.799999999999997</c:v>
                </c:pt>
                <c:pt idx="132">
                  <c:v>63.1</c:v>
                </c:pt>
                <c:pt idx="133">
                  <c:v>58.2</c:v>
                </c:pt>
                <c:pt idx="134">
                  <c:v>46</c:v>
                </c:pt>
                <c:pt idx="135">
                  <c:v>58.3</c:v>
                </c:pt>
                <c:pt idx="136">
                  <c:v>55.7</c:v>
                </c:pt>
                <c:pt idx="137">
                  <c:v>62.4</c:v>
                </c:pt>
                <c:pt idx="138">
                  <c:v>47.7</c:v>
                </c:pt>
                <c:pt idx="139">
                  <c:v>56.4</c:v>
                </c:pt>
                <c:pt idx="140">
                  <c:v>63</c:v>
                </c:pt>
                <c:pt idx="141">
                  <c:v>61</c:v>
                </c:pt>
                <c:pt idx="142">
                  <c:v>59.8</c:v>
                </c:pt>
                <c:pt idx="143">
                  <c:v>60.7</c:v>
                </c:pt>
                <c:pt idx="144">
                  <c:v>61.2</c:v>
                </c:pt>
                <c:pt idx="145">
                  <c:v>60.3</c:v>
                </c:pt>
                <c:pt idx="146">
                  <c:v>54.7</c:v>
                </c:pt>
                <c:pt idx="147">
                  <c:v>60</c:v>
                </c:pt>
                <c:pt idx="148">
                  <c:v>85.6</c:v>
                </c:pt>
                <c:pt idx="149">
                  <c:v>53.8</c:v>
                </c:pt>
                <c:pt idx="150">
                  <c:v>67.2</c:v>
                </c:pt>
                <c:pt idx="151">
                  <c:v>66.5</c:v>
                </c:pt>
                <c:pt idx="152">
                  <c:v>48</c:v>
                </c:pt>
                <c:pt idx="153">
                  <c:v>14.3</c:v>
                </c:pt>
                <c:pt idx="154">
                  <c:v>0</c:v>
                </c:pt>
                <c:pt idx="155">
                  <c:v>49.2</c:v>
                </c:pt>
                <c:pt idx="156">
                  <c:v>66.7</c:v>
                </c:pt>
                <c:pt idx="157">
                  <c:v>57.2</c:v>
                </c:pt>
                <c:pt idx="158">
                  <c:v>54.6</c:v>
                </c:pt>
                <c:pt idx="159">
                  <c:v>70.7</c:v>
                </c:pt>
                <c:pt idx="160">
                  <c:v>63.1</c:v>
                </c:pt>
                <c:pt idx="161">
                  <c:v>59.7</c:v>
                </c:pt>
                <c:pt idx="162">
                  <c:v>8.5</c:v>
                </c:pt>
                <c:pt idx="163">
                  <c:v>48.9</c:v>
                </c:pt>
                <c:pt idx="164">
                  <c:v>66.599999999999994</c:v>
                </c:pt>
                <c:pt idx="165">
                  <c:v>54.5</c:v>
                </c:pt>
                <c:pt idx="166">
                  <c:v>54.7</c:v>
                </c:pt>
                <c:pt idx="167">
                  <c:v>70.5</c:v>
                </c:pt>
                <c:pt idx="168">
                  <c:v>49</c:v>
                </c:pt>
                <c:pt idx="169">
                  <c:v>59.6</c:v>
                </c:pt>
                <c:pt idx="170">
                  <c:v>59.6</c:v>
                </c:pt>
                <c:pt idx="171">
                  <c:v>48.6</c:v>
                </c:pt>
                <c:pt idx="172">
                  <c:v>53.5</c:v>
                </c:pt>
                <c:pt idx="173">
                  <c:v>81</c:v>
                </c:pt>
                <c:pt idx="174">
                  <c:v>67.599999999999994</c:v>
                </c:pt>
                <c:pt idx="175">
                  <c:v>61.6</c:v>
                </c:pt>
                <c:pt idx="176">
                  <c:v>3.8</c:v>
                </c:pt>
                <c:pt idx="177">
                  <c:v>56</c:v>
                </c:pt>
                <c:pt idx="178">
                  <c:v>62.9</c:v>
                </c:pt>
                <c:pt idx="179">
                  <c:v>41.8</c:v>
                </c:pt>
                <c:pt idx="180">
                  <c:v>42.3</c:v>
                </c:pt>
                <c:pt idx="181">
                  <c:v>69.2</c:v>
                </c:pt>
                <c:pt idx="182">
                  <c:v>54.2</c:v>
                </c:pt>
                <c:pt idx="183">
                  <c:v>47.1</c:v>
                </c:pt>
                <c:pt idx="184">
                  <c:v>65.400000000000006</c:v>
                </c:pt>
                <c:pt idx="185">
                  <c:v>72.099999999999994</c:v>
                </c:pt>
                <c:pt idx="186">
                  <c:v>52.1</c:v>
                </c:pt>
                <c:pt idx="187">
                  <c:v>57.1</c:v>
                </c:pt>
                <c:pt idx="188">
                  <c:v>38.4</c:v>
                </c:pt>
                <c:pt idx="189">
                  <c:v>65.599999999999994</c:v>
                </c:pt>
                <c:pt idx="190">
                  <c:v>46.6</c:v>
                </c:pt>
                <c:pt idx="191">
                  <c:v>36.5</c:v>
                </c:pt>
                <c:pt idx="192">
                  <c:v>47.4</c:v>
                </c:pt>
                <c:pt idx="193">
                  <c:v>40.700000000000003</c:v>
                </c:pt>
                <c:pt idx="194">
                  <c:v>48.2</c:v>
                </c:pt>
                <c:pt idx="195">
                  <c:v>55.2</c:v>
                </c:pt>
                <c:pt idx="196">
                  <c:v>53.6</c:v>
                </c:pt>
                <c:pt idx="197">
                  <c:v>59.1</c:v>
                </c:pt>
                <c:pt idx="198">
                  <c:v>64.8</c:v>
                </c:pt>
                <c:pt idx="199">
                  <c:v>61</c:v>
                </c:pt>
                <c:pt idx="200">
                  <c:v>48.6</c:v>
                </c:pt>
                <c:pt idx="201">
                  <c:v>66.8</c:v>
                </c:pt>
                <c:pt idx="202">
                  <c:v>54</c:v>
                </c:pt>
                <c:pt idx="203">
                  <c:v>64.8</c:v>
                </c:pt>
                <c:pt idx="204">
                  <c:v>54</c:v>
                </c:pt>
                <c:pt idx="205">
                  <c:v>44.7</c:v>
                </c:pt>
                <c:pt idx="206">
                  <c:v>43.3</c:v>
                </c:pt>
                <c:pt idx="207">
                  <c:v>58.5</c:v>
                </c:pt>
                <c:pt idx="208">
                  <c:v>63.9</c:v>
                </c:pt>
                <c:pt idx="209">
                  <c:v>50.5</c:v>
                </c:pt>
                <c:pt idx="210">
                  <c:v>63.9</c:v>
                </c:pt>
                <c:pt idx="211">
                  <c:v>71.900000000000006</c:v>
                </c:pt>
                <c:pt idx="212">
                  <c:v>64.3</c:v>
                </c:pt>
                <c:pt idx="213">
                  <c:v>62.9</c:v>
                </c:pt>
                <c:pt idx="214">
                  <c:v>65.3</c:v>
                </c:pt>
                <c:pt idx="215">
                  <c:v>59.6</c:v>
                </c:pt>
                <c:pt idx="216">
                  <c:v>93.4</c:v>
                </c:pt>
                <c:pt idx="217">
                  <c:v>63.4</c:v>
                </c:pt>
                <c:pt idx="218">
                  <c:v>67.400000000000006</c:v>
                </c:pt>
                <c:pt idx="219">
                  <c:v>59.4</c:v>
                </c:pt>
                <c:pt idx="220">
                  <c:v>78.400000000000006</c:v>
                </c:pt>
                <c:pt idx="221">
                  <c:v>62.6</c:v>
                </c:pt>
                <c:pt idx="222">
                  <c:v>37.6</c:v>
                </c:pt>
                <c:pt idx="223">
                  <c:v>52.7</c:v>
                </c:pt>
                <c:pt idx="224">
                  <c:v>38</c:v>
                </c:pt>
                <c:pt idx="225">
                  <c:v>62.5</c:v>
                </c:pt>
                <c:pt idx="226">
                  <c:v>0</c:v>
                </c:pt>
                <c:pt idx="227">
                  <c:v>57</c:v>
                </c:pt>
              </c:numCache>
            </c:numRef>
          </c:val>
          <c:extLst>
            <c:ext xmlns:c16="http://schemas.microsoft.com/office/drawing/2014/chart" uri="{C3380CC4-5D6E-409C-BE32-E72D297353CC}">
              <c16:uniqueId val="{00000004-FAD5-4C2B-BC4C-61C07DFFEC6B}"/>
            </c:ext>
          </c:extLst>
        </c:ser>
        <c:dLbls>
          <c:showLegendKey val="0"/>
          <c:showVal val="0"/>
          <c:showCatName val="0"/>
          <c:showSerName val="0"/>
          <c:showPercent val="0"/>
          <c:showBubbleSize val="0"/>
        </c:dLbls>
        <c:gapWidth val="182"/>
        <c:axId val="898469391"/>
        <c:axId val="898474191"/>
      </c:barChart>
      <c:catAx>
        <c:axId val="898469391"/>
        <c:scaling>
          <c:orientation val="minMax"/>
        </c:scaling>
        <c:delete val="0"/>
        <c:axPos val="l"/>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98474191"/>
        <c:crosses val="autoZero"/>
        <c:auto val="1"/>
        <c:lblAlgn val="ctr"/>
        <c:lblOffset val="100"/>
        <c:noMultiLvlLbl val="0"/>
      </c:catAx>
      <c:valAx>
        <c:axId val="898474191"/>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98469391"/>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a:noFill/>
    </a:ln>
    <a:effectLst>
      <a:outerShdw algn="ctr" rotWithShape="0">
        <a:srgbClr val="054B91"/>
      </a:outerShdw>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sVisible val="1"/>
      </c14:pivotOptions>
    </c:ext>
    <c:ext xmlns:c16="http://schemas.microsoft.com/office/drawing/2014/chart" uri="{E28EC0CA-F0BB-4C9C-879D-F8772B89E7AC}">
      <c16:pivotOptions16>
        <c16:showExpandCollapseFieldButtons val="1"/>
      </c16:pivotOptions16>
    </c:ext>
  </c:extLst>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IN" sz="1400" b="0" i="1" u="none" strike="noStrike" kern="1200" spc="0" baseline="0">
                <a:solidFill>
                  <a:sysClr val="windowText" lastClr="000000"/>
                </a:solidFill>
                <a:latin typeface="Segoe UI Black" panose="020B0A02040204020203" pitchFamily="34" charset="0"/>
                <a:ea typeface="Segoe UI Black" panose="020B0A02040204020203" pitchFamily="34" charset="0"/>
              </a:rPr>
              <a:t>Consistancy perfomance by region</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9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9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9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9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9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9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9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9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9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9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0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0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0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0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0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v>1896</c:v>
          </c:tx>
          <c:spPr>
            <a:solidFill>
              <a:schemeClr val="accent1"/>
            </a:solidFill>
            <a:ln>
              <a:noFill/>
            </a:ln>
            <a:effectLst/>
          </c:spPr>
          <c:invertIfNegative val="0"/>
          <c:cat>
            <c:strLit>
              <c:ptCount val="65"/>
              <c:pt idx="0">
                <c:v>Afghanistan</c:v>
              </c:pt>
              <c:pt idx="1">
                <c:v>Albania</c:v>
              </c:pt>
              <c:pt idx="2">
                <c:v>Algeria</c:v>
              </c:pt>
              <c:pt idx="3">
                <c:v>American Samoa</c:v>
              </c:pt>
              <c:pt idx="4">
                <c:v>Andorra</c:v>
              </c:pt>
              <c:pt idx="5">
                <c:v>Angola</c:v>
              </c:pt>
              <c:pt idx="6">
                <c:v>Antigua and Barbuda</c:v>
              </c:pt>
              <c:pt idx="7">
                <c:v>Argentina</c:v>
              </c:pt>
              <c:pt idx="8">
                <c:v>Armenia</c:v>
              </c:pt>
              <c:pt idx="9">
                <c:v>Aruba</c:v>
              </c:pt>
              <c:pt idx="10">
                <c:v>Australasia</c:v>
              </c:pt>
              <c:pt idx="11">
                <c:v>Australia</c:v>
              </c:pt>
              <c:pt idx="12">
                <c:v>Austria</c:v>
              </c:pt>
              <c:pt idx="13">
                <c:v>Azerbaijan</c:v>
              </c:pt>
              <c:pt idx="14">
                <c:v>Bahamas</c:v>
              </c:pt>
              <c:pt idx="15">
                <c:v>Bahrain</c:v>
              </c:pt>
              <c:pt idx="16">
                <c:v>Bangladesh</c:v>
              </c:pt>
              <c:pt idx="17">
                <c:v>Barbados</c:v>
              </c:pt>
              <c:pt idx="18">
                <c:v>Belarus</c:v>
              </c:pt>
              <c:pt idx="19">
                <c:v>Belgium</c:v>
              </c:pt>
              <c:pt idx="20">
                <c:v>Belize</c:v>
              </c:pt>
              <c:pt idx="21">
                <c:v>Benin</c:v>
              </c:pt>
              <c:pt idx="22">
                <c:v>Bermuda</c:v>
              </c:pt>
              <c:pt idx="23">
                <c:v>Bhutan</c:v>
              </c:pt>
              <c:pt idx="24">
                <c:v>Bohemia</c:v>
              </c:pt>
              <c:pt idx="25">
                <c:v>Boliva</c:v>
              </c:pt>
              <c:pt idx="26">
                <c:v>Bosnia and Herzegovina</c:v>
              </c:pt>
              <c:pt idx="27">
                <c:v>Botswana</c:v>
              </c:pt>
              <c:pt idx="28">
                <c:v>Brazil</c:v>
              </c:pt>
              <c:pt idx="29">
                <c:v>Brunei</c:v>
              </c:pt>
              <c:pt idx="30">
                <c:v>Bulgaria</c:v>
              </c:pt>
              <c:pt idx="31">
                <c:v>Burkina Faso</c:v>
              </c:pt>
              <c:pt idx="32">
                <c:v>Burundi</c:v>
              </c:pt>
              <c:pt idx="33">
                <c:v>Cambodia</c:v>
              </c:pt>
              <c:pt idx="34">
                <c:v>Cameroon</c:v>
              </c:pt>
              <c:pt idx="35">
                <c:v>Canada</c:v>
              </c:pt>
              <c:pt idx="36">
                <c:v>Cape Verde</c:v>
              </c:pt>
              <c:pt idx="37">
                <c:v>Cayman Islands</c:v>
              </c:pt>
              <c:pt idx="38">
                <c:v>Central African Republic</c:v>
              </c:pt>
              <c:pt idx="39">
                <c:v>Chad</c:v>
              </c:pt>
              <c:pt idx="40">
                <c:v>Chile</c:v>
              </c:pt>
              <c:pt idx="41">
                <c:v>China</c:v>
              </c:pt>
              <c:pt idx="42">
                <c:v>Colombia</c:v>
              </c:pt>
              <c:pt idx="43">
                <c:v>Comoros</c:v>
              </c:pt>
              <c:pt idx="44">
                <c:v>Cook Islands</c:v>
              </c:pt>
              <c:pt idx="45">
                <c:v>Costa Rica</c:v>
              </c:pt>
              <c:pt idx="46">
                <c:v>Croatia</c:v>
              </c:pt>
              <c:pt idx="47">
                <c:v>Cuba</c:v>
              </c:pt>
              <c:pt idx="48">
                <c:v>Cyprus</c:v>
              </c:pt>
              <c:pt idx="49">
                <c:v>Czech Republic</c:v>
              </c:pt>
              <c:pt idx="50">
                <c:v>Czechoslovakia</c:v>
              </c:pt>
              <c:pt idx="51">
                <c:v>Democratic Republic of the Congo</c:v>
              </c:pt>
              <c:pt idx="52">
                <c:v>Denmark</c:v>
              </c:pt>
              <c:pt idx="53">
                <c:v>Djibouti</c:v>
              </c:pt>
              <c:pt idx="54">
                <c:v>Dominica</c:v>
              </c:pt>
              <c:pt idx="55">
                <c:v>Dominican Republic</c:v>
              </c:pt>
              <c:pt idx="56">
                <c:v>East Germany</c:v>
              </c:pt>
              <c:pt idx="57">
                <c:v>Ecuador</c:v>
              </c:pt>
              <c:pt idx="58">
                <c:v>Egypt</c:v>
              </c:pt>
              <c:pt idx="59">
                <c:v>El Salvador</c:v>
              </c:pt>
              <c:pt idx="60">
                <c:v>Equatorial Guinea</c:v>
              </c:pt>
              <c:pt idx="61">
                <c:v>Eritrea</c:v>
              </c:pt>
              <c:pt idx="62">
                <c:v>Estonia</c:v>
              </c:pt>
              <c:pt idx="63">
                <c:v>Ethiopia</c:v>
              </c:pt>
              <c:pt idx="64">
                <c:v>Fiji</c:v>
              </c:pt>
            </c:strLit>
          </c:cat>
          <c:val>
            <c:numLit>
              <c:formatCode>General</c:formatCode>
              <c:ptCount val="65"/>
              <c:pt idx="0">
                <c:v>0</c:v>
              </c:pt>
              <c:pt idx="1">
                <c:v>0</c:v>
              </c:pt>
              <c:pt idx="2">
                <c:v>0</c:v>
              </c:pt>
              <c:pt idx="3">
                <c:v>0</c:v>
              </c:pt>
              <c:pt idx="4">
                <c:v>0</c:v>
              </c:pt>
              <c:pt idx="5">
                <c:v>0</c:v>
              </c:pt>
              <c:pt idx="6">
                <c:v>0</c:v>
              </c:pt>
              <c:pt idx="7">
                <c:v>0</c:v>
              </c:pt>
              <c:pt idx="8">
                <c:v>0</c:v>
              </c:pt>
              <c:pt idx="9">
                <c:v>0</c:v>
              </c:pt>
              <c:pt idx="10">
                <c:v>0</c:v>
              </c:pt>
              <c:pt idx="11">
                <c:v>5</c:v>
              </c:pt>
              <c:pt idx="12">
                <c:v>8</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15</c:v>
              </c:pt>
              <c:pt idx="53">
                <c:v>0</c:v>
              </c:pt>
              <c:pt idx="54">
                <c:v>0</c:v>
              </c:pt>
              <c:pt idx="55">
                <c:v>0</c:v>
              </c:pt>
              <c:pt idx="56">
                <c:v>0</c:v>
              </c:pt>
              <c:pt idx="57">
                <c:v>0</c:v>
              </c:pt>
              <c:pt idx="58">
                <c:v>0</c:v>
              </c:pt>
              <c:pt idx="59">
                <c:v>0</c:v>
              </c:pt>
              <c:pt idx="60">
                <c:v>0</c:v>
              </c:pt>
              <c:pt idx="61">
                <c:v>0</c:v>
              </c:pt>
              <c:pt idx="62">
                <c:v>0</c:v>
              </c:pt>
              <c:pt idx="63">
                <c:v>0</c:v>
              </c:pt>
              <c:pt idx="64">
                <c:v>0</c:v>
              </c:pt>
            </c:numLit>
          </c:val>
          <c:extLst>
            <c:ext xmlns:c16="http://schemas.microsoft.com/office/drawing/2014/chart" uri="{C3380CC4-5D6E-409C-BE32-E72D297353CC}">
              <c16:uniqueId val="{00000000-1D1A-44B2-B799-99BAF3C53552}"/>
            </c:ext>
          </c:extLst>
        </c:ser>
        <c:ser>
          <c:idx val="1"/>
          <c:order val="1"/>
          <c:tx>
            <c:v>1900</c:v>
          </c:tx>
          <c:spPr>
            <a:solidFill>
              <a:schemeClr val="accent2"/>
            </a:solidFill>
            <a:ln>
              <a:noFill/>
            </a:ln>
            <a:effectLst/>
          </c:spPr>
          <c:invertIfNegative val="0"/>
          <c:cat>
            <c:strLit>
              <c:ptCount val="65"/>
              <c:pt idx="0">
                <c:v>Afghanistan</c:v>
              </c:pt>
              <c:pt idx="1">
                <c:v>Albania</c:v>
              </c:pt>
              <c:pt idx="2">
                <c:v>Algeria</c:v>
              </c:pt>
              <c:pt idx="3">
                <c:v>American Samoa</c:v>
              </c:pt>
              <c:pt idx="4">
                <c:v>Andorra</c:v>
              </c:pt>
              <c:pt idx="5">
                <c:v>Angola</c:v>
              </c:pt>
              <c:pt idx="6">
                <c:v>Antigua and Barbuda</c:v>
              </c:pt>
              <c:pt idx="7">
                <c:v>Argentina</c:v>
              </c:pt>
              <c:pt idx="8">
                <c:v>Armenia</c:v>
              </c:pt>
              <c:pt idx="9">
                <c:v>Aruba</c:v>
              </c:pt>
              <c:pt idx="10">
                <c:v>Australasia</c:v>
              </c:pt>
              <c:pt idx="11">
                <c:v>Australia</c:v>
              </c:pt>
              <c:pt idx="12">
                <c:v>Austria</c:v>
              </c:pt>
              <c:pt idx="13">
                <c:v>Azerbaijan</c:v>
              </c:pt>
              <c:pt idx="14">
                <c:v>Bahamas</c:v>
              </c:pt>
              <c:pt idx="15">
                <c:v>Bahrain</c:v>
              </c:pt>
              <c:pt idx="16">
                <c:v>Bangladesh</c:v>
              </c:pt>
              <c:pt idx="17">
                <c:v>Barbados</c:v>
              </c:pt>
              <c:pt idx="18">
                <c:v>Belarus</c:v>
              </c:pt>
              <c:pt idx="19">
                <c:v>Belgium</c:v>
              </c:pt>
              <c:pt idx="20">
                <c:v>Belize</c:v>
              </c:pt>
              <c:pt idx="21">
                <c:v>Benin</c:v>
              </c:pt>
              <c:pt idx="22">
                <c:v>Bermuda</c:v>
              </c:pt>
              <c:pt idx="23">
                <c:v>Bhutan</c:v>
              </c:pt>
              <c:pt idx="24">
                <c:v>Bohemia</c:v>
              </c:pt>
              <c:pt idx="25">
                <c:v>Boliva</c:v>
              </c:pt>
              <c:pt idx="26">
                <c:v>Bosnia and Herzegovina</c:v>
              </c:pt>
              <c:pt idx="27">
                <c:v>Botswana</c:v>
              </c:pt>
              <c:pt idx="28">
                <c:v>Brazil</c:v>
              </c:pt>
              <c:pt idx="29">
                <c:v>Brunei</c:v>
              </c:pt>
              <c:pt idx="30">
                <c:v>Bulgaria</c:v>
              </c:pt>
              <c:pt idx="31">
                <c:v>Burkina Faso</c:v>
              </c:pt>
              <c:pt idx="32">
                <c:v>Burundi</c:v>
              </c:pt>
              <c:pt idx="33">
                <c:v>Cambodia</c:v>
              </c:pt>
              <c:pt idx="34">
                <c:v>Cameroon</c:v>
              </c:pt>
              <c:pt idx="35">
                <c:v>Canada</c:v>
              </c:pt>
              <c:pt idx="36">
                <c:v>Cape Verde</c:v>
              </c:pt>
              <c:pt idx="37">
                <c:v>Cayman Islands</c:v>
              </c:pt>
              <c:pt idx="38">
                <c:v>Central African Republic</c:v>
              </c:pt>
              <c:pt idx="39">
                <c:v>Chad</c:v>
              </c:pt>
              <c:pt idx="40">
                <c:v>Chile</c:v>
              </c:pt>
              <c:pt idx="41">
                <c:v>China</c:v>
              </c:pt>
              <c:pt idx="42">
                <c:v>Colombia</c:v>
              </c:pt>
              <c:pt idx="43">
                <c:v>Comoros</c:v>
              </c:pt>
              <c:pt idx="44">
                <c:v>Cook Islands</c:v>
              </c:pt>
              <c:pt idx="45">
                <c:v>Costa Rica</c:v>
              </c:pt>
              <c:pt idx="46">
                <c:v>Croatia</c:v>
              </c:pt>
              <c:pt idx="47">
                <c:v>Cuba</c:v>
              </c:pt>
              <c:pt idx="48">
                <c:v>Cyprus</c:v>
              </c:pt>
              <c:pt idx="49">
                <c:v>Czech Republic</c:v>
              </c:pt>
              <c:pt idx="50">
                <c:v>Czechoslovakia</c:v>
              </c:pt>
              <c:pt idx="51">
                <c:v>Democratic Republic of the Congo</c:v>
              </c:pt>
              <c:pt idx="52">
                <c:v>Denmark</c:v>
              </c:pt>
              <c:pt idx="53">
                <c:v>Djibouti</c:v>
              </c:pt>
              <c:pt idx="54">
                <c:v>Dominica</c:v>
              </c:pt>
              <c:pt idx="55">
                <c:v>Dominican Republic</c:v>
              </c:pt>
              <c:pt idx="56">
                <c:v>East Germany</c:v>
              </c:pt>
              <c:pt idx="57">
                <c:v>Ecuador</c:v>
              </c:pt>
              <c:pt idx="58">
                <c:v>Egypt</c:v>
              </c:pt>
              <c:pt idx="59">
                <c:v>El Salvador</c:v>
              </c:pt>
              <c:pt idx="60">
                <c:v>Equatorial Guinea</c:v>
              </c:pt>
              <c:pt idx="61">
                <c:v>Eritrea</c:v>
              </c:pt>
              <c:pt idx="62">
                <c:v>Estonia</c:v>
              </c:pt>
              <c:pt idx="63">
                <c:v>Ethiopia</c:v>
              </c:pt>
              <c:pt idx="64">
                <c:v>Fiji</c:v>
              </c:pt>
            </c:strLit>
          </c:cat>
          <c:val>
            <c:numLit>
              <c:formatCode>General</c:formatCode>
              <c:ptCount val="65"/>
              <c:pt idx="0">
                <c:v>0</c:v>
              </c:pt>
              <c:pt idx="1">
                <c:v>0</c:v>
              </c:pt>
              <c:pt idx="2">
                <c:v>0</c:v>
              </c:pt>
              <c:pt idx="3">
                <c:v>0</c:v>
              </c:pt>
              <c:pt idx="4">
                <c:v>0</c:v>
              </c:pt>
              <c:pt idx="5">
                <c:v>0</c:v>
              </c:pt>
              <c:pt idx="6">
                <c:v>0</c:v>
              </c:pt>
              <c:pt idx="7">
                <c:v>1</c:v>
              </c:pt>
              <c:pt idx="8">
                <c:v>0</c:v>
              </c:pt>
              <c:pt idx="9">
                <c:v>0</c:v>
              </c:pt>
              <c:pt idx="10">
                <c:v>0</c:v>
              </c:pt>
              <c:pt idx="11">
                <c:v>6</c:v>
              </c:pt>
              <c:pt idx="12">
                <c:v>16</c:v>
              </c:pt>
              <c:pt idx="13">
                <c:v>0</c:v>
              </c:pt>
              <c:pt idx="14">
                <c:v>0</c:v>
              </c:pt>
              <c:pt idx="15">
                <c:v>0</c:v>
              </c:pt>
              <c:pt idx="16">
                <c:v>0</c:v>
              </c:pt>
              <c:pt idx="17">
                <c:v>0</c:v>
              </c:pt>
              <c:pt idx="18">
                <c:v>0</c:v>
              </c:pt>
              <c:pt idx="19">
                <c:v>45</c:v>
              </c:pt>
              <c:pt idx="20">
                <c:v>0</c:v>
              </c:pt>
              <c:pt idx="21">
                <c:v>0</c:v>
              </c:pt>
              <c:pt idx="22">
                <c:v>0</c:v>
              </c:pt>
              <c:pt idx="23">
                <c:v>0</c:v>
              </c:pt>
              <c:pt idx="24">
                <c:v>6</c:v>
              </c:pt>
              <c:pt idx="25">
                <c:v>0</c:v>
              </c:pt>
              <c:pt idx="26">
                <c:v>0</c:v>
              </c:pt>
              <c:pt idx="27">
                <c:v>0</c:v>
              </c:pt>
              <c:pt idx="28">
                <c:v>3</c:v>
              </c:pt>
              <c:pt idx="29">
                <c:v>0</c:v>
              </c:pt>
              <c:pt idx="30">
                <c:v>0</c:v>
              </c:pt>
              <c:pt idx="31">
                <c:v>0</c:v>
              </c:pt>
              <c:pt idx="32">
                <c:v>0</c:v>
              </c:pt>
              <c:pt idx="33">
                <c:v>0</c:v>
              </c:pt>
              <c:pt idx="34">
                <c:v>0</c:v>
              </c:pt>
              <c:pt idx="35">
                <c:v>5</c:v>
              </c:pt>
              <c:pt idx="36">
                <c:v>0</c:v>
              </c:pt>
              <c:pt idx="37">
                <c:v>0</c:v>
              </c:pt>
              <c:pt idx="38">
                <c:v>0</c:v>
              </c:pt>
              <c:pt idx="39">
                <c:v>0</c:v>
              </c:pt>
              <c:pt idx="40">
                <c:v>0</c:v>
              </c:pt>
              <c:pt idx="41">
                <c:v>0</c:v>
              </c:pt>
              <c:pt idx="42">
                <c:v>1</c:v>
              </c:pt>
              <c:pt idx="43">
                <c:v>0</c:v>
              </c:pt>
              <c:pt idx="44">
                <c:v>0</c:v>
              </c:pt>
              <c:pt idx="45">
                <c:v>0</c:v>
              </c:pt>
              <c:pt idx="46">
                <c:v>0</c:v>
              </c:pt>
              <c:pt idx="47">
                <c:v>2</c:v>
              </c:pt>
              <c:pt idx="48">
                <c:v>0</c:v>
              </c:pt>
              <c:pt idx="49">
                <c:v>0</c:v>
              </c:pt>
              <c:pt idx="50">
                <c:v>1</c:v>
              </c:pt>
              <c:pt idx="51">
                <c:v>0</c:v>
              </c:pt>
              <c:pt idx="52">
                <c:v>36</c:v>
              </c:pt>
              <c:pt idx="53">
                <c:v>0</c:v>
              </c:pt>
              <c:pt idx="54">
                <c:v>0</c:v>
              </c:pt>
              <c:pt idx="55">
                <c:v>0</c:v>
              </c:pt>
              <c:pt idx="56">
                <c:v>0</c:v>
              </c:pt>
              <c:pt idx="57">
                <c:v>0</c:v>
              </c:pt>
              <c:pt idx="58">
                <c:v>0</c:v>
              </c:pt>
              <c:pt idx="59">
                <c:v>0</c:v>
              </c:pt>
              <c:pt idx="60">
                <c:v>0</c:v>
              </c:pt>
              <c:pt idx="61">
                <c:v>0</c:v>
              </c:pt>
              <c:pt idx="62">
                <c:v>0</c:v>
              </c:pt>
              <c:pt idx="63">
                <c:v>0</c:v>
              </c:pt>
              <c:pt idx="64">
                <c:v>0</c:v>
              </c:pt>
            </c:numLit>
          </c:val>
          <c:extLst>
            <c:ext xmlns:c16="http://schemas.microsoft.com/office/drawing/2014/chart" uri="{C3380CC4-5D6E-409C-BE32-E72D297353CC}">
              <c16:uniqueId val="{00000001-1D1A-44B2-B799-99BAF3C53552}"/>
            </c:ext>
          </c:extLst>
        </c:ser>
        <c:ser>
          <c:idx val="2"/>
          <c:order val="2"/>
          <c:tx>
            <c:v>1904</c:v>
          </c:tx>
          <c:spPr>
            <a:solidFill>
              <a:schemeClr val="accent3"/>
            </a:solidFill>
            <a:ln>
              <a:noFill/>
            </a:ln>
            <a:effectLst/>
          </c:spPr>
          <c:invertIfNegative val="0"/>
          <c:cat>
            <c:strLit>
              <c:ptCount val="65"/>
              <c:pt idx="0">
                <c:v>Afghanistan</c:v>
              </c:pt>
              <c:pt idx="1">
                <c:v>Albania</c:v>
              </c:pt>
              <c:pt idx="2">
                <c:v>Algeria</c:v>
              </c:pt>
              <c:pt idx="3">
                <c:v>American Samoa</c:v>
              </c:pt>
              <c:pt idx="4">
                <c:v>Andorra</c:v>
              </c:pt>
              <c:pt idx="5">
                <c:v>Angola</c:v>
              </c:pt>
              <c:pt idx="6">
                <c:v>Antigua and Barbuda</c:v>
              </c:pt>
              <c:pt idx="7">
                <c:v>Argentina</c:v>
              </c:pt>
              <c:pt idx="8">
                <c:v>Armenia</c:v>
              </c:pt>
              <c:pt idx="9">
                <c:v>Aruba</c:v>
              </c:pt>
              <c:pt idx="10">
                <c:v>Australasia</c:v>
              </c:pt>
              <c:pt idx="11">
                <c:v>Australia</c:v>
              </c:pt>
              <c:pt idx="12">
                <c:v>Austria</c:v>
              </c:pt>
              <c:pt idx="13">
                <c:v>Azerbaijan</c:v>
              </c:pt>
              <c:pt idx="14">
                <c:v>Bahamas</c:v>
              </c:pt>
              <c:pt idx="15">
                <c:v>Bahrain</c:v>
              </c:pt>
              <c:pt idx="16">
                <c:v>Bangladesh</c:v>
              </c:pt>
              <c:pt idx="17">
                <c:v>Barbados</c:v>
              </c:pt>
              <c:pt idx="18">
                <c:v>Belarus</c:v>
              </c:pt>
              <c:pt idx="19">
                <c:v>Belgium</c:v>
              </c:pt>
              <c:pt idx="20">
                <c:v>Belize</c:v>
              </c:pt>
              <c:pt idx="21">
                <c:v>Benin</c:v>
              </c:pt>
              <c:pt idx="22">
                <c:v>Bermuda</c:v>
              </c:pt>
              <c:pt idx="23">
                <c:v>Bhutan</c:v>
              </c:pt>
              <c:pt idx="24">
                <c:v>Bohemia</c:v>
              </c:pt>
              <c:pt idx="25">
                <c:v>Boliva</c:v>
              </c:pt>
              <c:pt idx="26">
                <c:v>Bosnia and Herzegovina</c:v>
              </c:pt>
              <c:pt idx="27">
                <c:v>Botswana</c:v>
              </c:pt>
              <c:pt idx="28">
                <c:v>Brazil</c:v>
              </c:pt>
              <c:pt idx="29">
                <c:v>Brunei</c:v>
              </c:pt>
              <c:pt idx="30">
                <c:v>Bulgaria</c:v>
              </c:pt>
              <c:pt idx="31">
                <c:v>Burkina Faso</c:v>
              </c:pt>
              <c:pt idx="32">
                <c:v>Burundi</c:v>
              </c:pt>
              <c:pt idx="33">
                <c:v>Cambodia</c:v>
              </c:pt>
              <c:pt idx="34">
                <c:v>Cameroon</c:v>
              </c:pt>
              <c:pt idx="35">
                <c:v>Canada</c:v>
              </c:pt>
              <c:pt idx="36">
                <c:v>Cape Verde</c:v>
              </c:pt>
              <c:pt idx="37">
                <c:v>Cayman Islands</c:v>
              </c:pt>
              <c:pt idx="38">
                <c:v>Central African Republic</c:v>
              </c:pt>
              <c:pt idx="39">
                <c:v>Chad</c:v>
              </c:pt>
              <c:pt idx="40">
                <c:v>Chile</c:v>
              </c:pt>
              <c:pt idx="41">
                <c:v>China</c:v>
              </c:pt>
              <c:pt idx="42">
                <c:v>Colombia</c:v>
              </c:pt>
              <c:pt idx="43">
                <c:v>Comoros</c:v>
              </c:pt>
              <c:pt idx="44">
                <c:v>Cook Islands</c:v>
              </c:pt>
              <c:pt idx="45">
                <c:v>Costa Rica</c:v>
              </c:pt>
              <c:pt idx="46">
                <c:v>Croatia</c:v>
              </c:pt>
              <c:pt idx="47">
                <c:v>Cuba</c:v>
              </c:pt>
              <c:pt idx="48">
                <c:v>Cyprus</c:v>
              </c:pt>
              <c:pt idx="49">
                <c:v>Czech Republic</c:v>
              </c:pt>
              <c:pt idx="50">
                <c:v>Czechoslovakia</c:v>
              </c:pt>
              <c:pt idx="51">
                <c:v>Democratic Republic of the Congo</c:v>
              </c:pt>
              <c:pt idx="52">
                <c:v>Denmark</c:v>
              </c:pt>
              <c:pt idx="53">
                <c:v>Djibouti</c:v>
              </c:pt>
              <c:pt idx="54">
                <c:v>Dominica</c:v>
              </c:pt>
              <c:pt idx="55">
                <c:v>Dominican Republic</c:v>
              </c:pt>
              <c:pt idx="56">
                <c:v>East Germany</c:v>
              </c:pt>
              <c:pt idx="57">
                <c:v>Ecuador</c:v>
              </c:pt>
              <c:pt idx="58">
                <c:v>Egypt</c:v>
              </c:pt>
              <c:pt idx="59">
                <c:v>El Salvador</c:v>
              </c:pt>
              <c:pt idx="60">
                <c:v>Equatorial Guinea</c:v>
              </c:pt>
              <c:pt idx="61">
                <c:v>Eritrea</c:v>
              </c:pt>
              <c:pt idx="62">
                <c:v>Estonia</c:v>
              </c:pt>
              <c:pt idx="63">
                <c:v>Ethiopia</c:v>
              </c:pt>
              <c:pt idx="64">
                <c:v>Fiji</c:v>
              </c:pt>
            </c:strLit>
          </c:cat>
          <c:val>
            <c:numLit>
              <c:formatCode>General</c:formatCode>
              <c:ptCount val="65"/>
              <c:pt idx="0">
                <c:v>0</c:v>
              </c:pt>
              <c:pt idx="1">
                <c:v>0</c:v>
              </c:pt>
              <c:pt idx="2">
                <c:v>0</c:v>
              </c:pt>
              <c:pt idx="3">
                <c:v>0</c:v>
              </c:pt>
              <c:pt idx="4">
                <c:v>0</c:v>
              </c:pt>
              <c:pt idx="5">
                <c:v>0</c:v>
              </c:pt>
              <c:pt idx="6">
                <c:v>0</c:v>
              </c:pt>
              <c:pt idx="7">
                <c:v>0</c:v>
              </c:pt>
              <c:pt idx="8">
                <c:v>0</c:v>
              </c:pt>
              <c:pt idx="9">
                <c:v>0</c:v>
              </c:pt>
              <c:pt idx="10">
                <c:v>0</c:v>
              </c:pt>
              <c:pt idx="11">
                <c:v>6</c:v>
              </c:pt>
              <c:pt idx="12">
                <c:v>7</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44</c:v>
              </c:pt>
              <c:pt idx="36">
                <c:v>0</c:v>
              </c:pt>
              <c:pt idx="37">
                <c:v>0</c:v>
              </c:pt>
              <c:pt idx="38">
                <c:v>0</c:v>
              </c:pt>
              <c:pt idx="39">
                <c:v>0</c:v>
              </c:pt>
              <c:pt idx="40">
                <c:v>0</c:v>
              </c:pt>
              <c:pt idx="41">
                <c:v>0</c:v>
              </c:pt>
              <c:pt idx="42">
                <c:v>0</c:v>
              </c:pt>
              <c:pt idx="43">
                <c:v>0</c:v>
              </c:pt>
              <c:pt idx="44">
                <c:v>0</c:v>
              </c:pt>
              <c:pt idx="45">
                <c:v>0</c:v>
              </c:pt>
              <c:pt idx="46">
                <c:v>0</c:v>
              </c:pt>
              <c:pt idx="47">
                <c:v>6</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numLit>
          </c:val>
          <c:extLst>
            <c:ext xmlns:c16="http://schemas.microsoft.com/office/drawing/2014/chart" uri="{C3380CC4-5D6E-409C-BE32-E72D297353CC}">
              <c16:uniqueId val="{00000002-1D1A-44B2-B799-99BAF3C53552}"/>
            </c:ext>
          </c:extLst>
        </c:ser>
        <c:ser>
          <c:idx val="3"/>
          <c:order val="3"/>
          <c:tx>
            <c:v>1906</c:v>
          </c:tx>
          <c:spPr>
            <a:solidFill>
              <a:schemeClr val="accent4"/>
            </a:solidFill>
            <a:ln>
              <a:noFill/>
            </a:ln>
            <a:effectLst/>
          </c:spPr>
          <c:invertIfNegative val="0"/>
          <c:cat>
            <c:strLit>
              <c:ptCount val="65"/>
              <c:pt idx="0">
                <c:v>Afghanistan</c:v>
              </c:pt>
              <c:pt idx="1">
                <c:v>Albania</c:v>
              </c:pt>
              <c:pt idx="2">
                <c:v>Algeria</c:v>
              </c:pt>
              <c:pt idx="3">
                <c:v>American Samoa</c:v>
              </c:pt>
              <c:pt idx="4">
                <c:v>Andorra</c:v>
              </c:pt>
              <c:pt idx="5">
                <c:v>Angola</c:v>
              </c:pt>
              <c:pt idx="6">
                <c:v>Antigua and Barbuda</c:v>
              </c:pt>
              <c:pt idx="7">
                <c:v>Argentina</c:v>
              </c:pt>
              <c:pt idx="8">
                <c:v>Armenia</c:v>
              </c:pt>
              <c:pt idx="9">
                <c:v>Aruba</c:v>
              </c:pt>
              <c:pt idx="10">
                <c:v>Australasia</c:v>
              </c:pt>
              <c:pt idx="11">
                <c:v>Australia</c:v>
              </c:pt>
              <c:pt idx="12">
                <c:v>Austria</c:v>
              </c:pt>
              <c:pt idx="13">
                <c:v>Azerbaijan</c:v>
              </c:pt>
              <c:pt idx="14">
                <c:v>Bahamas</c:v>
              </c:pt>
              <c:pt idx="15">
                <c:v>Bahrain</c:v>
              </c:pt>
              <c:pt idx="16">
                <c:v>Bangladesh</c:v>
              </c:pt>
              <c:pt idx="17">
                <c:v>Barbados</c:v>
              </c:pt>
              <c:pt idx="18">
                <c:v>Belarus</c:v>
              </c:pt>
              <c:pt idx="19">
                <c:v>Belgium</c:v>
              </c:pt>
              <c:pt idx="20">
                <c:v>Belize</c:v>
              </c:pt>
              <c:pt idx="21">
                <c:v>Benin</c:v>
              </c:pt>
              <c:pt idx="22">
                <c:v>Bermuda</c:v>
              </c:pt>
              <c:pt idx="23">
                <c:v>Bhutan</c:v>
              </c:pt>
              <c:pt idx="24">
                <c:v>Bohemia</c:v>
              </c:pt>
              <c:pt idx="25">
                <c:v>Boliva</c:v>
              </c:pt>
              <c:pt idx="26">
                <c:v>Bosnia and Herzegovina</c:v>
              </c:pt>
              <c:pt idx="27">
                <c:v>Botswana</c:v>
              </c:pt>
              <c:pt idx="28">
                <c:v>Brazil</c:v>
              </c:pt>
              <c:pt idx="29">
                <c:v>Brunei</c:v>
              </c:pt>
              <c:pt idx="30">
                <c:v>Bulgaria</c:v>
              </c:pt>
              <c:pt idx="31">
                <c:v>Burkina Faso</c:v>
              </c:pt>
              <c:pt idx="32">
                <c:v>Burundi</c:v>
              </c:pt>
              <c:pt idx="33">
                <c:v>Cambodia</c:v>
              </c:pt>
              <c:pt idx="34">
                <c:v>Cameroon</c:v>
              </c:pt>
              <c:pt idx="35">
                <c:v>Canada</c:v>
              </c:pt>
              <c:pt idx="36">
                <c:v>Cape Verde</c:v>
              </c:pt>
              <c:pt idx="37">
                <c:v>Cayman Islands</c:v>
              </c:pt>
              <c:pt idx="38">
                <c:v>Central African Republic</c:v>
              </c:pt>
              <c:pt idx="39">
                <c:v>Chad</c:v>
              </c:pt>
              <c:pt idx="40">
                <c:v>Chile</c:v>
              </c:pt>
              <c:pt idx="41">
                <c:v>China</c:v>
              </c:pt>
              <c:pt idx="42">
                <c:v>Colombia</c:v>
              </c:pt>
              <c:pt idx="43">
                <c:v>Comoros</c:v>
              </c:pt>
              <c:pt idx="44">
                <c:v>Cook Islands</c:v>
              </c:pt>
              <c:pt idx="45">
                <c:v>Costa Rica</c:v>
              </c:pt>
              <c:pt idx="46">
                <c:v>Croatia</c:v>
              </c:pt>
              <c:pt idx="47">
                <c:v>Cuba</c:v>
              </c:pt>
              <c:pt idx="48">
                <c:v>Cyprus</c:v>
              </c:pt>
              <c:pt idx="49">
                <c:v>Czech Republic</c:v>
              </c:pt>
              <c:pt idx="50">
                <c:v>Czechoslovakia</c:v>
              </c:pt>
              <c:pt idx="51">
                <c:v>Democratic Republic of the Congo</c:v>
              </c:pt>
              <c:pt idx="52">
                <c:v>Denmark</c:v>
              </c:pt>
              <c:pt idx="53">
                <c:v>Djibouti</c:v>
              </c:pt>
              <c:pt idx="54">
                <c:v>Dominica</c:v>
              </c:pt>
              <c:pt idx="55">
                <c:v>Dominican Republic</c:v>
              </c:pt>
              <c:pt idx="56">
                <c:v>East Germany</c:v>
              </c:pt>
              <c:pt idx="57">
                <c:v>Ecuador</c:v>
              </c:pt>
              <c:pt idx="58">
                <c:v>Egypt</c:v>
              </c:pt>
              <c:pt idx="59">
                <c:v>El Salvador</c:v>
              </c:pt>
              <c:pt idx="60">
                <c:v>Equatorial Guinea</c:v>
              </c:pt>
              <c:pt idx="61">
                <c:v>Eritrea</c:v>
              </c:pt>
              <c:pt idx="62">
                <c:v>Estonia</c:v>
              </c:pt>
              <c:pt idx="63">
                <c:v>Ethiopia</c:v>
              </c:pt>
              <c:pt idx="64">
                <c:v>Fiji</c:v>
              </c:pt>
            </c:strLit>
          </c:cat>
          <c:val>
            <c:numLit>
              <c:formatCode>General</c:formatCode>
              <c:ptCount val="65"/>
              <c:pt idx="0">
                <c:v>0</c:v>
              </c:pt>
              <c:pt idx="1">
                <c:v>0</c:v>
              </c:pt>
              <c:pt idx="2">
                <c:v>0</c:v>
              </c:pt>
              <c:pt idx="3">
                <c:v>0</c:v>
              </c:pt>
              <c:pt idx="4">
                <c:v>0</c:v>
              </c:pt>
              <c:pt idx="5">
                <c:v>0</c:v>
              </c:pt>
              <c:pt idx="6">
                <c:v>0</c:v>
              </c:pt>
              <c:pt idx="7">
                <c:v>0</c:v>
              </c:pt>
              <c:pt idx="8">
                <c:v>0</c:v>
              </c:pt>
              <c:pt idx="9">
                <c:v>0</c:v>
              </c:pt>
              <c:pt idx="10">
                <c:v>6</c:v>
              </c:pt>
              <c:pt idx="11">
                <c:v>10</c:v>
              </c:pt>
              <c:pt idx="12">
                <c:v>42</c:v>
              </c:pt>
              <c:pt idx="13">
                <c:v>0</c:v>
              </c:pt>
              <c:pt idx="14">
                <c:v>0</c:v>
              </c:pt>
              <c:pt idx="15">
                <c:v>0</c:v>
              </c:pt>
              <c:pt idx="16">
                <c:v>0</c:v>
              </c:pt>
              <c:pt idx="17">
                <c:v>0</c:v>
              </c:pt>
              <c:pt idx="18">
                <c:v>0</c:v>
              </c:pt>
              <c:pt idx="19">
                <c:v>22</c:v>
              </c:pt>
              <c:pt idx="20">
                <c:v>0</c:v>
              </c:pt>
              <c:pt idx="21">
                <c:v>0</c:v>
              </c:pt>
              <c:pt idx="22">
                <c:v>0</c:v>
              </c:pt>
              <c:pt idx="23">
                <c:v>0</c:v>
              </c:pt>
              <c:pt idx="24">
                <c:v>12</c:v>
              </c:pt>
              <c:pt idx="25">
                <c:v>0</c:v>
              </c:pt>
              <c:pt idx="26">
                <c:v>0</c:v>
              </c:pt>
              <c:pt idx="27">
                <c:v>0</c:v>
              </c:pt>
              <c:pt idx="28">
                <c:v>0</c:v>
              </c:pt>
              <c:pt idx="29">
                <c:v>0</c:v>
              </c:pt>
              <c:pt idx="30">
                <c:v>0</c:v>
              </c:pt>
              <c:pt idx="31">
                <c:v>0</c:v>
              </c:pt>
              <c:pt idx="32">
                <c:v>0</c:v>
              </c:pt>
              <c:pt idx="33">
                <c:v>0</c:v>
              </c:pt>
              <c:pt idx="34">
                <c:v>0</c:v>
              </c:pt>
              <c:pt idx="35">
                <c:v>4</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6</c:v>
              </c:pt>
              <c:pt idx="51">
                <c:v>0</c:v>
              </c:pt>
              <c:pt idx="52">
                <c:v>65</c:v>
              </c:pt>
              <c:pt idx="53">
                <c:v>0</c:v>
              </c:pt>
              <c:pt idx="54">
                <c:v>0</c:v>
              </c:pt>
              <c:pt idx="55">
                <c:v>0</c:v>
              </c:pt>
              <c:pt idx="56">
                <c:v>0</c:v>
              </c:pt>
              <c:pt idx="57">
                <c:v>0</c:v>
              </c:pt>
              <c:pt idx="58">
                <c:v>0</c:v>
              </c:pt>
              <c:pt idx="59">
                <c:v>0</c:v>
              </c:pt>
              <c:pt idx="60">
                <c:v>0</c:v>
              </c:pt>
              <c:pt idx="61">
                <c:v>0</c:v>
              </c:pt>
              <c:pt idx="62">
                <c:v>0</c:v>
              </c:pt>
              <c:pt idx="63">
                <c:v>0</c:v>
              </c:pt>
              <c:pt idx="64">
                <c:v>0</c:v>
              </c:pt>
            </c:numLit>
          </c:val>
          <c:extLst>
            <c:ext xmlns:c16="http://schemas.microsoft.com/office/drawing/2014/chart" uri="{C3380CC4-5D6E-409C-BE32-E72D297353CC}">
              <c16:uniqueId val="{00000003-1D1A-44B2-B799-99BAF3C53552}"/>
            </c:ext>
          </c:extLst>
        </c:ser>
        <c:ser>
          <c:idx val="4"/>
          <c:order val="4"/>
          <c:tx>
            <c:v>1908</c:v>
          </c:tx>
          <c:spPr>
            <a:solidFill>
              <a:schemeClr val="accent5"/>
            </a:solidFill>
            <a:ln>
              <a:noFill/>
            </a:ln>
            <a:effectLst/>
          </c:spPr>
          <c:invertIfNegative val="0"/>
          <c:cat>
            <c:strLit>
              <c:ptCount val="65"/>
              <c:pt idx="0">
                <c:v>Afghanistan</c:v>
              </c:pt>
              <c:pt idx="1">
                <c:v>Albania</c:v>
              </c:pt>
              <c:pt idx="2">
                <c:v>Algeria</c:v>
              </c:pt>
              <c:pt idx="3">
                <c:v>American Samoa</c:v>
              </c:pt>
              <c:pt idx="4">
                <c:v>Andorra</c:v>
              </c:pt>
              <c:pt idx="5">
                <c:v>Angola</c:v>
              </c:pt>
              <c:pt idx="6">
                <c:v>Antigua and Barbuda</c:v>
              </c:pt>
              <c:pt idx="7">
                <c:v>Argentina</c:v>
              </c:pt>
              <c:pt idx="8">
                <c:v>Armenia</c:v>
              </c:pt>
              <c:pt idx="9">
                <c:v>Aruba</c:v>
              </c:pt>
              <c:pt idx="10">
                <c:v>Australasia</c:v>
              </c:pt>
              <c:pt idx="11">
                <c:v>Australia</c:v>
              </c:pt>
              <c:pt idx="12">
                <c:v>Austria</c:v>
              </c:pt>
              <c:pt idx="13">
                <c:v>Azerbaijan</c:v>
              </c:pt>
              <c:pt idx="14">
                <c:v>Bahamas</c:v>
              </c:pt>
              <c:pt idx="15">
                <c:v>Bahrain</c:v>
              </c:pt>
              <c:pt idx="16">
                <c:v>Bangladesh</c:v>
              </c:pt>
              <c:pt idx="17">
                <c:v>Barbados</c:v>
              </c:pt>
              <c:pt idx="18">
                <c:v>Belarus</c:v>
              </c:pt>
              <c:pt idx="19">
                <c:v>Belgium</c:v>
              </c:pt>
              <c:pt idx="20">
                <c:v>Belize</c:v>
              </c:pt>
              <c:pt idx="21">
                <c:v>Benin</c:v>
              </c:pt>
              <c:pt idx="22">
                <c:v>Bermuda</c:v>
              </c:pt>
              <c:pt idx="23">
                <c:v>Bhutan</c:v>
              </c:pt>
              <c:pt idx="24">
                <c:v>Bohemia</c:v>
              </c:pt>
              <c:pt idx="25">
                <c:v>Boliva</c:v>
              </c:pt>
              <c:pt idx="26">
                <c:v>Bosnia and Herzegovina</c:v>
              </c:pt>
              <c:pt idx="27">
                <c:v>Botswana</c:v>
              </c:pt>
              <c:pt idx="28">
                <c:v>Brazil</c:v>
              </c:pt>
              <c:pt idx="29">
                <c:v>Brunei</c:v>
              </c:pt>
              <c:pt idx="30">
                <c:v>Bulgaria</c:v>
              </c:pt>
              <c:pt idx="31">
                <c:v>Burkina Faso</c:v>
              </c:pt>
              <c:pt idx="32">
                <c:v>Burundi</c:v>
              </c:pt>
              <c:pt idx="33">
                <c:v>Cambodia</c:v>
              </c:pt>
              <c:pt idx="34">
                <c:v>Cameroon</c:v>
              </c:pt>
              <c:pt idx="35">
                <c:v>Canada</c:v>
              </c:pt>
              <c:pt idx="36">
                <c:v>Cape Verde</c:v>
              </c:pt>
              <c:pt idx="37">
                <c:v>Cayman Islands</c:v>
              </c:pt>
              <c:pt idx="38">
                <c:v>Central African Republic</c:v>
              </c:pt>
              <c:pt idx="39">
                <c:v>Chad</c:v>
              </c:pt>
              <c:pt idx="40">
                <c:v>Chile</c:v>
              </c:pt>
              <c:pt idx="41">
                <c:v>China</c:v>
              </c:pt>
              <c:pt idx="42">
                <c:v>Colombia</c:v>
              </c:pt>
              <c:pt idx="43">
                <c:v>Comoros</c:v>
              </c:pt>
              <c:pt idx="44">
                <c:v>Cook Islands</c:v>
              </c:pt>
              <c:pt idx="45">
                <c:v>Costa Rica</c:v>
              </c:pt>
              <c:pt idx="46">
                <c:v>Croatia</c:v>
              </c:pt>
              <c:pt idx="47">
                <c:v>Cuba</c:v>
              </c:pt>
              <c:pt idx="48">
                <c:v>Cyprus</c:v>
              </c:pt>
              <c:pt idx="49">
                <c:v>Czech Republic</c:v>
              </c:pt>
              <c:pt idx="50">
                <c:v>Czechoslovakia</c:v>
              </c:pt>
              <c:pt idx="51">
                <c:v>Democratic Republic of the Congo</c:v>
              </c:pt>
              <c:pt idx="52">
                <c:v>Denmark</c:v>
              </c:pt>
              <c:pt idx="53">
                <c:v>Djibouti</c:v>
              </c:pt>
              <c:pt idx="54">
                <c:v>Dominica</c:v>
              </c:pt>
              <c:pt idx="55">
                <c:v>Dominican Republic</c:v>
              </c:pt>
              <c:pt idx="56">
                <c:v>East Germany</c:v>
              </c:pt>
              <c:pt idx="57">
                <c:v>Ecuador</c:v>
              </c:pt>
              <c:pt idx="58">
                <c:v>Egypt</c:v>
              </c:pt>
              <c:pt idx="59">
                <c:v>El Salvador</c:v>
              </c:pt>
              <c:pt idx="60">
                <c:v>Equatorial Guinea</c:v>
              </c:pt>
              <c:pt idx="61">
                <c:v>Eritrea</c:v>
              </c:pt>
              <c:pt idx="62">
                <c:v>Estonia</c:v>
              </c:pt>
              <c:pt idx="63">
                <c:v>Ethiopia</c:v>
              </c:pt>
              <c:pt idx="64">
                <c:v>Fiji</c:v>
              </c:pt>
            </c:strLit>
          </c:cat>
          <c:val>
            <c:numLit>
              <c:formatCode>General</c:formatCode>
              <c:ptCount val="65"/>
              <c:pt idx="0">
                <c:v>0</c:v>
              </c:pt>
              <c:pt idx="1">
                <c:v>0</c:v>
              </c:pt>
              <c:pt idx="2">
                <c:v>0</c:v>
              </c:pt>
              <c:pt idx="3">
                <c:v>0</c:v>
              </c:pt>
              <c:pt idx="4">
                <c:v>0</c:v>
              </c:pt>
              <c:pt idx="5">
                <c:v>0</c:v>
              </c:pt>
              <c:pt idx="6">
                <c:v>0</c:v>
              </c:pt>
              <c:pt idx="7">
                <c:v>0</c:v>
              </c:pt>
              <c:pt idx="8">
                <c:v>0</c:v>
              </c:pt>
              <c:pt idx="9">
                <c:v>0</c:v>
              </c:pt>
              <c:pt idx="10">
                <c:v>43</c:v>
              </c:pt>
              <c:pt idx="11">
                <c:v>6</c:v>
              </c:pt>
              <c:pt idx="12">
                <c:v>13</c:v>
              </c:pt>
              <c:pt idx="13">
                <c:v>0</c:v>
              </c:pt>
              <c:pt idx="14">
                <c:v>0</c:v>
              </c:pt>
              <c:pt idx="15">
                <c:v>0</c:v>
              </c:pt>
              <c:pt idx="16">
                <c:v>0</c:v>
              </c:pt>
              <c:pt idx="17">
                <c:v>0</c:v>
              </c:pt>
              <c:pt idx="18">
                <c:v>0</c:v>
              </c:pt>
              <c:pt idx="19">
                <c:v>52</c:v>
              </c:pt>
              <c:pt idx="20">
                <c:v>0</c:v>
              </c:pt>
              <c:pt idx="21">
                <c:v>0</c:v>
              </c:pt>
              <c:pt idx="22">
                <c:v>0</c:v>
              </c:pt>
              <c:pt idx="23">
                <c:v>0</c:v>
              </c:pt>
              <c:pt idx="24">
                <c:v>28</c:v>
              </c:pt>
              <c:pt idx="25">
                <c:v>0</c:v>
              </c:pt>
              <c:pt idx="26">
                <c:v>0</c:v>
              </c:pt>
              <c:pt idx="27">
                <c:v>0</c:v>
              </c:pt>
              <c:pt idx="28">
                <c:v>0</c:v>
              </c:pt>
              <c:pt idx="29">
                <c:v>0</c:v>
              </c:pt>
              <c:pt idx="30">
                <c:v>0</c:v>
              </c:pt>
              <c:pt idx="31">
                <c:v>0</c:v>
              </c:pt>
              <c:pt idx="32">
                <c:v>0</c:v>
              </c:pt>
              <c:pt idx="33">
                <c:v>0</c:v>
              </c:pt>
              <c:pt idx="34">
                <c:v>0</c:v>
              </c:pt>
              <c:pt idx="35">
                <c:v>124</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13</c:v>
              </c:pt>
              <c:pt idx="51">
                <c:v>0</c:v>
              </c:pt>
              <c:pt idx="52">
                <c:v>104</c:v>
              </c:pt>
              <c:pt idx="53">
                <c:v>0</c:v>
              </c:pt>
              <c:pt idx="54">
                <c:v>0</c:v>
              </c:pt>
              <c:pt idx="55">
                <c:v>0</c:v>
              </c:pt>
              <c:pt idx="56">
                <c:v>0</c:v>
              </c:pt>
              <c:pt idx="57">
                <c:v>0</c:v>
              </c:pt>
              <c:pt idx="58">
                <c:v>0</c:v>
              </c:pt>
              <c:pt idx="59">
                <c:v>0</c:v>
              </c:pt>
              <c:pt idx="60">
                <c:v>0</c:v>
              </c:pt>
              <c:pt idx="61">
                <c:v>0</c:v>
              </c:pt>
              <c:pt idx="62">
                <c:v>0</c:v>
              </c:pt>
              <c:pt idx="63">
                <c:v>0</c:v>
              </c:pt>
              <c:pt idx="64">
                <c:v>0</c:v>
              </c:pt>
            </c:numLit>
          </c:val>
          <c:extLst>
            <c:ext xmlns:c16="http://schemas.microsoft.com/office/drawing/2014/chart" uri="{C3380CC4-5D6E-409C-BE32-E72D297353CC}">
              <c16:uniqueId val="{00000004-1D1A-44B2-B799-99BAF3C53552}"/>
            </c:ext>
          </c:extLst>
        </c:ser>
        <c:ser>
          <c:idx val="5"/>
          <c:order val="5"/>
          <c:tx>
            <c:v>1912</c:v>
          </c:tx>
          <c:spPr>
            <a:solidFill>
              <a:schemeClr val="accent6"/>
            </a:solidFill>
            <a:ln>
              <a:noFill/>
            </a:ln>
            <a:effectLst/>
          </c:spPr>
          <c:invertIfNegative val="0"/>
          <c:cat>
            <c:strLit>
              <c:ptCount val="65"/>
              <c:pt idx="0">
                <c:v>Afghanistan</c:v>
              </c:pt>
              <c:pt idx="1">
                <c:v>Albania</c:v>
              </c:pt>
              <c:pt idx="2">
                <c:v>Algeria</c:v>
              </c:pt>
              <c:pt idx="3">
                <c:v>American Samoa</c:v>
              </c:pt>
              <c:pt idx="4">
                <c:v>Andorra</c:v>
              </c:pt>
              <c:pt idx="5">
                <c:v>Angola</c:v>
              </c:pt>
              <c:pt idx="6">
                <c:v>Antigua and Barbuda</c:v>
              </c:pt>
              <c:pt idx="7">
                <c:v>Argentina</c:v>
              </c:pt>
              <c:pt idx="8">
                <c:v>Armenia</c:v>
              </c:pt>
              <c:pt idx="9">
                <c:v>Aruba</c:v>
              </c:pt>
              <c:pt idx="10">
                <c:v>Australasia</c:v>
              </c:pt>
              <c:pt idx="11">
                <c:v>Australia</c:v>
              </c:pt>
              <c:pt idx="12">
                <c:v>Austria</c:v>
              </c:pt>
              <c:pt idx="13">
                <c:v>Azerbaijan</c:v>
              </c:pt>
              <c:pt idx="14">
                <c:v>Bahamas</c:v>
              </c:pt>
              <c:pt idx="15">
                <c:v>Bahrain</c:v>
              </c:pt>
              <c:pt idx="16">
                <c:v>Bangladesh</c:v>
              </c:pt>
              <c:pt idx="17">
                <c:v>Barbados</c:v>
              </c:pt>
              <c:pt idx="18">
                <c:v>Belarus</c:v>
              </c:pt>
              <c:pt idx="19">
                <c:v>Belgium</c:v>
              </c:pt>
              <c:pt idx="20">
                <c:v>Belize</c:v>
              </c:pt>
              <c:pt idx="21">
                <c:v>Benin</c:v>
              </c:pt>
              <c:pt idx="22">
                <c:v>Bermuda</c:v>
              </c:pt>
              <c:pt idx="23">
                <c:v>Bhutan</c:v>
              </c:pt>
              <c:pt idx="24">
                <c:v>Bohemia</c:v>
              </c:pt>
              <c:pt idx="25">
                <c:v>Boliva</c:v>
              </c:pt>
              <c:pt idx="26">
                <c:v>Bosnia and Herzegovina</c:v>
              </c:pt>
              <c:pt idx="27">
                <c:v>Botswana</c:v>
              </c:pt>
              <c:pt idx="28">
                <c:v>Brazil</c:v>
              </c:pt>
              <c:pt idx="29">
                <c:v>Brunei</c:v>
              </c:pt>
              <c:pt idx="30">
                <c:v>Bulgaria</c:v>
              </c:pt>
              <c:pt idx="31">
                <c:v>Burkina Faso</c:v>
              </c:pt>
              <c:pt idx="32">
                <c:v>Burundi</c:v>
              </c:pt>
              <c:pt idx="33">
                <c:v>Cambodia</c:v>
              </c:pt>
              <c:pt idx="34">
                <c:v>Cameroon</c:v>
              </c:pt>
              <c:pt idx="35">
                <c:v>Canada</c:v>
              </c:pt>
              <c:pt idx="36">
                <c:v>Cape Verde</c:v>
              </c:pt>
              <c:pt idx="37">
                <c:v>Cayman Islands</c:v>
              </c:pt>
              <c:pt idx="38">
                <c:v>Central African Republic</c:v>
              </c:pt>
              <c:pt idx="39">
                <c:v>Chad</c:v>
              </c:pt>
              <c:pt idx="40">
                <c:v>Chile</c:v>
              </c:pt>
              <c:pt idx="41">
                <c:v>China</c:v>
              </c:pt>
              <c:pt idx="42">
                <c:v>Colombia</c:v>
              </c:pt>
              <c:pt idx="43">
                <c:v>Comoros</c:v>
              </c:pt>
              <c:pt idx="44">
                <c:v>Cook Islands</c:v>
              </c:pt>
              <c:pt idx="45">
                <c:v>Costa Rica</c:v>
              </c:pt>
              <c:pt idx="46">
                <c:v>Croatia</c:v>
              </c:pt>
              <c:pt idx="47">
                <c:v>Cuba</c:v>
              </c:pt>
              <c:pt idx="48">
                <c:v>Cyprus</c:v>
              </c:pt>
              <c:pt idx="49">
                <c:v>Czech Republic</c:v>
              </c:pt>
              <c:pt idx="50">
                <c:v>Czechoslovakia</c:v>
              </c:pt>
              <c:pt idx="51">
                <c:v>Democratic Republic of the Congo</c:v>
              </c:pt>
              <c:pt idx="52">
                <c:v>Denmark</c:v>
              </c:pt>
              <c:pt idx="53">
                <c:v>Djibouti</c:v>
              </c:pt>
              <c:pt idx="54">
                <c:v>Dominica</c:v>
              </c:pt>
              <c:pt idx="55">
                <c:v>Dominican Republic</c:v>
              </c:pt>
              <c:pt idx="56">
                <c:v>East Germany</c:v>
              </c:pt>
              <c:pt idx="57">
                <c:v>Ecuador</c:v>
              </c:pt>
              <c:pt idx="58">
                <c:v>Egypt</c:v>
              </c:pt>
              <c:pt idx="59">
                <c:v>El Salvador</c:v>
              </c:pt>
              <c:pt idx="60">
                <c:v>Equatorial Guinea</c:v>
              </c:pt>
              <c:pt idx="61">
                <c:v>Eritrea</c:v>
              </c:pt>
              <c:pt idx="62">
                <c:v>Estonia</c:v>
              </c:pt>
              <c:pt idx="63">
                <c:v>Ethiopia</c:v>
              </c:pt>
              <c:pt idx="64">
                <c:v>Fiji</c:v>
              </c:pt>
            </c:strLit>
          </c:cat>
          <c:val>
            <c:numLit>
              <c:formatCode>General</c:formatCode>
              <c:ptCount val="65"/>
              <c:pt idx="0">
                <c:v>0</c:v>
              </c:pt>
              <c:pt idx="1">
                <c:v>0</c:v>
              </c:pt>
              <c:pt idx="2">
                <c:v>0</c:v>
              </c:pt>
              <c:pt idx="3">
                <c:v>0</c:v>
              </c:pt>
              <c:pt idx="4">
                <c:v>0</c:v>
              </c:pt>
              <c:pt idx="5">
                <c:v>0</c:v>
              </c:pt>
              <c:pt idx="6">
                <c:v>0</c:v>
              </c:pt>
              <c:pt idx="7">
                <c:v>0</c:v>
              </c:pt>
              <c:pt idx="8">
                <c:v>0</c:v>
              </c:pt>
              <c:pt idx="9">
                <c:v>0</c:v>
              </c:pt>
              <c:pt idx="10">
                <c:v>38</c:v>
              </c:pt>
              <c:pt idx="11">
                <c:v>3</c:v>
              </c:pt>
              <c:pt idx="12">
                <c:v>131</c:v>
              </c:pt>
              <c:pt idx="13">
                <c:v>0</c:v>
              </c:pt>
              <c:pt idx="14">
                <c:v>0</c:v>
              </c:pt>
              <c:pt idx="15">
                <c:v>0</c:v>
              </c:pt>
              <c:pt idx="16">
                <c:v>0</c:v>
              </c:pt>
              <c:pt idx="17">
                <c:v>0</c:v>
              </c:pt>
              <c:pt idx="18">
                <c:v>0</c:v>
              </c:pt>
              <c:pt idx="19">
                <c:v>66</c:v>
              </c:pt>
              <c:pt idx="20">
                <c:v>0</c:v>
              </c:pt>
              <c:pt idx="21">
                <c:v>0</c:v>
              </c:pt>
              <c:pt idx="22">
                <c:v>0</c:v>
              </c:pt>
              <c:pt idx="23">
                <c:v>0</c:v>
              </c:pt>
              <c:pt idx="24">
                <c:v>65</c:v>
              </c:pt>
              <c:pt idx="25">
                <c:v>0</c:v>
              </c:pt>
              <c:pt idx="26">
                <c:v>0</c:v>
              </c:pt>
              <c:pt idx="27">
                <c:v>0</c:v>
              </c:pt>
              <c:pt idx="28">
                <c:v>0</c:v>
              </c:pt>
              <c:pt idx="29">
                <c:v>0</c:v>
              </c:pt>
              <c:pt idx="30">
                <c:v>0</c:v>
              </c:pt>
              <c:pt idx="31">
                <c:v>0</c:v>
              </c:pt>
              <c:pt idx="32">
                <c:v>0</c:v>
              </c:pt>
              <c:pt idx="33">
                <c:v>0</c:v>
              </c:pt>
              <c:pt idx="34">
                <c:v>0</c:v>
              </c:pt>
              <c:pt idx="35">
                <c:v>58</c:v>
              </c:pt>
              <c:pt idx="36">
                <c:v>0</c:v>
              </c:pt>
              <c:pt idx="37">
                <c:v>0</c:v>
              </c:pt>
              <c:pt idx="38">
                <c:v>0</c:v>
              </c:pt>
              <c:pt idx="39">
                <c:v>0</c:v>
              </c:pt>
              <c:pt idx="40">
                <c:v>26</c:v>
              </c:pt>
              <c:pt idx="41">
                <c:v>0</c:v>
              </c:pt>
              <c:pt idx="42">
                <c:v>0</c:v>
              </c:pt>
              <c:pt idx="43">
                <c:v>0</c:v>
              </c:pt>
              <c:pt idx="44">
                <c:v>0</c:v>
              </c:pt>
              <c:pt idx="45">
                <c:v>0</c:v>
              </c:pt>
              <c:pt idx="46">
                <c:v>0</c:v>
              </c:pt>
              <c:pt idx="47">
                <c:v>0</c:v>
              </c:pt>
              <c:pt idx="48">
                <c:v>0</c:v>
              </c:pt>
              <c:pt idx="49">
                <c:v>0</c:v>
              </c:pt>
              <c:pt idx="50">
                <c:v>31</c:v>
              </c:pt>
              <c:pt idx="51">
                <c:v>0</c:v>
              </c:pt>
              <c:pt idx="52">
                <c:v>233</c:v>
              </c:pt>
              <c:pt idx="53">
                <c:v>0</c:v>
              </c:pt>
              <c:pt idx="54">
                <c:v>0</c:v>
              </c:pt>
              <c:pt idx="55">
                <c:v>0</c:v>
              </c:pt>
              <c:pt idx="56">
                <c:v>0</c:v>
              </c:pt>
              <c:pt idx="57">
                <c:v>0</c:v>
              </c:pt>
              <c:pt idx="58">
                <c:v>0</c:v>
              </c:pt>
              <c:pt idx="59">
                <c:v>0</c:v>
              </c:pt>
              <c:pt idx="60">
                <c:v>0</c:v>
              </c:pt>
              <c:pt idx="61">
                <c:v>0</c:v>
              </c:pt>
              <c:pt idx="62">
                <c:v>3</c:v>
              </c:pt>
              <c:pt idx="63">
                <c:v>0</c:v>
              </c:pt>
              <c:pt idx="64">
                <c:v>0</c:v>
              </c:pt>
            </c:numLit>
          </c:val>
          <c:extLst>
            <c:ext xmlns:c16="http://schemas.microsoft.com/office/drawing/2014/chart" uri="{C3380CC4-5D6E-409C-BE32-E72D297353CC}">
              <c16:uniqueId val="{00000005-1D1A-44B2-B799-99BAF3C53552}"/>
            </c:ext>
          </c:extLst>
        </c:ser>
        <c:ser>
          <c:idx val="6"/>
          <c:order val="6"/>
          <c:tx>
            <c:v>1920</c:v>
          </c:tx>
          <c:spPr>
            <a:solidFill>
              <a:schemeClr val="accent1">
                <a:lumMod val="60000"/>
              </a:schemeClr>
            </a:solidFill>
            <a:ln>
              <a:noFill/>
            </a:ln>
            <a:effectLst/>
          </c:spPr>
          <c:invertIfNegative val="0"/>
          <c:cat>
            <c:strLit>
              <c:ptCount val="65"/>
              <c:pt idx="0">
                <c:v>Afghanistan</c:v>
              </c:pt>
              <c:pt idx="1">
                <c:v>Albania</c:v>
              </c:pt>
              <c:pt idx="2">
                <c:v>Algeria</c:v>
              </c:pt>
              <c:pt idx="3">
                <c:v>American Samoa</c:v>
              </c:pt>
              <c:pt idx="4">
                <c:v>Andorra</c:v>
              </c:pt>
              <c:pt idx="5">
                <c:v>Angola</c:v>
              </c:pt>
              <c:pt idx="6">
                <c:v>Antigua and Barbuda</c:v>
              </c:pt>
              <c:pt idx="7">
                <c:v>Argentina</c:v>
              </c:pt>
              <c:pt idx="8">
                <c:v>Armenia</c:v>
              </c:pt>
              <c:pt idx="9">
                <c:v>Aruba</c:v>
              </c:pt>
              <c:pt idx="10">
                <c:v>Australasia</c:v>
              </c:pt>
              <c:pt idx="11">
                <c:v>Australia</c:v>
              </c:pt>
              <c:pt idx="12">
                <c:v>Austria</c:v>
              </c:pt>
              <c:pt idx="13">
                <c:v>Azerbaijan</c:v>
              </c:pt>
              <c:pt idx="14">
                <c:v>Bahamas</c:v>
              </c:pt>
              <c:pt idx="15">
                <c:v>Bahrain</c:v>
              </c:pt>
              <c:pt idx="16">
                <c:v>Bangladesh</c:v>
              </c:pt>
              <c:pt idx="17">
                <c:v>Barbados</c:v>
              </c:pt>
              <c:pt idx="18">
                <c:v>Belarus</c:v>
              </c:pt>
              <c:pt idx="19">
                <c:v>Belgium</c:v>
              </c:pt>
              <c:pt idx="20">
                <c:v>Belize</c:v>
              </c:pt>
              <c:pt idx="21">
                <c:v>Benin</c:v>
              </c:pt>
              <c:pt idx="22">
                <c:v>Bermuda</c:v>
              </c:pt>
              <c:pt idx="23">
                <c:v>Bhutan</c:v>
              </c:pt>
              <c:pt idx="24">
                <c:v>Bohemia</c:v>
              </c:pt>
              <c:pt idx="25">
                <c:v>Boliva</c:v>
              </c:pt>
              <c:pt idx="26">
                <c:v>Bosnia and Herzegovina</c:v>
              </c:pt>
              <c:pt idx="27">
                <c:v>Botswana</c:v>
              </c:pt>
              <c:pt idx="28">
                <c:v>Brazil</c:v>
              </c:pt>
              <c:pt idx="29">
                <c:v>Brunei</c:v>
              </c:pt>
              <c:pt idx="30">
                <c:v>Bulgaria</c:v>
              </c:pt>
              <c:pt idx="31">
                <c:v>Burkina Faso</c:v>
              </c:pt>
              <c:pt idx="32">
                <c:v>Burundi</c:v>
              </c:pt>
              <c:pt idx="33">
                <c:v>Cambodia</c:v>
              </c:pt>
              <c:pt idx="34">
                <c:v>Cameroon</c:v>
              </c:pt>
              <c:pt idx="35">
                <c:v>Canada</c:v>
              </c:pt>
              <c:pt idx="36">
                <c:v>Cape Verde</c:v>
              </c:pt>
              <c:pt idx="37">
                <c:v>Cayman Islands</c:v>
              </c:pt>
              <c:pt idx="38">
                <c:v>Central African Republic</c:v>
              </c:pt>
              <c:pt idx="39">
                <c:v>Chad</c:v>
              </c:pt>
              <c:pt idx="40">
                <c:v>Chile</c:v>
              </c:pt>
              <c:pt idx="41">
                <c:v>China</c:v>
              </c:pt>
              <c:pt idx="42">
                <c:v>Colombia</c:v>
              </c:pt>
              <c:pt idx="43">
                <c:v>Comoros</c:v>
              </c:pt>
              <c:pt idx="44">
                <c:v>Cook Islands</c:v>
              </c:pt>
              <c:pt idx="45">
                <c:v>Costa Rica</c:v>
              </c:pt>
              <c:pt idx="46">
                <c:v>Croatia</c:v>
              </c:pt>
              <c:pt idx="47">
                <c:v>Cuba</c:v>
              </c:pt>
              <c:pt idx="48">
                <c:v>Cyprus</c:v>
              </c:pt>
              <c:pt idx="49">
                <c:v>Czech Republic</c:v>
              </c:pt>
              <c:pt idx="50">
                <c:v>Czechoslovakia</c:v>
              </c:pt>
              <c:pt idx="51">
                <c:v>Democratic Republic of the Congo</c:v>
              </c:pt>
              <c:pt idx="52">
                <c:v>Denmark</c:v>
              </c:pt>
              <c:pt idx="53">
                <c:v>Djibouti</c:v>
              </c:pt>
              <c:pt idx="54">
                <c:v>Dominica</c:v>
              </c:pt>
              <c:pt idx="55">
                <c:v>Dominican Republic</c:v>
              </c:pt>
              <c:pt idx="56">
                <c:v>East Germany</c:v>
              </c:pt>
              <c:pt idx="57">
                <c:v>Ecuador</c:v>
              </c:pt>
              <c:pt idx="58">
                <c:v>Egypt</c:v>
              </c:pt>
              <c:pt idx="59">
                <c:v>El Salvador</c:v>
              </c:pt>
              <c:pt idx="60">
                <c:v>Equatorial Guinea</c:v>
              </c:pt>
              <c:pt idx="61">
                <c:v>Eritrea</c:v>
              </c:pt>
              <c:pt idx="62">
                <c:v>Estonia</c:v>
              </c:pt>
              <c:pt idx="63">
                <c:v>Ethiopia</c:v>
              </c:pt>
              <c:pt idx="64">
                <c:v>Fiji</c:v>
              </c:pt>
            </c:strLit>
          </c:cat>
          <c:val>
            <c:numLit>
              <c:formatCode>General</c:formatCode>
              <c:ptCount val="65"/>
              <c:pt idx="0">
                <c:v>0</c:v>
              </c:pt>
              <c:pt idx="1">
                <c:v>0</c:v>
              </c:pt>
              <c:pt idx="2">
                <c:v>0</c:v>
              </c:pt>
              <c:pt idx="3">
                <c:v>0</c:v>
              </c:pt>
              <c:pt idx="4">
                <c:v>0</c:v>
              </c:pt>
              <c:pt idx="5">
                <c:v>0</c:v>
              </c:pt>
              <c:pt idx="6">
                <c:v>0</c:v>
              </c:pt>
              <c:pt idx="7">
                <c:v>0</c:v>
              </c:pt>
              <c:pt idx="8">
                <c:v>0</c:v>
              </c:pt>
              <c:pt idx="9">
                <c:v>0</c:v>
              </c:pt>
              <c:pt idx="10">
                <c:v>4</c:v>
              </c:pt>
              <c:pt idx="11">
                <c:v>22</c:v>
              </c:pt>
              <c:pt idx="12">
                <c:v>0</c:v>
              </c:pt>
              <c:pt idx="13">
                <c:v>0</c:v>
              </c:pt>
              <c:pt idx="14">
                <c:v>0</c:v>
              </c:pt>
              <c:pt idx="15">
                <c:v>0</c:v>
              </c:pt>
              <c:pt idx="16">
                <c:v>0</c:v>
              </c:pt>
              <c:pt idx="17">
                <c:v>0</c:v>
              </c:pt>
              <c:pt idx="18">
                <c:v>0</c:v>
              </c:pt>
              <c:pt idx="19">
                <c:v>278</c:v>
              </c:pt>
              <c:pt idx="20">
                <c:v>0</c:v>
              </c:pt>
              <c:pt idx="21">
                <c:v>0</c:v>
              </c:pt>
              <c:pt idx="22">
                <c:v>0</c:v>
              </c:pt>
              <c:pt idx="23">
                <c:v>0</c:v>
              </c:pt>
              <c:pt idx="24">
                <c:v>27</c:v>
              </c:pt>
              <c:pt idx="25">
                <c:v>0</c:v>
              </c:pt>
              <c:pt idx="26">
                <c:v>0</c:v>
              </c:pt>
              <c:pt idx="27">
                <c:v>0</c:v>
              </c:pt>
              <c:pt idx="28">
                <c:v>21</c:v>
              </c:pt>
              <c:pt idx="29">
                <c:v>0</c:v>
              </c:pt>
              <c:pt idx="30">
                <c:v>0</c:v>
              </c:pt>
              <c:pt idx="31">
                <c:v>0</c:v>
              </c:pt>
              <c:pt idx="32">
                <c:v>0</c:v>
              </c:pt>
              <c:pt idx="33">
                <c:v>0</c:v>
              </c:pt>
              <c:pt idx="34">
                <c:v>0</c:v>
              </c:pt>
              <c:pt idx="35">
                <c:v>68</c:v>
              </c:pt>
              <c:pt idx="36">
                <c:v>0</c:v>
              </c:pt>
              <c:pt idx="37">
                <c:v>0</c:v>
              </c:pt>
              <c:pt idx="38">
                <c:v>0</c:v>
              </c:pt>
              <c:pt idx="39">
                <c:v>0</c:v>
              </c:pt>
              <c:pt idx="40">
                <c:v>1</c:v>
              </c:pt>
              <c:pt idx="41">
                <c:v>0</c:v>
              </c:pt>
              <c:pt idx="42">
                <c:v>0</c:v>
              </c:pt>
              <c:pt idx="43">
                <c:v>0</c:v>
              </c:pt>
              <c:pt idx="44">
                <c:v>0</c:v>
              </c:pt>
              <c:pt idx="45">
                <c:v>0</c:v>
              </c:pt>
              <c:pt idx="46">
                <c:v>0</c:v>
              </c:pt>
              <c:pt idx="47">
                <c:v>0</c:v>
              </c:pt>
              <c:pt idx="48">
                <c:v>0</c:v>
              </c:pt>
              <c:pt idx="49">
                <c:v>0</c:v>
              </c:pt>
              <c:pt idx="50">
                <c:v>103</c:v>
              </c:pt>
              <c:pt idx="51">
                <c:v>0</c:v>
              </c:pt>
              <c:pt idx="52">
                <c:v>243</c:v>
              </c:pt>
              <c:pt idx="53">
                <c:v>0</c:v>
              </c:pt>
              <c:pt idx="54">
                <c:v>0</c:v>
              </c:pt>
              <c:pt idx="55">
                <c:v>0</c:v>
              </c:pt>
              <c:pt idx="56">
                <c:v>0</c:v>
              </c:pt>
              <c:pt idx="57">
                <c:v>0</c:v>
              </c:pt>
              <c:pt idx="58">
                <c:v>4</c:v>
              </c:pt>
              <c:pt idx="59">
                <c:v>0</c:v>
              </c:pt>
              <c:pt idx="60">
                <c:v>0</c:v>
              </c:pt>
              <c:pt idx="61">
                <c:v>0</c:v>
              </c:pt>
              <c:pt idx="62">
                <c:v>20</c:v>
              </c:pt>
              <c:pt idx="63">
                <c:v>0</c:v>
              </c:pt>
              <c:pt idx="64">
                <c:v>0</c:v>
              </c:pt>
            </c:numLit>
          </c:val>
          <c:extLst>
            <c:ext xmlns:c16="http://schemas.microsoft.com/office/drawing/2014/chart" uri="{C3380CC4-5D6E-409C-BE32-E72D297353CC}">
              <c16:uniqueId val="{00000006-1D1A-44B2-B799-99BAF3C53552}"/>
            </c:ext>
          </c:extLst>
        </c:ser>
        <c:ser>
          <c:idx val="7"/>
          <c:order val="7"/>
          <c:tx>
            <c:v>1924</c:v>
          </c:tx>
          <c:spPr>
            <a:solidFill>
              <a:schemeClr val="accent2">
                <a:lumMod val="60000"/>
              </a:schemeClr>
            </a:solidFill>
            <a:ln>
              <a:noFill/>
            </a:ln>
            <a:effectLst/>
          </c:spPr>
          <c:invertIfNegative val="0"/>
          <c:cat>
            <c:strLit>
              <c:ptCount val="65"/>
              <c:pt idx="0">
                <c:v>Afghanistan</c:v>
              </c:pt>
              <c:pt idx="1">
                <c:v>Albania</c:v>
              </c:pt>
              <c:pt idx="2">
                <c:v>Algeria</c:v>
              </c:pt>
              <c:pt idx="3">
                <c:v>American Samoa</c:v>
              </c:pt>
              <c:pt idx="4">
                <c:v>Andorra</c:v>
              </c:pt>
              <c:pt idx="5">
                <c:v>Angola</c:v>
              </c:pt>
              <c:pt idx="6">
                <c:v>Antigua and Barbuda</c:v>
              </c:pt>
              <c:pt idx="7">
                <c:v>Argentina</c:v>
              </c:pt>
              <c:pt idx="8">
                <c:v>Armenia</c:v>
              </c:pt>
              <c:pt idx="9">
                <c:v>Aruba</c:v>
              </c:pt>
              <c:pt idx="10">
                <c:v>Australasia</c:v>
              </c:pt>
              <c:pt idx="11">
                <c:v>Australia</c:v>
              </c:pt>
              <c:pt idx="12">
                <c:v>Austria</c:v>
              </c:pt>
              <c:pt idx="13">
                <c:v>Azerbaijan</c:v>
              </c:pt>
              <c:pt idx="14">
                <c:v>Bahamas</c:v>
              </c:pt>
              <c:pt idx="15">
                <c:v>Bahrain</c:v>
              </c:pt>
              <c:pt idx="16">
                <c:v>Bangladesh</c:v>
              </c:pt>
              <c:pt idx="17">
                <c:v>Barbados</c:v>
              </c:pt>
              <c:pt idx="18">
                <c:v>Belarus</c:v>
              </c:pt>
              <c:pt idx="19">
                <c:v>Belgium</c:v>
              </c:pt>
              <c:pt idx="20">
                <c:v>Belize</c:v>
              </c:pt>
              <c:pt idx="21">
                <c:v>Benin</c:v>
              </c:pt>
              <c:pt idx="22">
                <c:v>Bermuda</c:v>
              </c:pt>
              <c:pt idx="23">
                <c:v>Bhutan</c:v>
              </c:pt>
              <c:pt idx="24">
                <c:v>Bohemia</c:v>
              </c:pt>
              <c:pt idx="25">
                <c:v>Boliva</c:v>
              </c:pt>
              <c:pt idx="26">
                <c:v>Bosnia and Herzegovina</c:v>
              </c:pt>
              <c:pt idx="27">
                <c:v>Botswana</c:v>
              </c:pt>
              <c:pt idx="28">
                <c:v>Brazil</c:v>
              </c:pt>
              <c:pt idx="29">
                <c:v>Brunei</c:v>
              </c:pt>
              <c:pt idx="30">
                <c:v>Bulgaria</c:v>
              </c:pt>
              <c:pt idx="31">
                <c:v>Burkina Faso</c:v>
              </c:pt>
              <c:pt idx="32">
                <c:v>Burundi</c:v>
              </c:pt>
              <c:pt idx="33">
                <c:v>Cambodia</c:v>
              </c:pt>
              <c:pt idx="34">
                <c:v>Cameroon</c:v>
              </c:pt>
              <c:pt idx="35">
                <c:v>Canada</c:v>
              </c:pt>
              <c:pt idx="36">
                <c:v>Cape Verde</c:v>
              </c:pt>
              <c:pt idx="37">
                <c:v>Cayman Islands</c:v>
              </c:pt>
              <c:pt idx="38">
                <c:v>Central African Republic</c:v>
              </c:pt>
              <c:pt idx="39">
                <c:v>Chad</c:v>
              </c:pt>
              <c:pt idx="40">
                <c:v>Chile</c:v>
              </c:pt>
              <c:pt idx="41">
                <c:v>China</c:v>
              </c:pt>
              <c:pt idx="42">
                <c:v>Colombia</c:v>
              </c:pt>
              <c:pt idx="43">
                <c:v>Comoros</c:v>
              </c:pt>
              <c:pt idx="44">
                <c:v>Cook Islands</c:v>
              </c:pt>
              <c:pt idx="45">
                <c:v>Costa Rica</c:v>
              </c:pt>
              <c:pt idx="46">
                <c:v>Croatia</c:v>
              </c:pt>
              <c:pt idx="47">
                <c:v>Cuba</c:v>
              </c:pt>
              <c:pt idx="48">
                <c:v>Cyprus</c:v>
              </c:pt>
              <c:pt idx="49">
                <c:v>Czech Republic</c:v>
              </c:pt>
              <c:pt idx="50">
                <c:v>Czechoslovakia</c:v>
              </c:pt>
              <c:pt idx="51">
                <c:v>Democratic Republic of the Congo</c:v>
              </c:pt>
              <c:pt idx="52">
                <c:v>Denmark</c:v>
              </c:pt>
              <c:pt idx="53">
                <c:v>Djibouti</c:v>
              </c:pt>
              <c:pt idx="54">
                <c:v>Dominica</c:v>
              </c:pt>
              <c:pt idx="55">
                <c:v>Dominican Republic</c:v>
              </c:pt>
              <c:pt idx="56">
                <c:v>East Germany</c:v>
              </c:pt>
              <c:pt idx="57">
                <c:v>Ecuador</c:v>
              </c:pt>
              <c:pt idx="58">
                <c:v>Egypt</c:v>
              </c:pt>
              <c:pt idx="59">
                <c:v>El Salvador</c:v>
              </c:pt>
              <c:pt idx="60">
                <c:v>Equatorial Guinea</c:v>
              </c:pt>
              <c:pt idx="61">
                <c:v>Eritrea</c:v>
              </c:pt>
              <c:pt idx="62">
                <c:v>Estonia</c:v>
              </c:pt>
              <c:pt idx="63">
                <c:v>Ethiopia</c:v>
              </c:pt>
              <c:pt idx="64">
                <c:v>Fiji</c:v>
              </c:pt>
            </c:strLit>
          </c:cat>
          <c:val>
            <c:numLit>
              <c:formatCode>General</c:formatCode>
              <c:ptCount val="65"/>
              <c:pt idx="0">
                <c:v>0</c:v>
              </c:pt>
              <c:pt idx="1">
                <c:v>0</c:v>
              </c:pt>
              <c:pt idx="2">
                <c:v>0</c:v>
              </c:pt>
              <c:pt idx="3">
                <c:v>0</c:v>
              </c:pt>
              <c:pt idx="4">
                <c:v>0</c:v>
              </c:pt>
              <c:pt idx="5">
                <c:v>0</c:v>
              </c:pt>
              <c:pt idx="6">
                <c:v>0</c:v>
              </c:pt>
              <c:pt idx="7">
                <c:v>60</c:v>
              </c:pt>
              <c:pt idx="8">
                <c:v>0</c:v>
              </c:pt>
              <c:pt idx="9">
                <c:v>0</c:v>
              </c:pt>
              <c:pt idx="10">
                <c:v>3</c:v>
              </c:pt>
              <c:pt idx="11">
                <c:v>55</c:v>
              </c:pt>
              <c:pt idx="12">
                <c:v>34</c:v>
              </c:pt>
              <c:pt idx="13">
                <c:v>0</c:v>
              </c:pt>
              <c:pt idx="14">
                <c:v>0</c:v>
              </c:pt>
              <c:pt idx="15">
                <c:v>0</c:v>
              </c:pt>
              <c:pt idx="16">
                <c:v>0</c:v>
              </c:pt>
              <c:pt idx="17">
                <c:v>0</c:v>
              </c:pt>
              <c:pt idx="18">
                <c:v>0</c:v>
              </c:pt>
              <c:pt idx="19">
                <c:v>180</c:v>
              </c:pt>
              <c:pt idx="20">
                <c:v>0</c:v>
              </c:pt>
              <c:pt idx="21">
                <c:v>0</c:v>
              </c:pt>
              <c:pt idx="22">
                <c:v>0</c:v>
              </c:pt>
              <c:pt idx="23">
                <c:v>0</c:v>
              </c:pt>
              <c:pt idx="24">
                <c:v>10</c:v>
              </c:pt>
              <c:pt idx="25">
                <c:v>0</c:v>
              </c:pt>
              <c:pt idx="26">
                <c:v>0</c:v>
              </c:pt>
              <c:pt idx="27">
                <c:v>0</c:v>
              </c:pt>
              <c:pt idx="28">
                <c:v>14</c:v>
              </c:pt>
              <c:pt idx="29">
                <c:v>0</c:v>
              </c:pt>
              <c:pt idx="30">
                <c:v>14</c:v>
              </c:pt>
              <c:pt idx="31">
                <c:v>0</c:v>
              </c:pt>
              <c:pt idx="32">
                <c:v>0</c:v>
              </c:pt>
              <c:pt idx="33">
                <c:v>0</c:v>
              </c:pt>
              <c:pt idx="34">
                <c:v>0</c:v>
              </c:pt>
              <c:pt idx="35">
                <c:v>89</c:v>
              </c:pt>
              <c:pt idx="36">
                <c:v>0</c:v>
              </c:pt>
              <c:pt idx="37">
                <c:v>0</c:v>
              </c:pt>
              <c:pt idx="38">
                <c:v>0</c:v>
              </c:pt>
              <c:pt idx="39">
                <c:v>0</c:v>
              </c:pt>
              <c:pt idx="40">
                <c:v>8</c:v>
              </c:pt>
              <c:pt idx="41">
                <c:v>0</c:v>
              </c:pt>
              <c:pt idx="42">
                <c:v>0</c:v>
              </c:pt>
              <c:pt idx="43">
                <c:v>0</c:v>
              </c:pt>
              <c:pt idx="44">
                <c:v>0</c:v>
              </c:pt>
              <c:pt idx="45">
                <c:v>0</c:v>
              </c:pt>
              <c:pt idx="46">
                <c:v>0</c:v>
              </c:pt>
              <c:pt idx="47">
                <c:v>5</c:v>
              </c:pt>
              <c:pt idx="48">
                <c:v>0</c:v>
              </c:pt>
              <c:pt idx="49">
                <c:v>0</c:v>
              </c:pt>
              <c:pt idx="50">
                <c:v>191</c:v>
              </c:pt>
              <c:pt idx="51">
                <c:v>0</c:v>
              </c:pt>
              <c:pt idx="52">
                <c:v>158</c:v>
              </c:pt>
              <c:pt idx="53">
                <c:v>0</c:v>
              </c:pt>
              <c:pt idx="54">
                <c:v>0</c:v>
              </c:pt>
              <c:pt idx="55">
                <c:v>0</c:v>
              </c:pt>
              <c:pt idx="56">
                <c:v>0</c:v>
              </c:pt>
              <c:pt idx="57">
                <c:v>2</c:v>
              </c:pt>
              <c:pt idx="58">
                <c:v>7</c:v>
              </c:pt>
              <c:pt idx="59">
                <c:v>0</c:v>
              </c:pt>
              <c:pt idx="60">
                <c:v>0</c:v>
              </c:pt>
              <c:pt idx="61">
                <c:v>0</c:v>
              </c:pt>
              <c:pt idx="62">
                <c:v>47</c:v>
              </c:pt>
              <c:pt idx="63">
                <c:v>0</c:v>
              </c:pt>
              <c:pt idx="64">
                <c:v>0</c:v>
              </c:pt>
            </c:numLit>
          </c:val>
          <c:extLst>
            <c:ext xmlns:c16="http://schemas.microsoft.com/office/drawing/2014/chart" uri="{C3380CC4-5D6E-409C-BE32-E72D297353CC}">
              <c16:uniqueId val="{00000007-1D1A-44B2-B799-99BAF3C53552}"/>
            </c:ext>
          </c:extLst>
        </c:ser>
        <c:ser>
          <c:idx val="8"/>
          <c:order val="8"/>
          <c:tx>
            <c:v>1928</c:v>
          </c:tx>
          <c:spPr>
            <a:solidFill>
              <a:schemeClr val="accent3">
                <a:lumMod val="60000"/>
              </a:schemeClr>
            </a:solidFill>
            <a:ln>
              <a:noFill/>
            </a:ln>
            <a:effectLst/>
          </c:spPr>
          <c:invertIfNegative val="0"/>
          <c:cat>
            <c:strLit>
              <c:ptCount val="65"/>
              <c:pt idx="0">
                <c:v>Afghanistan</c:v>
              </c:pt>
              <c:pt idx="1">
                <c:v>Albania</c:v>
              </c:pt>
              <c:pt idx="2">
                <c:v>Algeria</c:v>
              </c:pt>
              <c:pt idx="3">
                <c:v>American Samoa</c:v>
              </c:pt>
              <c:pt idx="4">
                <c:v>Andorra</c:v>
              </c:pt>
              <c:pt idx="5">
                <c:v>Angola</c:v>
              </c:pt>
              <c:pt idx="6">
                <c:v>Antigua and Barbuda</c:v>
              </c:pt>
              <c:pt idx="7">
                <c:v>Argentina</c:v>
              </c:pt>
              <c:pt idx="8">
                <c:v>Armenia</c:v>
              </c:pt>
              <c:pt idx="9">
                <c:v>Aruba</c:v>
              </c:pt>
              <c:pt idx="10">
                <c:v>Australasia</c:v>
              </c:pt>
              <c:pt idx="11">
                <c:v>Australia</c:v>
              </c:pt>
              <c:pt idx="12">
                <c:v>Austria</c:v>
              </c:pt>
              <c:pt idx="13">
                <c:v>Azerbaijan</c:v>
              </c:pt>
              <c:pt idx="14">
                <c:v>Bahamas</c:v>
              </c:pt>
              <c:pt idx="15">
                <c:v>Bahrain</c:v>
              </c:pt>
              <c:pt idx="16">
                <c:v>Bangladesh</c:v>
              </c:pt>
              <c:pt idx="17">
                <c:v>Barbados</c:v>
              </c:pt>
              <c:pt idx="18">
                <c:v>Belarus</c:v>
              </c:pt>
              <c:pt idx="19">
                <c:v>Belgium</c:v>
              </c:pt>
              <c:pt idx="20">
                <c:v>Belize</c:v>
              </c:pt>
              <c:pt idx="21">
                <c:v>Benin</c:v>
              </c:pt>
              <c:pt idx="22">
                <c:v>Bermuda</c:v>
              </c:pt>
              <c:pt idx="23">
                <c:v>Bhutan</c:v>
              </c:pt>
              <c:pt idx="24">
                <c:v>Bohemia</c:v>
              </c:pt>
              <c:pt idx="25">
                <c:v>Boliva</c:v>
              </c:pt>
              <c:pt idx="26">
                <c:v>Bosnia and Herzegovina</c:v>
              </c:pt>
              <c:pt idx="27">
                <c:v>Botswana</c:v>
              </c:pt>
              <c:pt idx="28">
                <c:v>Brazil</c:v>
              </c:pt>
              <c:pt idx="29">
                <c:v>Brunei</c:v>
              </c:pt>
              <c:pt idx="30">
                <c:v>Bulgaria</c:v>
              </c:pt>
              <c:pt idx="31">
                <c:v>Burkina Faso</c:v>
              </c:pt>
              <c:pt idx="32">
                <c:v>Burundi</c:v>
              </c:pt>
              <c:pt idx="33">
                <c:v>Cambodia</c:v>
              </c:pt>
              <c:pt idx="34">
                <c:v>Cameroon</c:v>
              </c:pt>
              <c:pt idx="35">
                <c:v>Canada</c:v>
              </c:pt>
              <c:pt idx="36">
                <c:v>Cape Verde</c:v>
              </c:pt>
              <c:pt idx="37">
                <c:v>Cayman Islands</c:v>
              </c:pt>
              <c:pt idx="38">
                <c:v>Central African Republic</c:v>
              </c:pt>
              <c:pt idx="39">
                <c:v>Chad</c:v>
              </c:pt>
              <c:pt idx="40">
                <c:v>Chile</c:v>
              </c:pt>
              <c:pt idx="41">
                <c:v>China</c:v>
              </c:pt>
              <c:pt idx="42">
                <c:v>Colombia</c:v>
              </c:pt>
              <c:pt idx="43">
                <c:v>Comoros</c:v>
              </c:pt>
              <c:pt idx="44">
                <c:v>Cook Islands</c:v>
              </c:pt>
              <c:pt idx="45">
                <c:v>Costa Rica</c:v>
              </c:pt>
              <c:pt idx="46">
                <c:v>Croatia</c:v>
              </c:pt>
              <c:pt idx="47">
                <c:v>Cuba</c:v>
              </c:pt>
              <c:pt idx="48">
                <c:v>Cyprus</c:v>
              </c:pt>
              <c:pt idx="49">
                <c:v>Czech Republic</c:v>
              </c:pt>
              <c:pt idx="50">
                <c:v>Czechoslovakia</c:v>
              </c:pt>
              <c:pt idx="51">
                <c:v>Democratic Republic of the Congo</c:v>
              </c:pt>
              <c:pt idx="52">
                <c:v>Denmark</c:v>
              </c:pt>
              <c:pt idx="53">
                <c:v>Djibouti</c:v>
              </c:pt>
              <c:pt idx="54">
                <c:v>Dominica</c:v>
              </c:pt>
              <c:pt idx="55">
                <c:v>Dominican Republic</c:v>
              </c:pt>
              <c:pt idx="56">
                <c:v>East Germany</c:v>
              </c:pt>
              <c:pt idx="57">
                <c:v>Ecuador</c:v>
              </c:pt>
              <c:pt idx="58">
                <c:v>Egypt</c:v>
              </c:pt>
              <c:pt idx="59">
                <c:v>El Salvador</c:v>
              </c:pt>
              <c:pt idx="60">
                <c:v>Equatorial Guinea</c:v>
              </c:pt>
              <c:pt idx="61">
                <c:v>Eritrea</c:v>
              </c:pt>
              <c:pt idx="62">
                <c:v>Estonia</c:v>
              </c:pt>
              <c:pt idx="63">
                <c:v>Ethiopia</c:v>
              </c:pt>
              <c:pt idx="64">
                <c:v>Fiji</c:v>
              </c:pt>
            </c:strLit>
          </c:cat>
          <c:val>
            <c:numLit>
              <c:formatCode>General</c:formatCode>
              <c:ptCount val="65"/>
              <c:pt idx="0">
                <c:v>0</c:v>
              </c:pt>
              <c:pt idx="1">
                <c:v>0</c:v>
              </c:pt>
              <c:pt idx="2">
                <c:v>0</c:v>
              </c:pt>
              <c:pt idx="3">
                <c:v>0</c:v>
              </c:pt>
              <c:pt idx="4">
                <c:v>0</c:v>
              </c:pt>
              <c:pt idx="5">
                <c:v>0</c:v>
              </c:pt>
              <c:pt idx="6">
                <c:v>0</c:v>
              </c:pt>
              <c:pt idx="7">
                <c:v>63</c:v>
              </c:pt>
              <c:pt idx="8">
                <c:v>0</c:v>
              </c:pt>
              <c:pt idx="9">
                <c:v>0</c:v>
              </c:pt>
              <c:pt idx="10">
                <c:v>0</c:v>
              </c:pt>
              <c:pt idx="11">
                <c:v>21</c:v>
              </c:pt>
              <c:pt idx="12">
                <c:v>130</c:v>
              </c:pt>
              <c:pt idx="13">
                <c:v>0</c:v>
              </c:pt>
              <c:pt idx="14">
                <c:v>0</c:v>
              </c:pt>
              <c:pt idx="15">
                <c:v>0</c:v>
              </c:pt>
              <c:pt idx="16">
                <c:v>0</c:v>
              </c:pt>
              <c:pt idx="17">
                <c:v>0</c:v>
              </c:pt>
              <c:pt idx="18">
                <c:v>0</c:v>
              </c:pt>
              <c:pt idx="19">
                <c:v>154</c:v>
              </c:pt>
              <c:pt idx="20">
                <c:v>0</c:v>
              </c:pt>
              <c:pt idx="21">
                <c:v>0</c:v>
              </c:pt>
              <c:pt idx="22">
                <c:v>0</c:v>
              </c:pt>
              <c:pt idx="23">
                <c:v>0</c:v>
              </c:pt>
              <c:pt idx="24">
                <c:v>2</c:v>
              </c:pt>
              <c:pt idx="25">
                <c:v>0</c:v>
              </c:pt>
              <c:pt idx="26">
                <c:v>0</c:v>
              </c:pt>
              <c:pt idx="27">
                <c:v>0</c:v>
              </c:pt>
              <c:pt idx="28">
                <c:v>0</c:v>
              </c:pt>
              <c:pt idx="29">
                <c:v>0</c:v>
              </c:pt>
              <c:pt idx="30">
                <c:v>10</c:v>
              </c:pt>
              <c:pt idx="31">
                <c:v>0</c:v>
              </c:pt>
              <c:pt idx="32">
                <c:v>0</c:v>
              </c:pt>
              <c:pt idx="33">
                <c:v>0</c:v>
              </c:pt>
              <c:pt idx="34">
                <c:v>0</c:v>
              </c:pt>
              <c:pt idx="35">
                <c:v>131</c:v>
              </c:pt>
              <c:pt idx="36">
                <c:v>0</c:v>
              </c:pt>
              <c:pt idx="37">
                <c:v>0</c:v>
              </c:pt>
              <c:pt idx="38">
                <c:v>0</c:v>
              </c:pt>
              <c:pt idx="39">
                <c:v>0</c:v>
              </c:pt>
              <c:pt idx="40">
                <c:v>19</c:v>
              </c:pt>
              <c:pt idx="41">
                <c:v>0</c:v>
              </c:pt>
              <c:pt idx="42">
                <c:v>0</c:v>
              </c:pt>
              <c:pt idx="43">
                <c:v>0</c:v>
              </c:pt>
              <c:pt idx="44">
                <c:v>0</c:v>
              </c:pt>
              <c:pt idx="45">
                <c:v>0</c:v>
              </c:pt>
              <c:pt idx="46">
                <c:v>0</c:v>
              </c:pt>
              <c:pt idx="47">
                <c:v>1</c:v>
              </c:pt>
              <c:pt idx="48">
                <c:v>0</c:v>
              </c:pt>
              <c:pt idx="49">
                <c:v>0</c:v>
              </c:pt>
              <c:pt idx="50">
                <c:v>148</c:v>
              </c:pt>
              <c:pt idx="51">
                <c:v>0</c:v>
              </c:pt>
              <c:pt idx="52">
                <c:v>122</c:v>
              </c:pt>
              <c:pt idx="53">
                <c:v>0</c:v>
              </c:pt>
              <c:pt idx="54">
                <c:v>0</c:v>
              </c:pt>
              <c:pt idx="55">
                <c:v>0</c:v>
              </c:pt>
              <c:pt idx="56">
                <c:v>0</c:v>
              </c:pt>
              <c:pt idx="57">
                <c:v>0</c:v>
              </c:pt>
              <c:pt idx="58">
                <c:v>13</c:v>
              </c:pt>
              <c:pt idx="59">
                <c:v>0</c:v>
              </c:pt>
              <c:pt idx="60">
                <c:v>0</c:v>
              </c:pt>
              <c:pt idx="61">
                <c:v>0</c:v>
              </c:pt>
              <c:pt idx="62">
                <c:v>29</c:v>
              </c:pt>
              <c:pt idx="63">
                <c:v>0</c:v>
              </c:pt>
              <c:pt idx="64">
                <c:v>0</c:v>
              </c:pt>
            </c:numLit>
          </c:val>
          <c:extLst>
            <c:ext xmlns:c16="http://schemas.microsoft.com/office/drawing/2014/chart" uri="{C3380CC4-5D6E-409C-BE32-E72D297353CC}">
              <c16:uniqueId val="{00000008-1D1A-44B2-B799-99BAF3C53552}"/>
            </c:ext>
          </c:extLst>
        </c:ser>
        <c:ser>
          <c:idx val="9"/>
          <c:order val="9"/>
          <c:tx>
            <c:v>1932</c:v>
          </c:tx>
          <c:spPr>
            <a:solidFill>
              <a:schemeClr val="accent4">
                <a:lumMod val="60000"/>
              </a:schemeClr>
            </a:solidFill>
            <a:ln>
              <a:noFill/>
            </a:ln>
            <a:effectLst/>
          </c:spPr>
          <c:invertIfNegative val="0"/>
          <c:cat>
            <c:strLit>
              <c:ptCount val="65"/>
              <c:pt idx="0">
                <c:v>Afghanistan</c:v>
              </c:pt>
              <c:pt idx="1">
                <c:v>Albania</c:v>
              </c:pt>
              <c:pt idx="2">
                <c:v>Algeria</c:v>
              </c:pt>
              <c:pt idx="3">
                <c:v>American Samoa</c:v>
              </c:pt>
              <c:pt idx="4">
                <c:v>Andorra</c:v>
              </c:pt>
              <c:pt idx="5">
                <c:v>Angola</c:v>
              </c:pt>
              <c:pt idx="6">
                <c:v>Antigua and Barbuda</c:v>
              </c:pt>
              <c:pt idx="7">
                <c:v>Argentina</c:v>
              </c:pt>
              <c:pt idx="8">
                <c:v>Armenia</c:v>
              </c:pt>
              <c:pt idx="9">
                <c:v>Aruba</c:v>
              </c:pt>
              <c:pt idx="10">
                <c:v>Australasia</c:v>
              </c:pt>
              <c:pt idx="11">
                <c:v>Australia</c:v>
              </c:pt>
              <c:pt idx="12">
                <c:v>Austria</c:v>
              </c:pt>
              <c:pt idx="13">
                <c:v>Azerbaijan</c:v>
              </c:pt>
              <c:pt idx="14">
                <c:v>Bahamas</c:v>
              </c:pt>
              <c:pt idx="15">
                <c:v>Bahrain</c:v>
              </c:pt>
              <c:pt idx="16">
                <c:v>Bangladesh</c:v>
              </c:pt>
              <c:pt idx="17">
                <c:v>Barbados</c:v>
              </c:pt>
              <c:pt idx="18">
                <c:v>Belarus</c:v>
              </c:pt>
              <c:pt idx="19">
                <c:v>Belgium</c:v>
              </c:pt>
              <c:pt idx="20">
                <c:v>Belize</c:v>
              </c:pt>
              <c:pt idx="21">
                <c:v>Benin</c:v>
              </c:pt>
              <c:pt idx="22">
                <c:v>Bermuda</c:v>
              </c:pt>
              <c:pt idx="23">
                <c:v>Bhutan</c:v>
              </c:pt>
              <c:pt idx="24">
                <c:v>Bohemia</c:v>
              </c:pt>
              <c:pt idx="25">
                <c:v>Boliva</c:v>
              </c:pt>
              <c:pt idx="26">
                <c:v>Bosnia and Herzegovina</c:v>
              </c:pt>
              <c:pt idx="27">
                <c:v>Botswana</c:v>
              </c:pt>
              <c:pt idx="28">
                <c:v>Brazil</c:v>
              </c:pt>
              <c:pt idx="29">
                <c:v>Brunei</c:v>
              </c:pt>
              <c:pt idx="30">
                <c:v>Bulgaria</c:v>
              </c:pt>
              <c:pt idx="31">
                <c:v>Burkina Faso</c:v>
              </c:pt>
              <c:pt idx="32">
                <c:v>Burundi</c:v>
              </c:pt>
              <c:pt idx="33">
                <c:v>Cambodia</c:v>
              </c:pt>
              <c:pt idx="34">
                <c:v>Cameroon</c:v>
              </c:pt>
              <c:pt idx="35">
                <c:v>Canada</c:v>
              </c:pt>
              <c:pt idx="36">
                <c:v>Cape Verde</c:v>
              </c:pt>
              <c:pt idx="37">
                <c:v>Cayman Islands</c:v>
              </c:pt>
              <c:pt idx="38">
                <c:v>Central African Republic</c:v>
              </c:pt>
              <c:pt idx="39">
                <c:v>Chad</c:v>
              </c:pt>
              <c:pt idx="40">
                <c:v>Chile</c:v>
              </c:pt>
              <c:pt idx="41">
                <c:v>China</c:v>
              </c:pt>
              <c:pt idx="42">
                <c:v>Colombia</c:v>
              </c:pt>
              <c:pt idx="43">
                <c:v>Comoros</c:v>
              </c:pt>
              <c:pt idx="44">
                <c:v>Cook Islands</c:v>
              </c:pt>
              <c:pt idx="45">
                <c:v>Costa Rica</c:v>
              </c:pt>
              <c:pt idx="46">
                <c:v>Croatia</c:v>
              </c:pt>
              <c:pt idx="47">
                <c:v>Cuba</c:v>
              </c:pt>
              <c:pt idx="48">
                <c:v>Cyprus</c:v>
              </c:pt>
              <c:pt idx="49">
                <c:v>Czech Republic</c:v>
              </c:pt>
              <c:pt idx="50">
                <c:v>Czechoslovakia</c:v>
              </c:pt>
              <c:pt idx="51">
                <c:v>Democratic Republic of the Congo</c:v>
              </c:pt>
              <c:pt idx="52">
                <c:v>Denmark</c:v>
              </c:pt>
              <c:pt idx="53">
                <c:v>Djibouti</c:v>
              </c:pt>
              <c:pt idx="54">
                <c:v>Dominica</c:v>
              </c:pt>
              <c:pt idx="55">
                <c:v>Dominican Republic</c:v>
              </c:pt>
              <c:pt idx="56">
                <c:v>East Germany</c:v>
              </c:pt>
              <c:pt idx="57">
                <c:v>Ecuador</c:v>
              </c:pt>
              <c:pt idx="58">
                <c:v>Egypt</c:v>
              </c:pt>
              <c:pt idx="59">
                <c:v>El Salvador</c:v>
              </c:pt>
              <c:pt idx="60">
                <c:v>Equatorial Guinea</c:v>
              </c:pt>
              <c:pt idx="61">
                <c:v>Eritrea</c:v>
              </c:pt>
              <c:pt idx="62">
                <c:v>Estonia</c:v>
              </c:pt>
              <c:pt idx="63">
                <c:v>Ethiopia</c:v>
              </c:pt>
              <c:pt idx="64">
                <c:v>Fiji</c:v>
              </c:pt>
            </c:strLit>
          </c:cat>
          <c:val>
            <c:numLit>
              <c:formatCode>General</c:formatCode>
              <c:ptCount val="65"/>
              <c:pt idx="0">
                <c:v>0</c:v>
              </c:pt>
              <c:pt idx="1">
                <c:v>0</c:v>
              </c:pt>
              <c:pt idx="2">
                <c:v>0</c:v>
              </c:pt>
              <c:pt idx="3">
                <c:v>0</c:v>
              </c:pt>
              <c:pt idx="4">
                <c:v>0</c:v>
              </c:pt>
              <c:pt idx="5">
                <c:v>0</c:v>
              </c:pt>
              <c:pt idx="6">
                <c:v>0</c:v>
              </c:pt>
              <c:pt idx="7">
                <c:v>41</c:v>
              </c:pt>
              <c:pt idx="8">
                <c:v>0</c:v>
              </c:pt>
              <c:pt idx="9">
                <c:v>0</c:v>
              </c:pt>
              <c:pt idx="10">
                <c:v>0</c:v>
              </c:pt>
              <c:pt idx="11">
                <c:v>17</c:v>
              </c:pt>
              <c:pt idx="12">
                <c:v>41</c:v>
              </c:pt>
              <c:pt idx="13">
                <c:v>0</c:v>
              </c:pt>
              <c:pt idx="14">
                <c:v>0</c:v>
              </c:pt>
              <c:pt idx="15">
                <c:v>0</c:v>
              </c:pt>
              <c:pt idx="16">
                <c:v>0</c:v>
              </c:pt>
              <c:pt idx="17">
                <c:v>0</c:v>
              </c:pt>
              <c:pt idx="18">
                <c:v>0</c:v>
              </c:pt>
              <c:pt idx="19">
                <c:v>43</c:v>
              </c:pt>
              <c:pt idx="20">
                <c:v>0</c:v>
              </c:pt>
              <c:pt idx="21">
                <c:v>0</c:v>
              </c:pt>
              <c:pt idx="22">
                <c:v>0</c:v>
              </c:pt>
              <c:pt idx="23">
                <c:v>0</c:v>
              </c:pt>
              <c:pt idx="24">
                <c:v>0</c:v>
              </c:pt>
              <c:pt idx="25">
                <c:v>0</c:v>
              </c:pt>
              <c:pt idx="26">
                <c:v>0</c:v>
              </c:pt>
              <c:pt idx="27">
                <c:v>0</c:v>
              </c:pt>
              <c:pt idx="28">
                <c:v>40</c:v>
              </c:pt>
              <c:pt idx="29">
                <c:v>0</c:v>
              </c:pt>
              <c:pt idx="30">
                <c:v>2</c:v>
              </c:pt>
              <c:pt idx="31">
                <c:v>0</c:v>
              </c:pt>
              <c:pt idx="32">
                <c:v>0</c:v>
              </c:pt>
              <c:pt idx="33">
                <c:v>0</c:v>
              </c:pt>
              <c:pt idx="34">
                <c:v>0</c:v>
              </c:pt>
              <c:pt idx="35">
                <c:v>212</c:v>
              </c:pt>
              <c:pt idx="36">
                <c:v>0</c:v>
              </c:pt>
              <c:pt idx="37">
                <c:v>0</c:v>
              </c:pt>
              <c:pt idx="38">
                <c:v>0</c:v>
              </c:pt>
              <c:pt idx="39">
                <c:v>0</c:v>
              </c:pt>
              <c:pt idx="40">
                <c:v>0</c:v>
              </c:pt>
              <c:pt idx="41">
                <c:v>2</c:v>
              </c:pt>
              <c:pt idx="42">
                <c:v>1</c:v>
              </c:pt>
              <c:pt idx="43">
                <c:v>0</c:v>
              </c:pt>
              <c:pt idx="44">
                <c:v>0</c:v>
              </c:pt>
              <c:pt idx="45">
                <c:v>0</c:v>
              </c:pt>
              <c:pt idx="46">
                <c:v>0</c:v>
              </c:pt>
              <c:pt idx="47">
                <c:v>0</c:v>
              </c:pt>
              <c:pt idx="48">
                <c:v>0</c:v>
              </c:pt>
              <c:pt idx="49">
                <c:v>0</c:v>
              </c:pt>
              <c:pt idx="50">
                <c:v>60</c:v>
              </c:pt>
              <c:pt idx="51">
                <c:v>0</c:v>
              </c:pt>
              <c:pt idx="52">
                <c:v>94</c:v>
              </c:pt>
              <c:pt idx="53">
                <c:v>0</c:v>
              </c:pt>
              <c:pt idx="54">
                <c:v>0</c:v>
              </c:pt>
              <c:pt idx="55">
                <c:v>0</c:v>
              </c:pt>
              <c:pt idx="56">
                <c:v>0</c:v>
              </c:pt>
              <c:pt idx="57">
                <c:v>0</c:v>
              </c:pt>
              <c:pt idx="58">
                <c:v>0</c:v>
              </c:pt>
              <c:pt idx="59">
                <c:v>4</c:v>
              </c:pt>
              <c:pt idx="60">
                <c:v>0</c:v>
              </c:pt>
              <c:pt idx="61">
                <c:v>0</c:v>
              </c:pt>
              <c:pt idx="62">
                <c:v>3</c:v>
              </c:pt>
              <c:pt idx="63">
                <c:v>0</c:v>
              </c:pt>
              <c:pt idx="64">
                <c:v>0</c:v>
              </c:pt>
            </c:numLit>
          </c:val>
          <c:extLst>
            <c:ext xmlns:c16="http://schemas.microsoft.com/office/drawing/2014/chart" uri="{C3380CC4-5D6E-409C-BE32-E72D297353CC}">
              <c16:uniqueId val="{00000009-1D1A-44B2-B799-99BAF3C53552}"/>
            </c:ext>
          </c:extLst>
        </c:ser>
        <c:ser>
          <c:idx val="10"/>
          <c:order val="10"/>
          <c:tx>
            <c:v>1936</c:v>
          </c:tx>
          <c:spPr>
            <a:solidFill>
              <a:schemeClr val="accent5">
                <a:lumMod val="60000"/>
              </a:schemeClr>
            </a:solidFill>
            <a:ln>
              <a:noFill/>
            </a:ln>
            <a:effectLst/>
          </c:spPr>
          <c:invertIfNegative val="0"/>
          <c:cat>
            <c:strLit>
              <c:ptCount val="65"/>
              <c:pt idx="0">
                <c:v>Afghanistan</c:v>
              </c:pt>
              <c:pt idx="1">
                <c:v>Albania</c:v>
              </c:pt>
              <c:pt idx="2">
                <c:v>Algeria</c:v>
              </c:pt>
              <c:pt idx="3">
                <c:v>American Samoa</c:v>
              </c:pt>
              <c:pt idx="4">
                <c:v>Andorra</c:v>
              </c:pt>
              <c:pt idx="5">
                <c:v>Angola</c:v>
              </c:pt>
              <c:pt idx="6">
                <c:v>Antigua and Barbuda</c:v>
              </c:pt>
              <c:pt idx="7">
                <c:v>Argentina</c:v>
              </c:pt>
              <c:pt idx="8">
                <c:v>Armenia</c:v>
              </c:pt>
              <c:pt idx="9">
                <c:v>Aruba</c:v>
              </c:pt>
              <c:pt idx="10">
                <c:v>Australasia</c:v>
              </c:pt>
              <c:pt idx="11">
                <c:v>Australia</c:v>
              </c:pt>
              <c:pt idx="12">
                <c:v>Austria</c:v>
              </c:pt>
              <c:pt idx="13">
                <c:v>Azerbaijan</c:v>
              </c:pt>
              <c:pt idx="14">
                <c:v>Bahamas</c:v>
              </c:pt>
              <c:pt idx="15">
                <c:v>Bahrain</c:v>
              </c:pt>
              <c:pt idx="16">
                <c:v>Bangladesh</c:v>
              </c:pt>
              <c:pt idx="17">
                <c:v>Barbados</c:v>
              </c:pt>
              <c:pt idx="18">
                <c:v>Belarus</c:v>
              </c:pt>
              <c:pt idx="19">
                <c:v>Belgium</c:v>
              </c:pt>
              <c:pt idx="20">
                <c:v>Belize</c:v>
              </c:pt>
              <c:pt idx="21">
                <c:v>Benin</c:v>
              </c:pt>
              <c:pt idx="22">
                <c:v>Bermuda</c:v>
              </c:pt>
              <c:pt idx="23">
                <c:v>Bhutan</c:v>
              </c:pt>
              <c:pt idx="24">
                <c:v>Bohemia</c:v>
              </c:pt>
              <c:pt idx="25">
                <c:v>Boliva</c:v>
              </c:pt>
              <c:pt idx="26">
                <c:v>Bosnia and Herzegovina</c:v>
              </c:pt>
              <c:pt idx="27">
                <c:v>Botswana</c:v>
              </c:pt>
              <c:pt idx="28">
                <c:v>Brazil</c:v>
              </c:pt>
              <c:pt idx="29">
                <c:v>Brunei</c:v>
              </c:pt>
              <c:pt idx="30">
                <c:v>Bulgaria</c:v>
              </c:pt>
              <c:pt idx="31">
                <c:v>Burkina Faso</c:v>
              </c:pt>
              <c:pt idx="32">
                <c:v>Burundi</c:v>
              </c:pt>
              <c:pt idx="33">
                <c:v>Cambodia</c:v>
              </c:pt>
              <c:pt idx="34">
                <c:v>Cameroon</c:v>
              </c:pt>
              <c:pt idx="35">
                <c:v>Canada</c:v>
              </c:pt>
              <c:pt idx="36">
                <c:v>Cape Verde</c:v>
              </c:pt>
              <c:pt idx="37">
                <c:v>Cayman Islands</c:v>
              </c:pt>
              <c:pt idx="38">
                <c:v>Central African Republic</c:v>
              </c:pt>
              <c:pt idx="39">
                <c:v>Chad</c:v>
              </c:pt>
              <c:pt idx="40">
                <c:v>Chile</c:v>
              </c:pt>
              <c:pt idx="41">
                <c:v>China</c:v>
              </c:pt>
              <c:pt idx="42">
                <c:v>Colombia</c:v>
              </c:pt>
              <c:pt idx="43">
                <c:v>Comoros</c:v>
              </c:pt>
              <c:pt idx="44">
                <c:v>Cook Islands</c:v>
              </c:pt>
              <c:pt idx="45">
                <c:v>Costa Rica</c:v>
              </c:pt>
              <c:pt idx="46">
                <c:v>Croatia</c:v>
              </c:pt>
              <c:pt idx="47">
                <c:v>Cuba</c:v>
              </c:pt>
              <c:pt idx="48">
                <c:v>Cyprus</c:v>
              </c:pt>
              <c:pt idx="49">
                <c:v>Czech Republic</c:v>
              </c:pt>
              <c:pt idx="50">
                <c:v>Czechoslovakia</c:v>
              </c:pt>
              <c:pt idx="51">
                <c:v>Democratic Republic of the Congo</c:v>
              </c:pt>
              <c:pt idx="52">
                <c:v>Denmark</c:v>
              </c:pt>
              <c:pt idx="53">
                <c:v>Djibouti</c:v>
              </c:pt>
              <c:pt idx="54">
                <c:v>Dominica</c:v>
              </c:pt>
              <c:pt idx="55">
                <c:v>Dominican Republic</c:v>
              </c:pt>
              <c:pt idx="56">
                <c:v>East Germany</c:v>
              </c:pt>
              <c:pt idx="57">
                <c:v>Ecuador</c:v>
              </c:pt>
              <c:pt idx="58">
                <c:v>Egypt</c:v>
              </c:pt>
              <c:pt idx="59">
                <c:v>El Salvador</c:v>
              </c:pt>
              <c:pt idx="60">
                <c:v>Equatorial Guinea</c:v>
              </c:pt>
              <c:pt idx="61">
                <c:v>Eritrea</c:v>
              </c:pt>
              <c:pt idx="62">
                <c:v>Estonia</c:v>
              </c:pt>
              <c:pt idx="63">
                <c:v>Ethiopia</c:v>
              </c:pt>
              <c:pt idx="64">
                <c:v>Fiji</c:v>
              </c:pt>
            </c:strLit>
          </c:cat>
          <c:val>
            <c:numLit>
              <c:formatCode>General</c:formatCode>
              <c:ptCount val="65"/>
              <c:pt idx="0">
                <c:v>15</c:v>
              </c:pt>
              <c:pt idx="1">
                <c:v>0</c:v>
              </c:pt>
              <c:pt idx="2">
                <c:v>0</c:v>
              </c:pt>
              <c:pt idx="3">
                <c:v>0</c:v>
              </c:pt>
              <c:pt idx="4">
                <c:v>0</c:v>
              </c:pt>
              <c:pt idx="5">
                <c:v>0</c:v>
              </c:pt>
              <c:pt idx="6">
                <c:v>0</c:v>
              </c:pt>
              <c:pt idx="7">
                <c:v>68</c:v>
              </c:pt>
              <c:pt idx="8">
                <c:v>0</c:v>
              </c:pt>
              <c:pt idx="9">
                <c:v>0</c:v>
              </c:pt>
              <c:pt idx="10">
                <c:v>0</c:v>
              </c:pt>
              <c:pt idx="11">
                <c:v>41</c:v>
              </c:pt>
              <c:pt idx="12">
                <c:v>420</c:v>
              </c:pt>
              <c:pt idx="13">
                <c:v>0</c:v>
              </c:pt>
              <c:pt idx="14">
                <c:v>0</c:v>
              </c:pt>
              <c:pt idx="15">
                <c:v>0</c:v>
              </c:pt>
              <c:pt idx="16">
                <c:v>0</c:v>
              </c:pt>
              <c:pt idx="17">
                <c:v>0</c:v>
              </c:pt>
              <c:pt idx="18">
                <c:v>0</c:v>
              </c:pt>
              <c:pt idx="19">
                <c:v>226</c:v>
              </c:pt>
              <c:pt idx="20">
                <c:v>0</c:v>
              </c:pt>
              <c:pt idx="21">
                <c:v>0</c:v>
              </c:pt>
              <c:pt idx="22">
                <c:v>9</c:v>
              </c:pt>
              <c:pt idx="23">
                <c:v>0</c:v>
              </c:pt>
              <c:pt idx="24">
                <c:v>1</c:v>
              </c:pt>
              <c:pt idx="25">
                <c:v>1</c:v>
              </c:pt>
              <c:pt idx="26">
                <c:v>0</c:v>
              </c:pt>
              <c:pt idx="27">
                <c:v>0</c:v>
              </c:pt>
              <c:pt idx="28">
                <c:v>94</c:v>
              </c:pt>
              <c:pt idx="29">
                <c:v>0</c:v>
              </c:pt>
              <c:pt idx="30">
                <c:v>96</c:v>
              </c:pt>
              <c:pt idx="31">
                <c:v>0</c:v>
              </c:pt>
              <c:pt idx="32">
                <c:v>0</c:v>
              </c:pt>
              <c:pt idx="33">
                <c:v>0</c:v>
              </c:pt>
              <c:pt idx="34">
                <c:v>0</c:v>
              </c:pt>
              <c:pt idx="35">
                <c:v>200</c:v>
              </c:pt>
              <c:pt idx="36">
                <c:v>0</c:v>
              </c:pt>
              <c:pt idx="37">
                <c:v>0</c:v>
              </c:pt>
              <c:pt idx="38">
                <c:v>0</c:v>
              </c:pt>
              <c:pt idx="39">
                <c:v>0</c:v>
              </c:pt>
              <c:pt idx="40">
                <c:v>56</c:v>
              </c:pt>
              <c:pt idx="41">
                <c:v>65</c:v>
              </c:pt>
              <c:pt idx="42">
                <c:v>6</c:v>
              </c:pt>
              <c:pt idx="43">
                <c:v>0</c:v>
              </c:pt>
              <c:pt idx="44">
                <c:v>0</c:v>
              </c:pt>
              <c:pt idx="45">
                <c:v>1</c:v>
              </c:pt>
              <c:pt idx="46">
                <c:v>0</c:v>
              </c:pt>
              <c:pt idx="47">
                <c:v>0</c:v>
              </c:pt>
              <c:pt idx="48">
                <c:v>0</c:v>
              </c:pt>
              <c:pt idx="49">
                <c:v>0</c:v>
              </c:pt>
              <c:pt idx="50">
                <c:v>333</c:v>
              </c:pt>
              <c:pt idx="51">
                <c:v>0</c:v>
              </c:pt>
              <c:pt idx="52">
                <c:v>173</c:v>
              </c:pt>
              <c:pt idx="53">
                <c:v>0</c:v>
              </c:pt>
              <c:pt idx="54">
                <c:v>0</c:v>
              </c:pt>
              <c:pt idx="55">
                <c:v>0</c:v>
              </c:pt>
              <c:pt idx="56">
                <c:v>0</c:v>
              </c:pt>
              <c:pt idx="57">
                <c:v>0</c:v>
              </c:pt>
              <c:pt idx="58">
                <c:v>52</c:v>
              </c:pt>
              <c:pt idx="59">
                <c:v>0</c:v>
              </c:pt>
              <c:pt idx="60">
                <c:v>0</c:v>
              </c:pt>
              <c:pt idx="61">
                <c:v>0</c:v>
              </c:pt>
              <c:pt idx="62">
                <c:v>45</c:v>
              </c:pt>
              <c:pt idx="63">
                <c:v>0</c:v>
              </c:pt>
              <c:pt idx="64">
                <c:v>0</c:v>
              </c:pt>
            </c:numLit>
          </c:val>
          <c:extLst>
            <c:ext xmlns:c16="http://schemas.microsoft.com/office/drawing/2014/chart" uri="{C3380CC4-5D6E-409C-BE32-E72D297353CC}">
              <c16:uniqueId val="{0000000A-1D1A-44B2-B799-99BAF3C53552}"/>
            </c:ext>
          </c:extLst>
        </c:ser>
        <c:ser>
          <c:idx val="11"/>
          <c:order val="11"/>
          <c:tx>
            <c:v>1948</c:v>
          </c:tx>
          <c:spPr>
            <a:solidFill>
              <a:schemeClr val="accent6">
                <a:lumMod val="60000"/>
              </a:schemeClr>
            </a:solidFill>
            <a:ln>
              <a:noFill/>
            </a:ln>
            <a:effectLst/>
          </c:spPr>
          <c:invertIfNegative val="0"/>
          <c:cat>
            <c:strLit>
              <c:ptCount val="65"/>
              <c:pt idx="0">
                <c:v>Afghanistan</c:v>
              </c:pt>
              <c:pt idx="1">
                <c:v>Albania</c:v>
              </c:pt>
              <c:pt idx="2">
                <c:v>Algeria</c:v>
              </c:pt>
              <c:pt idx="3">
                <c:v>American Samoa</c:v>
              </c:pt>
              <c:pt idx="4">
                <c:v>Andorra</c:v>
              </c:pt>
              <c:pt idx="5">
                <c:v>Angola</c:v>
              </c:pt>
              <c:pt idx="6">
                <c:v>Antigua and Barbuda</c:v>
              </c:pt>
              <c:pt idx="7">
                <c:v>Argentina</c:v>
              </c:pt>
              <c:pt idx="8">
                <c:v>Armenia</c:v>
              </c:pt>
              <c:pt idx="9">
                <c:v>Aruba</c:v>
              </c:pt>
              <c:pt idx="10">
                <c:v>Australasia</c:v>
              </c:pt>
              <c:pt idx="11">
                <c:v>Australia</c:v>
              </c:pt>
              <c:pt idx="12">
                <c:v>Austria</c:v>
              </c:pt>
              <c:pt idx="13">
                <c:v>Azerbaijan</c:v>
              </c:pt>
              <c:pt idx="14">
                <c:v>Bahamas</c:v>
              </c:pt>
              <c:pt idx="15">
                <c:v>Bahrain</c:v>
              </c:pt>
              <c:pt idx="16">
                <c:v>Bangladesh</c:v>
              </c:pt>
              <c:pt idx="17">
                <c:v>Barbados</c:v>
              </c:pt>
              <c:pt idx="18">
                <c:v>Belarus</c:v>
              </c:pt>
              <c:pt idx="19">
                <c:v>Belgium</c:v>
              </c:pt>
              <c:pt idx="20">
                <c:v>Belize</c:v>
              </c:pt>
              <c:pt idx="21">
                <c:v>Benin</c:v>
              </c:pt>
              <c:pt idx="22">
                <c:v>Bermuda</c:v>
              </c:pt>
              <c:pt idx="23">
                <c:v>Bhutan</c:v>
              </c:pt>
              <c:pt idx="24">
                <c:v>Bohemia</c:v>
              </c:pt>
              <c:pt idx="25">
                <c:v>Boliva</c:v>
              </c:pt>
              <c:pt idx="26">
                <c:v>Bosnia and Herzegovina</c:v>
              </c:pt>
              <c:pt idx="27">
                <c:v>Botswana</c:v>
              </c:pt>
              <c:pt idx="28">
                <c:v>Brazil</c:v>
              </c:pt>
              <c:pt idx="29">
                <c:v>Brunei</c:v>
              </c:pt>
              <c:pt idx="30">
                <c:v>Bulgaria</c:v>
              </c:pt>
              <c:pt idx="31">
                <c:v>Burkina Faso</c:v>
              </c:pt>
              <c:pt idx="32">
                <c:v>Burundi</c:v>
              </c:pt>
              <c:pt idx="33">
                <c:v>Cambodia</c:v>
              </c:pt>
              <c:pt idx="34">
                <c:v>Cameroon</c:v>
              </c:pt>
              <c:pt idx="35">
                <c:v>Canada</c:v>
              </c:pt>
              <c:pt idx="36">
                <c:v>Cape Verde</c:v>
              </c:pt>
              <c:pt idx="37">
                <c:v>Cayman Islands</c:v>
              </c:pt>
              <c:pt idx="38">
                <c:v>Central African Republic</c:v>
              </c:pt>
              <c:pt idx="39">
                <c:v>Chad</c:v>
              </c:pt>
              <c:pt idx="40">
                <c:v>Chile</c:v>
              </c:pt>
              <c:pt idx="41">
                <c:v>China</c:v>
              </c:pt>
              <c:pt idx="42">
                <c:v>Colombia</c:v>
              </c:pt>
              <c:pt idx="43">
                <c:v>Comoros</c:v>
              </c:pt>
              <c:pt idx="44">
                <c:v>Cook Islands</c:v>
              </c:pt>
              <c:pt idx="45">
                <c:v>Costa Rica</c:v>
              </c:pt>
              <c:pt idx="46">
                <c:v>Croatia</c:v>
              </c:pt>
              <c:pt idx="47">
                <c:v>Cuba</c:v>
              </c:pt>
              <c:pt idx="48">
                <c:v>Cyprus</c:v>
              </c:pt>
              <c:pt idx="49">
                <c:v>Czech Republic</c:v>
              </c:pt>
              <c:pt idx="50">
                <c:v>Czechoslovakia</c:v>
              </c:pt>
              <c:pt idx="51">
                <c:v>Democratic Republic of the Congo</c:v>
              </c:pt>
              <c:pt idx="52">
                <c:v>Denmark</c:v>
              </c:pt>
              <c:pt idx="53">
                <c:v>Djibouti</c:v>
              </c:pt>
              <c:pt idx="54">
                <c:v>Dominica</c:v>
              </c:pt>
              <c:pt idx="55">
                <c:v>Dominican Republic</c:v>
              </c:pt>
              <c:pt idx="56">
                <c:v>East Germany</c:v>
              </c:pt>
              <c:pt idx="57">
                <c:v>Ecuador</c:v>
              </c:pt>
              <c:pt idx="58">
                <c:v>Egypt</c:v>
              </c:pt>
              <c:pt idx="59">
                <c:v>El Salvador</c:v>
              </c:pt>
              <c:pt idx="60">
                <c:v>Equatorial Guinea</c:v>
              </c:pt>
              <c:pt idx="61">
                <c:v>Eritrea</c:v>
              </c:pt>
              <c:pt idx="62">
                <c:v>Estonia</c:v>
              </c:pt>
              <c:pt idx="63">
                <c:v>Ethiopia</c:v>
              </c:pt>
              <c:pt idx="64">
                <c:v>Fiji</c:v>
              </c:pt>
            </c:strLit>
          </c:cat>
          <c:val>
            <c:numLit>
              <c:formatCode>General</c:formatCode>
              <c:ptCount val="65"/>
              <c:pt idx="0">
                <c:v>0</c:v>
              </c:pt>
              <c:pt idx="1">
                <c:v>0</c:v>
              </c:pt>
              <c:pt idx="2">
                <c:v>0</c:v>
              </c:pt>
              <c:pt idx="3">
                <c:v>0</c:v>
              </c:pt>
              <c:pt idx="4">
                <c:v>0</c:v>
              </c:pt>
              <c:pt idx="5">
                <c:v>0</c:v>
              </c:pt>
              <c:pt idx="6">
                <c:v>0</c:v>
              </c:pt>
              <c:pt idx="7">
                <c:v>204</c:v>
              </c:pt>
              <c:pt idx="8">
                <c:v>0</c:v>
              </c:pt>
              <c:pt idx="9">
                <c:v>0</c:v>
              </c:pt>
              <c:pt idx="10">
                <c:v>0</c:v>
              </c:pt>
              <c:pt idx="11">
                <c:v>97</c:v>
              </c:pt>
              <c:pt idx="12">
                <c:v>313</c:v>
              </c:pt>
              <c:pt idx="13">
                <c:v>0</c:v>
              </c:pt>
              <c:pt idx="14">
                <c:v>2</c:v>
              </c:pt>
              <c:pt idx="15">
                <c:v>0</c:v>
              </c:pt>
              <c:pt idx="16">
                <c:v>0</c:v>
              </c:pt>
              <c:pt idx="17">
                <c:v>0</c:v>
              </c:pt>
              <c:pt idx="18">
                <c:v>0</c:v>
              </c:pt>
              <c:pt idx="19">
                <c:v>197</c:v>
              </c:pt>
              <c:pt idx="20">
                <c:v>0</c:v>
              </c:pt>
              <c:pt idx="21">
                <c:v>0</c:v>
              </c:pt>
              <c:pt idx="22">
                <c:v>22</c:v>
              </c:pt>
              <c:pt idx="23">
                <c:v>0</c:v>
              </c:pt>
              <c:pt idx="24">
                <c:v>0</c:v>
              </c:pt>
              <c:pt idx="25">
                <c:v>0</c:v>
              </c:pt>
              <c:pt idx="26">
                <c:v>0</c:v>
              </c:pt>
              <c:pt idx="27">
                <c:v>0</c:v>
              </c:pt>
              <c:pt idx="28">
                <c:v>101</c:v>
              </c:pt>
              <c:pt idx="29">
                <c:v>0</c:v>
              </c:pt>
              <c:pt idx="30">
                <c:v>9</c:v>
              </c:pt>
              <c:pt idx="31">
                <c:v>0</c:v>
              </c:pt>
              <c:pt idx="32">
                <c:v>0</c:v>
              </c:pt>
              <c:pt idx="33">
                <c:v>0</c:v>
              </c:pt>
              <c:pt idx="34">
                <c:v>0</c:v>
              </c:pt>
              <c:pt idx="35">
                <c:v>189</c:v>
              </c:pt>
              <c:pt idx="36">
                <c:v>0</c:v>
              </c:pt>
              <c:pt idx="37">
                <c:v>0</c:v>
              </c:pt>
              <c:pt idx="38">
                <c:v>0</c:v>
              </c:pt>
              <c:pt idx="39">
                <c:v>0</c:v>
              </c:pt>
              <c:pt idx="40">
                <c:v>59</c:v>
              </c:pt>
              <c:pt idx="41">
                <c:v>8</c:v>
              </c:pt>
              <c:pt idx="42">
                <c:v>4</c:v>
              </c:pt>
              <c:pt idx="43">
                <c:v>0</c:v>
              </c:pt>
              <c:pt idx="44">
                <c:v>0</c:v>
              </c:pt>
              <c:pt idx="45">
                <c:v>0</c:v>
              </c:pt>
              <c:pt idx="46">
                <c:v>0</c:v>
              </c:pt>
              <c:pt idx="47">
                <c:v>112</c:v>
              </c:pt>
              <c:pt idx="48">
                <c:v>0</c:v>
              </c:pt>
              <c:pt idx="49">
                <c:v>0</c:v>
              </c:pt>
              <c:pt idx="50">
                <c:v>204</c:v>
              </c:pt>
              <c:pt idx="51">
                <c:v>0</c:v>
              </c:pt>
              <c:pt idx="52">
                <c:v>255</c:v>
              </c:pt>
              <c:pt idx="53">
                <c:v>0</c:v>
              </c:pt>
              <c:pt idx="54">
                <c:v>0</c:v>
              </c:pt>
              <c:pt idx="55">
                <c:v>0</c:v>
              </c:pt>
              <c:pt idx="56">
                <c:v>0</c:v>
              </c:pt>
              <c:pt idx="57">
                <c:v>0</c:v>
              </c:pt>
              <c:pt idx="58">
                <c:v>71</c:v>
              </c:pt>
              <c:pt idx="59">
                <c:v>0</c:v>
              </c:pt>
              <c:pt idx="60">
                <c:v>0</c:v>
              </c:pt>
              <c:pt idx="61">
                <c:v>0</c:v>
              </c:pt>
              <c:pt idx="62">
                <c:v>0</c:v>
              </c:pt>
              <c:pt idx="63">
                <c:v>0</c:v>
              </c:pt>
              <c:pt idx="64">
                <c:v>0</c:v>
              </c:pt>
            </c:numLit>
          </c:val>
          <c:extLst>
            <c:ext xmlns:c16="http://schemas.microsoft.com/office/drawing/2014/chart" uri="{C3380CC4-5D6E-409C-BE32-E72D297353CC}">
              <c16:uniqueId val="{0000000B-1D1A-44B2-B799-99BAF3C53552}"/>
            </c:ext>
          </c:extLst>
        </c:ser>
        <c:ser>
          <c:idx val="12"/>
          <c:order val="12"/>
          <c:tx>
            <c:v>1952</c:v>
          </c:tx>
          <c:spPr>
            <a:solidFill>
              <a:schemeClr val="accent1">
                <a:lumMod val="80000"/>
                <a:lumOff val="20000"/>
              </a:schemeClr>
            </a:solidFill>
            <a:ln>
              <a:noFill/>
            </a:ln>
            <a:effectLst/>
          </c:spPr>
          <c:invertIfNegative val="0"/>
          <c:cat>
            <c:strLit>
              <c:ptCount val="65"/>
              <c:pt idx="0">
                <c:v>Afghanistan</c:v>
              </c:pt>
              <c:pt idx="1">
                <c:v>Albania</c:v>
              </c:pt>
              <c:pt idx="2">
                <c:v>Algeria</c:v>
              </c:pt>
              <c:pt idx="3">
                <c:v>American Samoa</c:v>
              </c:pt>
              <c:pt idx="4">
                <c:v>Andorra</c:v>
              </c:pt>
              <c:pt idx="5">
                <c:v>Angola</c:v>
              </c:pt>
              <c:pt idx="6">
                <c:v>Antigua and Barbuda</c:v>
              </c:pt>
              <c:pt idx="7">
                <c:v>Argentina</c:v>
              </c:pt>
              <c:pt idx="8">
                <c:v>Armenia</c:v>
              </c:pt>
              <c:pt idx="9">
                <c:v>Aruba</c:v>
              </c:pt>
              <c:pt idx="10">
                <c:v>Australasia</c:v>
              </c:pt>
              <c:pt idx="11">
                <c:v>Australia</c:v>
              </c:pt>
              <c:pt idx="12">
                <c:v>Austria</c:v>
              </c:pt>
              <c:pt idx="13">
                <c:v>Azerbaijan</c:v>
              </c:pt>
              <c:pt idx="14">
                <c:v>Bahamas</c:v>
              </c:pt>
              <c:pt idx="15">
                <c:v>Bahrain</c:v>
              </c:pt>
              <c:pt idx="16">
                <c:v>Bangladesh</c:v>
              </c:pt>
              <c:pt idx="17">
                <c:v>Barbados</c:v>
              </c:pt>
              <c:pt idx="18">
                <c:v>Belarus</c:v>
              </c:pt>
              <c:pt idx="19">
                <c:v>Belgium</c:v>
              </c:pt>
              <c:pt idx="20">
                <c:v>Belize</c:v>
              </c:pt>
              <c:pt idx="21">
                <c:v>Benin</c:v>
              </c:pt>
              <c:pt idx="22">
                <c:v>Bermuda</c:v>
              </c:pt>
              <c:pt idx="23">
                <c:v>Bhutan</c:v>
              </c:pt>
              <c:pt idx="24">
                <c:v>Bohemia</c:v>
              </c:pt>
              <c:pt idx="25">
                <c:v>Boliva</c:v>
              </c:pt>
              <c:pt idx="26">
                <c:v>Bosnia and Herzegovina</c:v>
              </c:pt>
              <c:pt idx="27">
                <c:v>Botswana</c:v>
              </c:pt>
              <c:pt idx="28">
                <c:v>Brazil</c:v>
              </c:pt>
              <c:pt idx="29">
                <c:v>Brunei</c:v>
              </c:pt>
              <c:pt idx="30">
                <c:v>Bulgaria</c:v>
              </c:pt>
              <c:pt idx="31">
                <c:v>Burkina Faso</c:v>
              </c:pt>
              <c:pt idx="32">
                <c:v>Burundi</c:v>
              </c:pt>
              <c:pt idx="33">
                <c:v>Cambodia</c:v>
              </c:pt>
              <c:pt idx="34">
                <c:v>Cameroon</c:v>
              </c:pt>
              <c:pt idx="35">
                <c:v>Canada</c:v>
              </c:pt>
              <c:pt idx="36">
                <c:v>Cape Verde</c:v>
              </c:pt>
              <c:pt idx="37">
                <c:v>Cayman Islands</c:v>
              </c:pt>
              <c:pt idx="38">
                <c:v>Central African Republic</c:v>
              </c:pt>
              <c:pt idx="39">
                <c:v>Chad</c:v>
              </c:pt>
              <c:pt idx="40">
                <c:v>Chile</c:v>
              </c:pt>
              <c:pt idx="41">
                <c:v>China</c:v>
              </c:pt>
              <c:pt idx="42">
                <c:v>Colombia</c:v>
              </c:pt>
              <c:pt idx="43">
                <c:v>Comoros</c:v>
              </c:pt>
              <c:pt idx="44">
                <c:v>Cook Islands</c:v>
              </c:pt>
              <c:pt idx="45">
                <c:v>Costa Rica</c:v>
              </c:pt>
              <c:pt idx="46">
                <c:v>Croatia</c:v>
              </c:pt>
              <c:pt idx="47">
                <c:v>Cuba</c:v>
              </c:pt>
              <c:pt idx="48">
                <c:v>Cyprus</c:v>
              </c:pt>
              <c:pt idx="49">
                <c:v>Czech Republic</c:v>
              </c:pt>
              <c:pt idx="50">
                <c:v>Czechoslovakia</c:v>
              </c:pt>
              <c:pt idx="51">
                <c:v>Democratic Republic of the Congo</c:v>
              </c:pt>
              <c:pt idx="52">
                <c:v>Denmark</c:v>
              </c:pt>
              <c:pt idx="53">
                <c:v>Djibouti</c:v>
              </c:pt>
              <c:pt idx="54">
                <c:v>Dominica</c:v>
              </c:pt>
              <c:pt idx="55">
                <c:v>Dominican Republic</c:v>
              </c:pt>
              <c:pt idx="56">
                <c:v>East Germany</c:v>
              </c:pt>
              <c:pt idx="57">
                <c:v>Ecuador</c:v>
              </c:pt>
              <c:pt idx="58">
                <c:v>Egypt</c:v>
              </c:pt>
              <c:pt idx="59">
                <c:v>El Salvador</c:v>
              </c:pt>
              <c:pt idx="60">
                <c:v>Equatorial Guinea</c:v>
              </c:pt>
              <c:pt idx="61">
                <c:v>Eritrea</c:v>
              </c:pt>
              <c:pt idx="62">
                <c:v>Estonia</c:v>
              </c:pt>
              <c:pt idx="63">
                <c:v>Ethiopia</c:v>
              </c:pt>
              <c:pt idx="64">
                <c:v>Fiji</c:v>
              </c:pt>
            </c:strLit>
          </c:cat>
          <c:val>
            <c:numLit>
              <c:formatCode>General</c:formatCode>
              <c:ptCount val="65"/>
              <c:pt idx="0">
                <c:v>0</c:v>
              </c:pt>
              <c:pt idx="1">
                <c:v>0</c:v>
              </c:pt>
              <c:pt idx="2">
                <c:v>0</c:v>
              </c:pt>
              <c:pt idx="3">
                <c:v>0</c:v>
              </c:pt>
              <c:pt idx="4">
                <c:v>0</c:v>
              </c:pt>
              <c:pt idx="5">
                <c:v>0</c:v>
              </c:pt>
              <c:pt idx="6">
                <c:v>0</c:v>
              </c:pt>
              <c:pt idx="7">
                <c:v>193</c:v>
              </c:pt>
              <c:pt idx="8">
                <c:v>0</c:v>
              </c:pt>
              <c:pt idx="9">
                <c:v>0</c:v>
              </c:pt>
              <c:pt idx="10">
                <c:v>0</c:v>
              </c:pt>
              <c:pt idx="11">
                <c:v>159</c:v>
              </c:pt>
              <c:pt idx="12">
                <c:v>312</c:v>
              </c:pt>
              <c:pt idx="13">
                <c:v>0</c:v>
              </c:pt>
              <c:pt idx="14">
                <c:v>7</c:v>
              </c:pt>
              <c:pt idx="15">
                <c:v>0</c:v>
              </c:pt>
              <c:pt idx="16">
                <c:v>0</c:v>
              </c:pt>
              <c:pt idx="17">
                <c:v>0</c:v>
              </c:pt>
              <c:pt idx="18">
                <c:v>0</c:v>
              </c:pt>
              <c:pt idx="19">
                <c:v>202</c:v>
              </c:pt>
              <c:pt idx="20">
                <c:v>0</c:v>
              </c:pt>
              <c:pt idx="21">
                <c:v>0</c:v>
              </c:pt>
              <c:pt idx="22">
                <c:v>12</c:v>
              </c:pt>
              <c:pt idx="23">
                <c:v>0</c:v>
              </c:pt>
              <c:pt idx="24">
                <c:v>0</c:v>
              </c:pt>
              <c:pt idx="25">
                <c:v>0</c:v>
              </c:pt>
              <c:pt idx="26">
                <c:v>0</c:v>
              </c:pt>
              <c:pt idx="27">
                <c:v>0</c:v>
              </c:pt>
              <c:pt idx="28">
                <c:v>113</c:v>
              </c:pt>
              <c:pt idx="29">
                <c:v>0</c:v>
              </c:pt>
              <c:pt idx="30">
                <c:v>177</c:v>
              </c:pt>
              <c:pt idx="31">
                <c:v>0</c:v>
              </c:pt>
              <c:pt idx="32">
                <c:v>0</c:v>
              </c:pt>
              <c:pt idx="33">
                <c:v>0</c:v>
              </c:pt>
              <c:pt idx="34">
                <c:v>0</c:v>
              </c:pt>
              <c:pt idx="35">
                <c:v>211</c:v>
              </c:pt>
              <c:pt idx="36">
                <c:v>0</c:v>
              </c:pt>
              <c:pt idx="37">
                <c:v>0</c:v>
              </c:pt>
              <c:pt idx="38">
                <c:v>0</c:v>
              </c:pt>
              <c:pt idx="39">
                <c:v>0</c:v>
              </c:pt>
              <c:pt idx="40">
                <c:v>85</c:v>
              </c:pt>
              <c:pt idx="41">
                <c:v>1</c:v>
              </c:pt>
              <c:pt idx="42">
                <c:v>0</c:v>
              </c:pt>
              <c:pt idx="43">
                <c:v>0</c:v>
              </c:pt>
              <c:pt idx="44">
                <c:v>0</c:v>
              </c:pt>
              <c:pt idx="45">
                <c:v>0</c:v>
              </c:pt>
              <c:pt idx="46">
                <c:v>0</c:v>
              </c:pt>
              <c:pt idx="47">
                <c:v>57</c:v>
              </c:pt>
              <c:pt idx="48">
                <c:v>0</c:v>
              </c:pt>
              <c:pt idx="49">
                <c:v>0</c:v>
              </c:pt>
              <c:pt idx="50">
                <c:v>245</c:v>
              </c:pt>
              <c:pt idx="51">
                <c:v>0</c:v>
              </c:pt>
              <c:pt idx="52">
                <c:v>202</c:v>
              </c:pt>
              <c:pt idx="53">
                <c:v>0</c:v>
              </c:pt>
              <c:pt idx="54">
                <c:v>0</c:v>
              </c:pt>
              <c:pt idx="55">
                <c:v>0</c:v>
              </c:pt>
              <c:pt idx="56">
                <c:v>0</c:v>
              </c:pt>
              <c:pt idx="57">
                <c:v>0</c:v>
              </c:pt>
              <c:pt idx="58">
                <c:v>165</c:v>
              </c:pt>
              <c:pt idx="59">
                <c:v>0</c:v>
              </c:pt>
              <c:pt idx="60">
                <c:v>0</c:v>
              </c:pt>
              <c:pt idx="61">
                <c:v>0</c:v>
              </c:pt>
              <c:pt idx="62">
                <c:v>0</c:v>
              </c:pt>
              <c:pt idx="63">
                <c:v>0</c:v>
              </c:pt>
              <c:pt idx="64">
                <c:v>0</c:v>
              </c:pt>
            </c:numLit>
          </c:val>
          <c:extLst>
            <c:ext xmlns:c16="http://schemas.microsoft.com/office/drawing/2014/chart" uri="{C3380CC4-5D6E-409C-BE32-E72D297353CC}">
              <c16:uniqueId val="{0000000C-1D1A-44B2-B799-99BAF3C53552}"/>
            </c:ext>
          </c:extLst>
        </c:ser>
        <c:ser>
          <c:idx val="13"/>
          <c:order val="13"/>
          <c:tx>
            <c:v>1956</c:v>
          </c:tx>
          <c:spPr>
            <a:solidFill>
              <a:schemeClr val="accent2">
                <a:lumMod val="80000"/>
                <a:lumOff val="20000"/>
              </a:schemeClr>
            </a:solidFill>
            <a:ln>
              <a:noFill/>
            </a:ln>
            <a:effectLst/>
          </c:spPr>
          <c:invertIfNegative val="0"/>
          <c:cat>
            <c:strLit>
              <c:ptCount val="65"/>
              <c:pt idx="0">
                <c:v>Afghanistan</c:v>
              </c:pt>
              <c:pt idx="1">
                <c:v>Albania</c:v>
              </c:pt>
              <c:pt idx="2">
                <c:v>Algeria</c:v>
              </c:pt>
              <c:pt idx="3">
                <c:v>American Samoa</c:v>
              </c:pt>
              <c:pt idx="4">
                <c:v>Andorra</c:v>
              </c:pt>
              <c:pt idx="5">
                <c:v>Angola</c:v>
              </c:pt>
              <c:pt idx="6">
                <c:v>Antigua and Barbuda</c:v>
              </c:pt>
              <c:pt idx="7">
                <c:v>Argentina</c:v>
              </c:pt>
              <c:pt idx="8">
                <c:v>Armenia</c:v>
              </c:pt>
              <c:pt idx="9">
                <c:v>Aruba</c:v>
              </c:pt>
              <c:pt idx="10">
                <c:v>Australasia</c:v>
              </c:pt>
              <c:pt idx="11">
                <c:v>Australia</c:v>
              </c:pt>
              <c:pt idx="12">
                <c:v>Austria</c:v>
              </c:pt>
              <c:pt idx="13">
                <c:v>Azerbaijan</c:v>
              </c:pt>
              <c:pt idx="14">
                <c:v>Bahamas</c:v>
              </c:pt>
              <c:pt idx="15">
                <c:v>Bahrain</c:v>
              </c:pt>
              <c:pt idx="16">
                <c:v>Bangladesh</c:v>
              </c:pt>
              <c:pt idx="17">
                <c:v>Barbados</c:v>
              </c:pt>
              <c:pt idx="18">
                <c:v>Belarus</c:v>
              </c:pt>
              <c:pt idx="19">
                <c:v>Belgium</c:v>
              </c:pt>
              <c:pt idx="20">
                <c:v>Belize</c:v>
              </c:pt>
              <c:pt idx="21">
                <c:v>Benin</c:v>
              </c:pt>
              <c:pt idx="22">
                <c:v>Bermuda</c:v>
              </c:pt>
              <c:pt idx="23">
                <c:v>Bhutan</c:v>
              </c:pt>
              <c:pt idx="24">
                <c:v>Bohemia</c:v>
              </c:pt>
              <c:pt idx="25">
                <c:v>Boliva</c:v>
              </c:pt>
              <c:pt idx="26">
                <c:v>Bosnia and Herzegovina</c:v>
              </c:pt>
              <c:pt idx="27">
                <c:v>Botswana</c:v>
              </c:pt>
              <c:pt idx="28">
                <c:v>Brazil</c:v>
              </c:pt>
              <c:pt idx="29">
                <c:v>Brunei</c:v>
              </c:pt>
              <c:pt idx="30">
                <c:v>Bulgaria</c:v>
              </c:pt>
              <c:pt idx="31">
                <c:v>Burkina Faso</c:v>
              </c:pt>
              <c:pt idx="32">
                <c:v>Burundi</c:v>
              </c:pt>
              <c:pt idx="33">
                <c:v>Cambodia</c:v>
              </c:pt>
              <c:pt idx="34">
                <c:v>Cameroon</c:v>
              </c:pt>
              <c:pt idx="35">
                <c:v>Canada</c:v>
              </c:pt>
              <c:pt idx="36">
                <c:v>Cape Verde</c:v>
              </c:pt>
              <c:pt idx="37">
                <c:v>Cayman Islands</c:v>
              </c:pt>
              <c:pt idx="38">
                <c:v>Central African Republic</c:v>
              </c:pt>
              <c:pt idx="39">
                <c:v>Chad</c:v>
              </c:pt>
              <c:pt idx="40">
                <c:v>Chile</c:v>
              </c:pt>
              <c:pt idx="41">
                <c:v>China</c:v>
              </c:pt>
              <c:pt idx="42">
                <c:v>Colombia</c:v>
              </c:pt>
              <c:pt idx="43">
                <c:v>Comoros</c:v>
              </c:pt>
              <c:pt idx="44">
                <c:v>Cook Islands</c:v>
              </c:pt>
              <c:pt idx="45">
                <c:v>Costa Rica</c:v>
              </c:pt>
              <c:pt idx="46">
                <c:v>Croatia</c:v>
              </c:pt>
              <c:pt idx="47">
                <c:v>Cuba</c:v>
              </c:pt>
              <c:pt idx="48">
                <c:v>Cyprus</c:v>
              </c:pt>
              <c:pt idx="49">
                <c:v>Czech Republic</c:v>
              </c:pt>
              <c:pt idx="50">
                <c:v>Czechoslovakia</c:v>
              </c:pt>
              <c:pt idx="51">
                <c:v>Democratic Republic of the Congo</c:v>
              </c:pt>
              <c:pt idx="52">
                <c:v>Denmark</c:v>
              </c:pt>
              <c:pt idx="53">
                <c:v>Djibouti</c:v>
              </c:pt>
              <c:pt idx="54">
                <c:v>Dominica</c:v>
              </c:pt>
              <c:pt idx="55">
                <c:v>Dominican Republic</c:v>
              </c:pt>
              <c:pt idx="56">
                <c:v>East Germany</c:v>
              </c:pt>
              <c:pt idx="57">
                <c:v>Ecuador</c:v>
              </c:pt>
              <c:pt idx="58">
                <c:v>Egypt</c:v>
              </c:pt>
              <c:pt idx="59">
                <c:v>El Salvador</c:v>
              </c:pt>
              <c:pt idx="60">
                <c:v>Equatorial Guinea</c:v>
              </c:pt>
              <c:pt idx="61">
                <c:v>Eritrea</c:v>
              </c:pt>
              <c:pt idx="62">
                <c:v>Estonia</c:v>
              </c:pt>
              <c:pt idx="63">
                <c:v>Ethiopia</c:v>
              </c:pt>
              <c:pt idx="64">
                <c:v>Fiji</c:v>
              </c:pt>
            </c:strLit>
          </c:cat>
          <c:val>
            <c:numLit>
              <c:formatCode>General</c:formatCode>
              <c:ptCount val="65"/>
              <c:pt idx="0">
                <c:v>0</c:v>
              </c:pt>
              <c:pt idx="1">
                <c:v>0</c:v>
              </c:pt>
              <c:pt idx="2">
                <c:v>0</c:v>
              </c:pt>
              <c:pt idx="3">
                <c:v>0</c:v>
              </c:pt>
              <c:pt idx="4">
                <c:v>0</c:v>
              </c:pt>
              <c:pt idx="5">
                <c:v>0</c:v>
              </c:pt>
              <c:pt idx="6">
                <c:v>0</c:v>
              </c:pt>
              <c:pt idx="7">
                <c:v>34</c:v>
              </c:pt>
              <c:pt idx="8">
                <c:v>0</c:v>
              </c:pt>
              <c:pt idx="9">
                <c:v>0</c:v>
              </c:pt>
              <c:pt idx="10">
                <c:v>0</c:v>
              </c:pt>
              <c:pt idx="11">
                <c:v>354</c:v>
              </c:pt>
              <c:pt idx="12">
                <c:v>143</c:v>
              </c:pt>
              <c:pt idx="13">
                <c:v>0</c:v>
              </c:pt>
              <c:pt idx="14">
                <c:v>5</c:v>
              </c:pt>
              <c:pt idx="15">
                <c:v>0</c:v>
              </c:pt>
              <c:pt idx="16">
                <c:v>0</c:v>
              </c:pt>
              <c:pt idx="17">
                <c:v>0</c:v>
              </c:pt>
              <c:pt idx="18">
                <c:v>0</c:v>
              </c:pt>
              <c:pt idx="19">
                <c:v>86</c:v>
              </c:pt>
              <c:pt idx="20">
                <c:v>0</c:v>
              </c:pt>
              <c:pt idx="21">
                <c:v>0</c:v>
              </c:pt>
              <c:pt idx="22">
                <c:v>1</c:v>
              </c:pt>
              <c:pt idx="23">
                <c:v>0</c:v>
              </c:pt>
              <c:pt idx="24">
                <c:v>0</c:v>
              </c:pt>
              <c:pt idx="25">
                <c:v>2</c:v>
              </c:pt>
              <c:pt idx="26">
                <c:v>0</c:v>
              </c:pt>
              <c:pt idx="27">
                <c:v>0</c:v>
              </c:pt>
              <c:pt idx="28">
                <c:v>61</c:v>
              </c:pt>
              <c:pt idx="29">
                <c:v>0</c:v>
              </c:pt>
              <c:pt idx="30">
                <c:v>89</c:v>
              </c:pt>
              <c:pt idx="31">
                <c:v>0</c:v>
              </c:pt>
              <c:pt idx="32">
                <c:v>0</c:v>
              </c:pt>
              <c:pt idx="33">
                <c:v>2</c:v>
              </c:pt>
              <c:pt idx="34">
                <c:v>0</c:v>
              </c:pt>
              <c:pt idx="35">
                <c:v>175</c:v>
              </c:pt>
              <c:pt idx="36">
                <c:v>0</c:v>
              </c:pt>
              <c:pt idx="37">
                <c:v>0</c:v>
              </c:pt>
              <c:pt idx="38">
                <c:v>0</c:v>
              </c:pt>
              <c:pt idx="39">
                <c:v>0</c:v>
              </c:pt>
              <c:pt idx="40">
                <c:v>34</c:v>
              </c:pt>
              <c:pt idx="41">
                <c:v>1</c:v>
              </c:pt>
              <c:pt idx="42">
                <c:v>22</c:v>
              </c:pt>
              <c:pt idx="43">
                <c:v>0</c:v>
              </c:pt>
              <c:pt idx="44">
                <c:v>0</c:v>
              </c:pt>
              <c:pt idx="45">
                <c:v>0</c:v>
              </c:pt>
              <c:pt idx="46">
                <c:v>0</c:v>
              </c:pt>
              <c:pt idx="47">
                <c:v>23</c:v>
              </c:pt>
              <c:pt idx="48">
                <c:v>0</c:v>
              </c:pt>
              <c:pt idx="49">
                <c:v>0</c:v>
              </c:pt>
              <c:pt idx="50">
                <c:v>219</c:v>
              </c:pt>
              <c:pt idx="51">
                <c:v>0</c:v>
              </c:pt>
              <c:pt idx="52">
                <c:v>53</c:v>
              </c:pt>
              <c:pt idx="53">
                <c:v>0</c:v>
              </c:pt>
              <c:pt idx="54">
                <c:v>0</c:v>
              </c:pt>
              <c:pt idx="55">
                <c:v>0</c:v>
              </c:pt>
              <c:pt idx="56">
                <c:v>0</c:v>
              </c:pt>
              <c:pt idx="57">
                <c:v>0</c:v>
              </c:pt>
              <c:pt idx="58">
                <c:v>4</c:v>
              </c:pt>
              <c:pt idx="59">
                <c:v>0</c:v>
              </c:pt>
              <c:pt idx="60">
                <c:v>0</c:v>
              </c:pt>
              <c:pt idx="61">
                <c:v>0</c:v>
              </c:pt>
              <c:pt idx="62">
                <c:v>0</c:v>
              </c:pt>
              <c:pt idx="63">
                <c:v>18</c:v>
              </c:pt>
              <c:pt idx="64">
                <c:v>3</c:v>
              </c:pt>
            </c:numLit>
          </c:val>
          <c:extLst>
            <c:ext xmlns:c16="http://schemas.microsoft.com/office/drawing/2014/chart" uri="{C3380CC4-5D6E-409C-BE32-E72D297353CC}">
              <c16:uniqueId val="{0000000D-1D1A-44B2-B799-99BAF3C53552}"/>
            </c:ext>
          </c:extLst>
        </c:ser>
        <c:ser>
          <c:idx val="14"/>
          <c:order val="14"/>
          <c:tx>
            <c:v>1960</c:v>
          </c:tx>
          <c:spPr>
            <a:solidFill>
              <a:schemeClr val="accent3">
                <a:lumMod val="80000"/>
                <a:lumOff val="20000"/>
              </a:schemeClr>
            </a:solidFill>
            <a:ln>
              <a:noFill/>
            </a:ln>
            <a:effectLst/>
          </c:spPr>
          <c:invertIfNegative val="0"/>
          <c:cat>
            <c:strLit>
              <c:ptCount val="65"/>
              <c:pt idx="0">
                <c:v>Afghanistan</c:v>
              </c:pt>
              <c:pt idx="1">
                <c:v>Albania</c:v>
              </c:pt>
              <c:pt idx="2">
                <c:v>Algeria</c:v>
              </c:pt>
              <c:pt idx="3">
                <c:v>American Samoa</c:v>
              </c:pt>
              <c:pt idx="4">
                <c:v>Andorra</c:v>
              </c:pt>
              <c:pt idx="5">
                <c:v>Angola</c:v>
              </c:pt>
              <c:pt idx="6">
                <c:v>Antigua and Barbuda</c:v>
              </c:pt>
              <c:pt idx="7">
                <c:v>Argentina</c:v>
              </c:pt>
              <c:pt idx="8">
                <c:v>Armenia</c:v>
              </c:pt>
              <c:pt idx="9">
                <c:v>Aruba</c:v>
              </c:pt>
              <c:pt idx="10">
                <c:v>Australasia</c:v>
              </c:pt>
              <c:pt idx="11">
                <c:v>Australia</c:v>
              </c:pt>
              <c:pt idx="12">
                <c:v>Austria</c:v>
              </c:pt>
              <c:pt idx="13">
                <c:v>Azerbaijan</c:v>
              </c:pt>
              <c:pt idx="14">
                <c:v>Bahamas</c:v>
              </c:pt>
              <c:pt idx="15">
                <c:v>Bahrain</c:v>
              </c:pt>
              <c:pt idx="16">
                <c:v>Bangladesh</c:v>
              </c:pt>
              <c:pt idx="17">
                <c:v>Barbados</c:v>
              </c:pt>
              <c:pt idx="18">
                <c:v>Belarus</c:v>
              </c:pt>
              <c:pt idx="19">
                <c:v>Belgium</c:v>
              </c:pt>
              <c:pt idx="20">
                <c:v>Belize</c:v>
              </c:pt>
              <c:pt idx="21">
                <c:v>Benin</c:v>
              </c:pt>
              <c:pt idx="22">
                <c:v>Bermuda</c:v>
              </c:pt>
              <c:pt idx="23">
                <c:v>Bhutan</c:v>
              </c:pt>
              <c:pt idx="24">
                <c:v>Bohemia</c:v>
              </c:pt>
              <c:pt idx="25">
                <c:v>Boliva</c:v>
              </c:pt>
              <c:pt idx="26">
                <c:v>Bosnia and Herzegovina</c:v>
              </c:pt>
              <c:pt idx="27">
                <c:v>Botswana</c:v>
              </c:pt>
              <c:pt idx="28">
                <c:v>Brazil</c:v>
              </c:pt>
              <c:pt idx="29">
                <c:v>Brunei</c:v>
              </c:pt>
              <c:pt idx="30">
                <c:v>Bulgaria</c:v>
              </c:pt>
              <c:pt idx="31">
                <c:v>Burkina Faso</c:v>
              </c:pt>
              <c:pt idx="32">
                <c:v>Burundi</c:v>
              </c:pt>
              <c:pt idx="33">
                <c:v>Cambodia</c:v>
              </c:pt>
              <c:pt idx="34">
                <c:v>Cameroon</c:v>
              </c:pt>
              <c:pt idx="35">
                <c:v>Canada</c:v>
              </c:pt>
              <c:pt idx="36">
                <c:v>Cape Verde</c:v>
              </c:pt>
              <c:pt idx="37">
                <c:v>Cayman Islands</c:v>
              </c:pt>
              <c:pt idx="38">
                <c:v>Central African Republic</c:v>
              </c:pt>
              <c:pt idx="39">
                <c:v>Chad</c:v>
              </c:pt>
              <c:pt idx="40">
                <c:v>Chile</c:v>
              </c:pt>
              <c:pt idx="41">
                <c:v>China</c:v>
              </c:pt>
              <c:pt idx="42">
                <c:v>Colombia</c:v>
              </c:pt>
              <c:pt idx="43">
                <c:v>Comoros</c:v>
              </c:pt>
              <c:pt idx="44">
                <c:v>Cook Islands</c:v>
              </c:pt>
              <c:pt idx="45">
                <c:v>Costa Rica</c:v>
              </c:pt>
              <c:pt idx="46">
                <c:v>Croatia</c:v>
              </c:pt>
              <c:pt idx="47">
                <c:v>Cuba</c:v>
              </c:pt>
              <c:pt idx="48">
                <c:v>Cyprus</c:v>
              </c:pt>
              <c:pt idx="49">
                <c:v>Czech Republic</c:v>
              </c:pt>
              <c:pt idx="50">
                <c:v>Czechoslovakia</c:v>
              </c:pt>
              <c:pt idx="51">
                <c:v>Democratic Republic of the Congo</c:v>
              </c:pt>
              <c:pt idx="52">
                <c:v>Denmark</c:v>
              </c:pt>
              <c:pt idx="53">
                <c:v>Djibouti</c:v>
              </c:pt>
              <c:pt idx="54">
                <c:v>Dominica</c:v>
              </c:pt>
              <c:pt idx="55">
                <c:v>Dominican Republic</c:v>
              </c:pt>
              <c:pt idx="56">
                <c:v>East Germany</c:v>
              </c:pt>
              <c:pt idx="57">
                <c:v>Ecuador</c:v>
              </c:pt>
              <c:pt idx="58">
                <c:v>Egypt</c:v>
              </c:pt>
              <c:pt idx="59">
                <c:v>El Salvador</c:v>
              </c:pt>
              <c:pt idx="60">
                <c:v>Equatorial Guinea</c:v>
              </c:pt>
              <c:pt idx="61">
                <c:v>Eritrea</c:v>
              </c:pt>
              <c:pt idx="62">
                <c:v>Estonia</c:v>
              </c:pt>
              <c:pt idx="63">
                <c:v>Ethiopia</c:v>
              </c:pt>
              <c:pt idx="64">
                <c:v>Fiji</c:v>
              </c:pt>
            </c:strLit>
          </c:cat>
          <c:val>
            <c:numLit>
              <c:formatCode>General</c:formatCode>
              <c:ptCount val="65"/>
              <c:pt idx="0">
                <c:v>16</c:v>
              </c:pt>
              <c:pt idx="1">
                <c:v>0</c:v>
              </c:pt>
              <c:pt idx="2">
                <c:v>8</c:v>
              </c:pt>
              <c:pt idx="3">
                <c:v>0</c:v>
              </c:pt>
              <c:pt idx="4">
                <c:v>0</c:v>
              </c:pt>
              <c:pt idx="5">
                <c:v>0</c:v>
              </c:pt>
              <c:pt idx="6">
                <c:v>0</c:v>
              </c:pt>
              <c:pt idx="7">
                <c:v>130</c:v>
              </c:pt>
              <c:pt idx="8">
                <c:v>0</c:v>
              </c:pt>
              <c:pt idx="9">
                <c:v>0</c:v>
              </c:pt>
              <c:pt idx="10">
                <c:v>0</c:v>
              </c:pt>
              <c:pt idx="11">
                <c:v>315</c:v>
              </c:pt>
              <c:pt idx="12">
                <c:v>233</c:v>
              </c:pt>
              <c:pt idx="13">
                <c:v>0</c:v>
              </c:pt>
              <c:pt idx="14">
                <c:v>14</c:v>
              </c:pt>
              <c:pt idx="15">
                <c:v>0</c:v>
              </c:pt>
              <c:pt idx="16">
                <c:v>0</c:v>
              </c:pt>
              <c:pt idx="17">
                <c:v>0</c:v>
              </c:pt>
              <c:pt idx="18">
                <c:v>0</c:v>
              </c:pt>
              <c:pt idx="19">
                <c:v>150</c:v>
              </c:pt>
              <c:pt idx="20">
                <c:v>0</c:v>
              </c:pt>
              <c:pt idx="21">
                <c:v>0</c:v>
              </c:pt>
              <c:pt idx="22">
                <c:v>8</c:v>
              </c:pt>
              <c:pt idx="23">
                <c:v>0</c:v>
              </c:pt>
              <c:pt idx="24">
                <c:v>0</c:v>
              </c:pt>
              <c:pt idx="25">
                <c:v>0</c:v>
              </c:pt>
              <c:pt idx="26">
                <c:v>0</c:v>
              </c:pt>
              <c:pt idx="27">
                <c:v>0</c:v>
              </c:pt>
              <c:pt idx="28">
                <c:v>86</c:v>
              </c:pt>
              <c:pt idx="29">
                <c:v>0</c:v>
              </c:pt>
              <c:pt idx="30">
                <c:v>198</c:v>
              </c:pt>
              <c:pt idx="31">
                <c:v>0</c:v>
              </c:pt>
              <c:pt idx="32">
                <c:v>0</c:v>
              </c:pt>
              <c:pt idx="33">
                <c:v>0</c:v>
              </c:pt>
              <c:pt idx="34">
                <c:v>0</c:v>
              </c:pt>
              <c:pt idx="35">
                <c:v>216</c:v>
              </c:pt>
              <c:pt idx="36">
                <c:v>0</c:v>
              </c:pt>
              <c:pt idx="37">
                <c:v>0</c:v>
              </c:pt>
              <c:pt idx="38">
                <c:v>0</c:v>
              </c:pt>
              <c:pt idx="39">
                <c:v>1</c:v>
              </c:pt>
              <c:pt idx="40">
                <c:v>21</c:v>
              </c:pt>
              <c:pt idx="41">
                <c:v>0</c:v>
              </c:pt>
              <c:pt idx="42">
                <c:v>23</c:v>
              </c:pt>
              <c:pt idx="43">
                <c:v>0</c:v>
              </c:pt>
              <c:pt idx="44">
                <c:v>0</c:v>
              </c:pt>
              <c:pt idx="45">
                <c:v>0</c:v>
              </c:pt>
              <c:pt idx="46">
                <c:v>0</c:v>
              </c:pt>
              <c:pt idx="47">
                <c:v>21</c:v>
              </c:pt>
              <c:pt idx="48">
                <c:v>0</c:v>
              </c:pt>
              <c:pt idx="49">
                <c:v>0</c:v>
              </c:pt>
              <c:pt idx="50">
                <c:v>225</c:v>
              </c:pt>
              <c:pt idx="51">
                <c:v>0</c:v>
              </c:pt>
              <c:pt idx="52">
                <c:v>113</c:v>
              </c:pt>
              <c:pt idx="53">
                <c:v>0</c:v>
              </c:pt>
              <c:pt idx="54">
                <c:v>0</c:v>
              </c:pt>
              <c:pt idx="55">
                <c:v>0</c:v>
              </c:pt>
              <c:pt idx="56">
                <c:v>29</c:v>
              </c:pt>
              <c:pt idx="57">
                <c:v>0</c:v>
              </c:pt>
              <c:pt idx="58">
                <c:v>46</c:v>
              </c:pt>
              <c:pt idx="59">
                <c:v>0</c:v>
              </c:pt>
              <c:pt idx="60">
                <c:v>0</c:v>
              </c:pt>
              <c:pt idx="61">
                <c:v>0</c:v>
              </c:pt>
              <c:pt idx="62">
                <c:v>0</c:v>
              </c:pt>
              <c:pt idx="63">
                <c:v>15</c:v>
              </c:pt>
              <c:pt idx="64">
                <c:v>3</c:v>
              </c:pt>
            </c:numLit>
          </c:val>
          <c:extLst>
            <c:ext xmlns:c16="http://schemas.microsoft.com/office/drawing/2014/chart" uri="{C3380CC4-5D6E-409C-BE32-E72D297353CC}">
              <c16:uniqueId val="{0000000E-1D1A-44B2-B799-99BAF3C53552}"/>
            </c:ext>
          </c:extLst>
        </c:ser>
        <c:ser>
          <c:idx val="15"/>
          <c:order val="15"/>
          <c:tx>
            <c:v>1964</c:v>
          </c:tx>
          <c:spPr>
            <a:solidFill>
              <a:schemeClr val="accent4">
                <a:lumMod val="80000"/>
                <a:lumOff val="20000"/>
              </a:schemeClr>
            </a:solidFill>
            <a:ln>
              <a:noFill/>
            </a:ln>
            <a:effectLst/>
          </c:spPr>
          <c:invertIfNegative val="0"/>
          <c:cat>
            <c:strLit>
              <c:ptCount val="65"/>
              <c:pt idx="0">
                <c:v>Afghanistan</c:v>
              </c:pt>
              <c:pt idx="1">
                <c:v>Albania</c:v>
              </c:pt>
              <c:pt idx="2">
                <c:v>Algeria</c:v>
              </c:pt>
              <c:pt idx="3">
                <c:v>American Samoa</c:v>
              </c:pt>
              <c:pt idx="4">
                <c:v>Andorra</c:v>
              </c:pt>
              <c:pt idx="5">
                <c:v>Angola</c:v>
              </c:pt>
              <c:pt idx="6">
                <c:v>Antigua and Barbuda</c:v>
              </c:pt>
              <c:pt idx="7">
                <c:v>Argentina</c:v>
              </c:pt>
              <c:pt idx="8">
                <c:v>Armenia</c:v>
              </c:pt>
              <c:pt idx="9">
                <c:v>Aruba</c:v>
              </c:pt>
              <c:pt idx="10">
                <c:v>Australasia</c:v>
              </c:pt>
              <c:pt idx="11">
                <c:v>Australia</c:v>
              </c:pt>
              <c:pt idx="12">
                <c:v>Austria</c:v>
              </c:pt>
              <c:pt idx="13">
                <c:v>Azerbaijan</c:v>
              </c:pt>
              <c:pt idx="14">
                <c:v>Bahamas</c:v>
              </c:pt>
              <c:pt idx="15">
                <c:v>Bahrain</c:v>
              </c:pt>
              <c:pt idx="16">
                <c:v>Bangladesh</c:v>
              </c:pt>
              <c:pt idx="17">
                <c:v>Barbados</c:v>
              </c:pt>
              <c:pt idx="18">
                <c:v>Belarus</c:v>
              </c:pt>
              <c:pt idx="19">
                <c:v>Belgium</c:v>
              </c:pt>
              <c:pt idx="20">
                <c:v>Belize</c:v>
              </c:pt>
              <c:pt idx="21">
                <c:v>Benin</c:v>
              </c:pt>
              <c:pt idx="22">
                <c:v>Bermuda</c:v>
              </c:pt>
              <c:pt idx="23">
                <c:v>Bhutan</c:v>
              </c:pt>
              <c:pt idx="24">
                <c:v>Bohemia</c:v>
              </c:pt>
              <c:pt idx="25">
                <c:v>Boliva</c:v>
              </c:pt>
              <c:pt idx="26">
                <c:v>Bosnia and Herzegovina</c:v>
              </c:pt>
              <c:pt idx="27">
                <c:v>Botswana</c:v>
              </c:pt>
              <c:pt idx="28">
                <c:v>Brazil</c:v>
              </c:pt>
              <c:pt idx="29">
                <c:v>Brunei</c:v>
              </c:pt>
              <c:pt idx="30">
                <c:v>Bulgaria</c:v>
              </c:pt>
              <c:pt idx="31">
                <c:v>Burkina Faso</c:v>
              </c:pt>
              <c:pt idx="32">
                <c:v>Burundi</c:v>
              </c:pt>
              <c:pt idx="33">
                <c:v>Cambodia</c:v>
              </c:pt>
              <c:pt idx="34">
                <c:v>Cameroon</c:v>
              </c:pt>
              <c:pt idx="35">
                <c:v>Canada</c:v>
              </c:pt>
              <c:pt idx="36">
                <c:v>Cape Verde</c:v>
              </c:pt>
              <c:pt idx="37">
                <c:v>Cayman Islands</c:v>
              </c:pt>
              <c:pt idx="38">
                <c:v>Central African Republic</c:v>
              </c:pt>
              <c:pt idx="39">
                <c:v>Chad</c:v>
              </c:pt>
              <c:pt idx="40">
                <c:v>Chile</c:v>
              </c:pt>
              <c:pt idx="41">
                <c:v>China</c:v>
              </c:pt>
              <c:pt idx="42">
                <c:v>Colombia</c:v>
              </c:pt>
              <c:pt idx="43">
                <c:v>Comoros</c:v>
              </c:pt>
              <c:pt idx="44">
                <c:v>Cook Islands</c:v>
              </c:pt>
              <c:pt idx="45">
                <c:v>Costa Rica</c:v>
              </c:pt>
              <c:pt idx="46">
                <c:v>Croatia</c:v>
              </c:pt>
              <c:pt idx="47">
                <c:v>Cuba</c:v>
              </c:pt>
              <c:pt idx="48">
                <c:v>Cyprus</c:v>
              </c:pt>
              <c:pt idx="49">
                <c:v>Czech Republic</c:v>
              </c:pt>
              <c:pt idx="50">
                <c:v>Czechoslovakia</c:v>
              </c:pt>
              <c:pt idx="51">
                <c:v>Democratic Republic of the Congo</c:v>
              </c:pt>
              <c:pt idx="52">
                <c:v>Denmark</c:v>
              </c:pt>
              <c:pt idx="53">
                <c:v>Djibouti</c:v>
              </c:pt>
              <c:pt idx="54">
                <c:v>Dominica</c:v>
              </c:pt>
              <c:pt idx="55">
                <c:v>Dominican Republic</c:v>
              </c:pt>
              <c:pt idx="56">
                <c:v>East Germany</c:v>
              </c:pt>
              <c:pt idx="57">
                <c:v>Ecuador</c:v>
              </c:pt>
              <c:pt idx="58">
                <c:v>Egypt</c:v>
              </c:pt>
              <c:pt idx="59">
                <c:v>El Salvador</c:v>
              </c:pt>
              <c:pt idx="60">
                <c:v>Equatorial Guinea</c:v>
              </c:pt>
              <c:pt idx="61">
                <c:v>Eritrea</c:v>
              </c:pt>
              <c:pt idx="62">
                <c:v>Estonia</c:v>
              </c:pt>
              <c:pt idx="63">
                <c:v>Ethiopia</c:v>
              </c:pt>
              <c:pt idx="64">
                <c:v>Fiji</c:v>
              </c:pt>
            </c:strLit>
          </c:cat>
          <c:val>
            <c:numLit>
              <c:formatCode>General</c:formatCode>
              <c:ptCount val="65"/>
              <c:pt idx="0">
                <c:v>7</c:v>
              </c:pt>
              <c:pt idx="1">
                <c:v>0</c:v>
              </c:pt>
              <c:pt idx="2">
                <c:v>7</c:v>
              </c:pt>
              <c:pt idx="3">
                <c:v>0</c:v>
              </c:pt>
              <c:pt idx="4">
                <c:v>0</c:v>
              </c:pt>
              <c:pt idx="5">
                <c:v>0</c:v>
              </c:pt>
              <c:pt idx="6">
                <c:v>0</c:v>
              </c:pt>
              <c:pt idx="7">
                <c:v>170</c:v>
              </c:pt>
              <c:pt idx="8">
                <c:v>0</c:v>
              </c:pt>
              <c:pt idx="9">
                <c:v>0</c:v>
              </c:pt>
              <c:pt idx="10">
                <c:v>0</c:v>
              </c:pt>
              <c:pt idx="11">
                <c:v>405</c:v>
              </c:pt>
              <c:pt idx="12">
                <c:v>198</c:v>
              </c:pt>
              <c:pt idx="13">
                <c:v>0</c:v>
              </c:pt>
              <c:pt idx="14">
                <c:v>12</c:v>
              </c:pt>
              <c:pt idx="15">
                <c:v>0</c:v>
              </c:pt>
              <c:pt idx="16">
                <c:v>0</c:v>
              </c:pt>
              <c:pt idx="17">
                <c:v>0</c:v>
              </c:pt>
              <c:pt idx="18">
                <c:v>0</c:v>
              </c:pt>
              <c:pt idx="19">
                <c:v>87</c:v>
              </c:pt>
              <c:pt idx="20">
                <c:v>0</c:v>
              </c:pt>
              <c:pt idx="21">
                <c:v>0</c:v>
              </c:pt>
              <c:pt idx="22">
                <c:v>4</c:v>
              </c:pt>
              <c:pt idx="23">
                <c:v>0</c:v>
              </c:pt>
              <c:pt idx="24">
                <c:v>0</c:v>
              </c:pt>
              <c:pt idx="25">
                <c:v>1</c:v>
              </c:pt>
              <c:pt idx="26">
                <c:v>0</c:v>
              </c:pt>
              <c:pt idx="27">
                <c:v>0</c:v>
              </c:pt>
              <c:pt idx="28">
                <c:v>65</c:v>
              </c:pt>
              <c:pt idx="29">
                <c:v>0</c:v>
              </c:pt>
              <c:pt idx="30">
                <c:v>135</c:v>
              </c:pt>
              <c:pt idx="31">
                <c:v>0</c:v>
              </c:pt>
              <c:pt idx="32">
                <c:v>0</c:v>
              </c:pt>
              <c:pt idx="33">
                <c:v>11</c:v>
              </c:pt>
              <c:pt idx="34">
                <c:v>2</c:v>
              </c:pt>
              <c:pt idx="35">
                <c:v>291</c:v>
              </c:pt>
              <c:pt idx="36">
                <c:v>0</c:v>
              </c:pt>
              <c:pt idx="37">
                <c:v>0</c:v>
              </c:pt>
              <c:pt idx="38">
                <c:v>0</c:v>
              </c:pt>
              <c:pt idx="39">
                <c:v>2</c:v>
              </c:pt>
              <c:pt idx="40">
                <c:v>27</c:v>
              </c:pt>
              <c:pt idx="41">
                <c:v>0</c:v>
              </c:pt>
              <c:pt idx="42">
                <c:v>40</c:v>
              </c:pt>
              <c:pt idx="43">
                <c:v>0</c:v>
              </c:pt>
              <c:pt idx="44">
                <c:v>0</c:v>
              </c:pt>
              <c:pt idx="45">
                <c:v>2</c:v>
              </c:pt>
              <c:pt idx="46">
                <c:v>0</c:v>
              </c:pt>
              <c:pt idx="47">
                <c:v>76</c:v>
              </c:pt>
              <c:pt idx="48">
                <c:v>0</c:v>
              </c:pt>
              <c:pt idx="49">
                <c:v>0</c:v>
              </c:pt>
              <c:pt idx="50">
                <c:v>257</c:v>
              </c:pt>
              <c:pt idx="51">
                <c:v>0</c:v>
              </c:pt>
              <c:pt idx="52">
                <c:v>76</c:v>
              </c:pt>
              <c:pt idx="53">
                <c:v>0</c:v>
              </c:pt>
              <c:pt idx="54">
                <c:v>0</c:v>
              </c:pt>
              <c:pt idx="55">
                <c:v>1</c:v>
              </c:pt>
              <c:pt idx="56">
                <c:v>105</c:v>
              </c:pt>
              <c:pt idx="57">
                <c:v>0</c:v>
              </c:pt>
              <c:pt idx="58">
                <c:v>83</c:v>
              </c:pt>
              <c:pt idx="59">
                <c:v>0</c:v>
              </c:pt>
              <c:pt idx="60">
                <c:v>0</c:v>
              </c:pt>
              <c:pt idx="61">
                <c:v>0</c:v>
              </c:pt>
              <c:pt idx="62">
                <c:v>0</c:v>
              </c:pt>
              <c:pt idx="63">
                <c:v>19</c:v>
              </c:pt>
              <c:pt idx="64">
                <c:v>0</c:v>
              </c:pt>
            </c:numLit>
          </c:val>
          <c:extLst>
            <c:ext xmlns:c16="http://schemas.microsoft.com/office/drawing/2014/chart" uri="{C3380CC4-5D6E-409C-BE32-E72D297353CC}">
              <c16:uniqueId val="{0000000F-1D1A-44B2-B799-99BAF3C53552}"/>
            </c:ext>
          </c:extLst>
        </c:ser>
        <c:ser>
          <c:idx val="16"/>
          <c:order val="16"/>
          <c:tx>
            <c:v>1968</c:v>
          </c:tx>
          <c:spPr>
            <a:solidFill>
              <a:schemeClr val="accent5">
                <a:lumMod val="80000"/>
                <a:lumOff val="20000"/>
              </a:schemeClr>
            </a:solidFill>
            <a:ln>
              <a:noFill/>
            </a:ln>
            <a:effectLst/>
          </c:spPr>
          <c:invertIfNegative val="0"/>
          <c:cat>
            <c:strLit>
              <c:ptCount val="65"/>
              <c:pt idx="0">
                <c:v>Afghanistan</c:v>
              </c:pt>
              <c:pt idx="1">
                <c:v>Albania</c:v>
              </c:pt>
              <c:pt idx="2">
                <c:v>Algeria</c:v>
              </c:pt>
              <c:pt idx="3">
                <c:v>American Samoa</c:v>
              </c:pt>
              <c:pt idx="4">
                <c:v>Andorra</c:v>
              </c:pt>
              <c:pt idx="5">
                <c:v>Angola</c:v>
              </c:pt>
              <c:pt idx="6">
                <c:v>Antigua and Barbuda</c:v>
              </c:pt>
              <c:pt idx="7">
                <c:v>Argentina</c:v>
              </c:pt>
              <c:pt idx="8">
                <c:v>Armenia</c:v>
              </c:pt>
              <c:pt idx="9">
                <c:v>Aruba</c:v>
              </c:pt>
              <c:pt idx="10">
                <c:v>Australasia</c:v>
              </c:pt>
              <c:pt idx="11">
                <c:v>Australia</c:v>
              </c:pt>
              <c:pt idx="12">
                <c:v>Austria</c:v>
              </c:pt>
              <c:pt idx="13">
                <c:v>Azerbaijan</c:v>
              </c:pt>
              <c:pt idx="14">
                <c:v>Bahamas</c:v>
              </c:pt>
              <c:pt idx="15">
                <c:v>Bahrain</c:v>
              </c:pt>
              <c:pt idx="16">
                <c:v>Bangladesh</c:v>
              </c:pt>
              <c:pt idx="17">
                <c:v>Barbados</c:v>
              </c:pt>
              <c:pt idx="18">
                <c:v>Belarus</c:v>
              </c:pt>
              <c:pt idx="19">
                <c:v>Belgium</c:v>
              </c:pt>
              <c:pt idx="20">
                <c:v>Belize</c:v>
              </c:pt>
              <c:pt idx="21">
                <c:v>Benin</c:v>
              </c:pt>
              <c:pt idx="22">
                <c:v>Bermuda</c:v>
              </c:pt>
              <c:pt idx="23">
                <c:v>Bhutan</c:v>
              </c:pt>
              <c:pt idx="24">
                <c:v>Bohemia</c:v>
              </c:pt>
              <c:pt idx="25">
                <c:v>Boliva</c:v>
              </c:pt>
              <c:pt idx="26">
                <c:v>Bosnia and Herzegovina</c:v>
              </c:pt>
              <c:pt idx="27">
                <c:v>Botswana</c:v>
              </c:pt>
              <c:pt idx="28">
                <c:v>Brazil</c:v>
              </c:pt>
              <c:pt idx="29">
                <c:v>Brunei</c:v>
              </c:pt>
              <c:pt idx="30">
                <c:v>Bulgaria</c:v>
              </c:pt>
              <c:pt idx="31">
                <c:v>Burkina Faso</c:v>
              </c:pt>
              <c:pt idx="32">
                <c:v>Burundi</c:v>
              </c:pt>
              <c:pt idx="33">
                <c:v>Cambodia</c:v>
              </c:pt>
              <c:pt idx="34">
                <c:v>Cameroon</c:v>
              </c:pt>
              <c:pt idx="35">
                <c:v>Canada</c:v>
              </c:pt>
              <c:pt idx="36">
                <c:v>Cape Verde</c:v>
              </c:pt>
              <c:pt idx="37">
                <c:v>Cayman Islands</c:v>
              </c:pt>
              <c:pt idx="38">
                <c:v>Central African Republic</c:v>
              </c:pt>
              <c:pt idx="39">
                <c:v>Chad</c:v>
              </c:pt>
              <c:pt idx="40">
                <c:v>Chile</c:v>
              </c:pt>
              <c:pt idx="41">
                <c:v>China</c:v>
              </c:pt>
              <c:pt idx="42">
                <c:v>Colombia</c:v>
              </c:pt>
              <c:pt idx="43">
                <c:v>Comoros</c:v>
              </c:pt>
              <c:pt idx="44">
                <c:v>Cook Islands</c:v>
              </c:pt>
              <c:pt idx="45">
                <c:v>Costa Rica</c:v>
              </c:pt>
              <c:pt idx="46">
                <c:v>Croatia</c:v>
              </c:pt>
              <c:pt idx="47">
                <c:v>Cuba</c:v>
              </c:pt>
              <c:pt idx="48">
                <c:v>Cyprus</c:v>
              </c:pt>
              <c:pt idx="49">
                <c:v>Czech Republic</c:v>
              </c:pt>
              <c:pt idx="50">
                <c:v>Czechoslovakia</c:v>
              </c:pt>
              <c:pt idx="51">
                <c:v>Democratic Republic of the Congo</c:v>
              </c:pt>
              <c:pt idx="52">
                <c:v>Denmark</c:v>
              </c:pt>
              <c:pt idx="53">
                <c:v>Djibouti</c:v>
              </c:pt>
              <c:pt idx="54">
                <c:v>Dominica</c:v>
              </c:pt>
              <c:pt idx="55">
                <c:v>Dominican Republic</c:v>
              </c:pt>
              <c:pt idx="56">
                <c:v>East Germany</c:v>
              </c:pt>
              <c:pt idx="57">
                <c:v>Ecuador</c:v>
              </c:pt>
              <c:pt idx="58">
                <c:v>Egypt</c:v>
              </c:pt>
              <c:pt idx="59">
                <c:v>El Salvador</c:v>
              </c:pt>
              <c:pt idx="60">
                <c:v>Equatorial Guinea</c:v>
              </c:pt>
              <c:pt idx="61">
                <c:v>Eritrea</c:v>
              </c:pt>
              <c:pt idx="62">
                <c:v>Estonia</c:v>
              </c:pt>
              <c:pt idx="63">
                <c:v>Ethiopia</c:v>
              </c:pt>
              <c:pt idx="64">
                <c:v>Fiji</c:v>
              </c:pt>
            </c:strLit>
          </c:cat>
          <c:val>
            <c:numLit>
              <c:formatCode>General</c:formatCode>
              <c:ptCount val="65"/>
              <c:pt idx="0">
                <c:v>5</c:v>
              </c:pt>
              <c:pt idx="1">
                <c:v>0</c:v>
              </c:pt>
              <c:pt idx="2">
                <c:v>9</c:v>
              </c:pt>
              <c:pt idx="3">
                <c:v>0</c:v>
              </c:pt>
              <c:pt idx="4">
                <c:v>0</c:v>
              </c:pt>
              <c:pt idx="5">
                <c:v>0</c:v>
              </c:pt>
              <c:pt idx="6">
                <c:v>0</c:v>
              </c:pt>
              <c:pt idx="7">
                <c:v>143</c:v>
              </c:pt>
              <c:pt idx="8">
                <c:v>0</c:v>
              </c:pt>
              <c:pt idx="9">
                <c:v>0</c:v>
              </c:pt>
              <c:pt idx="10">
                <c:v>0</c:v>
              </c:pt>
              <c:pt idx="11">
                <c:v>231</c:v>
              </c:pt>
              <c:pt idx="12">
                <c:v>171</c:v>
              </c:pt>
              <c:pt idx="13">
                <c:v>0</c:v>
              </c:pt>
              <c:pt idx="14">
                <c:v>22</c:v>
              </c:pt>
              <c:pt idx="15">
                <c:v>0</c:v>
              </c:pt>
              <c:pt idx="16">
                <c:v>0</c:v>
              </c:pt>
              <c:pt idx="17">
                <c:v>13</c:v>
              </c:pt>
              <c:pt idx="18">
                <c:v>0</c:v>
              </c:pt>
              <c:pt idx="19">
                <c:v>108</c:v>
              </c:pt>
              <c:pt idx="20">
                <c:v>7</c:v>
              </c:pt>
              <c:pt idx="21">
                <c:v>0</c:v>
              </c:pt>
              <c:pt idx="22">
                <c:v>6</c:v>
              </c:pt>
              <c:pt idx="23">
                <c:v>0</c:v>
              </c:pt>
              <c:pt idx="24">
                <c:v>0</c:v>
              </c:pt>
              <c:pt idx="25">
                <c:v>4</c:v>
              </c:pt>
              <c:pt idx="26">
                <c:v>0</c:v>
              </c:pt>
              <c:pt idx="27">
                <c:v>0</c:v>
              </c:pt>
              <c:pt idx="28">
                <c:v>89</c:v>
              </c:pt>
              <c:pt idx="29">
                <c:v>0</c:v>
              </c:pt>
              <c:pt idx="30">
                <c:v>205</c:v>
              </c:pt>
              <c:pt idx="31">
                <c:v>0</c:v>
              </c:pt>
              <c:pt idx="32">
                <c:v>0</c:v>
              </c:pt>
              <c:pt idx="33">
                <c:v>0</c:v>
              </c:pt>
              <c:pt idx="34">
                <c:v>5</c:v>
              </c:pt>
              <c:pt idx="35">
                <c:v>394</c:v>
              </c:pt>
              <c:pt idx="36">
                <c:v>0</c:v>
              </c:pt>
              <c:pt idx="37">
                <c:v>0</c:v>
              </c:pt>
              <c:pt idx="38">
                <c:v>0</c:v>
              </c:pt>
              <c:pt idx="39">
                <c:v>4</c:v>
              </c:pt>
              <c:pt idx="40">
                <c:v>36</c:v>
              </c:pt>
              <c:pt idx="41">
                <c:v>0</c:v>
              </c:pt>
              <c:pt idx="42">
                <c:v>62</c:v>
              </c:pt>
              <c:pt idx="43">
                <c:v>0</c:v>
              </c:pt>
              <c:pt idx="44">
                <c:v>0</c:v>
              </c:pt>
              <c:pt idx="45">
                <c:v>27</c:v>
              </c:pt>
              <c:pt idx="46">
                <c:v>0</c:v>
              </c:pt>
              <c:pt idx="47">
                <c:v>227</c:v>
              </c:pt>
              <c:pt idx="48">
                <c:v>0</c:v>
              </c:pt>
              <c:pt idx="49">
                <c:v>0</c:v>
              </c:pt>
              <c:pt idx="50">
                <c:v>275</c:v>
              </c:pt>
              <c:pt idx="51">
                <c:v>8</c:v>
              </c:pt>
              <c:pt idx="52">
                <c:v>99</c:v>
              </c:pt>
              <c:pt idx="53">
                <c:v>0</c:v>
              </c:pt>
              <c:pt idx="54">
                <c:v>0</c:v>
              </c:pt>
              <c:pt idx="55">
                <c:v>24</c:v>
              </c:pt>
              <c:pt idx="56">
                <c:v>431</c:v>
              </c:pt>
              <c:pt idx="57">
                <c:v>41</c:v>
              </c:pt>
              <c:pt idx="58">
                <c:v>34</c:v>
              </c:pt>
              <c:pt idx="59">
                <c:v>104</c:v>
              </c:pt>
              <c:pt idx="60">
                <c:v>0</c:v>
              </c:pt>
              <c:pt idx="61">
                <c:v>0</c:v>
              </c:pt>
              <c:pt idx="62">
                <c:v>0</c:v>
              </c:pt>
              <c:pt idx="63">
                <c:v>26</c:v>
              </c:pt>
              <c:pt idx="64">
                <c:v>1</c:v>
              </c:pt>
            </c:numLit>
          </c:val>
          <c:extLst>
            <c:ext xmlns:c16="http://schemas.microsoft.com/office/drawing/2014/chart" uri="{C3380CC4-5D6E-409C-BE32-E72D297353CC}">
              <c16:uniqueId val="{00000010-1D1A-44B2-B799-99BAF3C53552}"/>
            </c:ext>
          </c:extLst>
        </c:ser>
        <c:ser>
          <c:idx val="17"/>
          <c:order val="17"/>
          <c:tx>
            <c:v>1972</c:v>
          </c:tx>
          <c:spPr>
            <a:solidFill>
              <a:schemeClr val="accent6">
                <a:lumMod val="80000"/>
                <a:lumOff val="20000"/>
              </a:schemeClr>
            </a:solidFill>
            <a:ln>
              <a:noFill/>
            </a:ln>
            <a:effectLst/>
          </c:spPr>
          <c:invertIfNegative val="0"/>
          <c:cat>
            <c:strLit>
              <c:ptCount val="65"/>
              <c:pt idx="0">
                <c:v>Afghanistan</c:v>
              </c:pt>
              <c:pt idx="1">
                <c:v>Albania</c:v>
              </c:pt>
              <c:pt idx="2">
                <c:v>Algeria</c:v>
              </c:pt>
              <c:pt idx="3">
                <c:v>American Samoa</c:v>
              </c:pt>
              <c:pt idx="4">
                <c:v>Andorra</c:v>
              </c:pt>
              <c:pt idx="5">
                <c:v>Angola</c:v>
              </c:pt>
              <c:pt idx="6">
                <c:v>Antigua and Barbuda</c:v>
              </c:pt>
              <c:pt idx="7">
                <c:v>Argentina</c:v>
              </c:pt>
              <c:pt idx="8">
                <c:v>Armenia</c:v>
              </c:pt>
              <c:pt idx="9">
                <c:v>Aruba</c:v>
              </c:pt>
              <c:pt idx="10">
                <c:v>Australasia</c:v>
              </c:pt>
              <c:pt idx="11">
                <c:v>Australia</c:v>
              </c:pt>
              <c:pt idx="12">
                <c:v>Austria</c:v>
              </c:pt>
              <c:pt idx="13">
                <c:v>Azerbaijan</c:v>
              </c:pt>
              <c:pt idx="14">
                <c:v>Bahamas</c:v>
              </c:pt>
              <c:pt idx="15">
                <c:v>Bahrain</c:v>
              </c:pt>
              <c:pt idx="16">
                <c:v>Bangladesh</c:v>
              </c:pt>
              <c:pt idx="17">
                <c:v>Barbados</c:v>
              </c:pt>
              <c:pt idx="18">
                <c:v>Belarus</c:v>
              </c:pt>
              <c:pt idx="19">
                <c:v>Belgium</c:v>
              </c:pt>
              <c:pt idx="20">
                <c:v>Belize</c:v>
              </c:pt>
              <c:pt idx="21">
                <c:v>Benin</c:v>
              </c:pt>
              <c:pt idx="22">
                <c:v>Bermuda</c:v>
              </c:pt>
              <c:pt idx="23">
                <c:v>Bhutan</c:v>
              </c:pt>
              <c:pt idx="24">
                <c:v>Bohemia</c:v>
              </c:pt>
              <c:pt idx="25">
                <c:v>Boliva</c:v>
              </c:pt>
              <c:pt idx="26">
                <c:v>Bosnia and Herzegovina</c:v>
              </c:pt>
              <c:pt idx="27">
                <c:v>Botswana</c:v>
              </c:pt>
              <c:pt idx="28">
                <c:v>Brazil</c:v>
              </c:pt>
              <c:pt idx="29">
                <c:v>Brunei</c:v>
              </c:pt>
              <c:pt idx="30">
                <c:v>Bulgaria</c:v>
              </c:pt>
              <c:pt idx="31">
                <c:v>Burkina Faso</c:v>
              </c:pt>
              <c:pt idx="32">
                <c:v>Burundi</c:v>
              </c:pt>
              <c:pt idx="33">
                <c:v>Cambodia</c:v>
              </c:pt>
              <c:pt idx="34">
                <c:v>Cameroon</c:v>
              </c:pt>
              <c:pt idx="35">
                <c:v>Canada</c:v>
              </c:pt>
              <c:pt idx="36">
                <c:v>Cape Verde</c:v>
              </c:pt>
              <c:pt idx="37">
                <c:v>Cayman Islands</c:v>
              </c:pt>
              <c:pt idx="38">
                <c:v>Central African Republic</c:v>
              </c:pt>
              <c:pt idx="39">
                <c:v>Chad</c:v>
              </c:pt>
              <c:pt idx="40">
                <c:v>Chile</c:v>
              </c:pt>
              <c:pt idx="41">
                <c:v>China</c:v>
              </c:pt>
              <c:pt idx="42">
                <c:v>Colombia</c:v>
              </c:pt>
              <c:pt idx="43">
                <c:v>Comoros</c:v>
              </c:pt>
              <c:pt idx="44">
                <c:v>Cook Islands</c:v>
              </c:pt>
              <c:pt idx="45">
                <c:v>Costa Rica</c:v>
              </c:pt>
              <c:pt idx="46">
                <c:v>Croatia</c:v>
              </c:pt>
              <c:pt idx="47">
                <c:v>Cuba</c:v>
              </c:pt>
              <c:pt idx="48">
                <c:v>Cyprus</c:v>
              </c:pt>
              <c:pt idx="49">
                <c:v>Czech Republic</c:v>
              </c:pt>
              <c:pt idx="50">
                <c:v>Czechoslovakia</c:v>
              </c:pt>
              <c:pt idx="51">
                <c:v>Democratic Republic of the Congo</c:v>
              </c:pt>
              <c:pt idx="52">
                <c:v>Denmark</c:v>
              </c:pt>
              <c:pt idx="53">
                <c:v>Djibouti</c:v>
              </c:pt>
              <c:pt idx="54">
                <c:v>Dominica</c:v>
              </c:pt>
              <c:pt idx="55">
                <c:v>Dominican Republic</c:v>
              </c:pt>
              <c:pt idx="56">
                <c:v>East Germany</c:v>
              </c:pt>
              <c:pt idx="57">
                <c:v>Ecuador</c:v>
              </c:pt>
              <c:pt idx="58">
                <c:v>Egypt</c:v>
              </c:pt>
              <c:pt idx="59">
                <c:v>El Salvador</c:v>
              </c:pt>
              <c:pt idx="60">
                <c:v>Equatorial Guinea</c:v>
              </c:pt>
              <c:pt idx="61">
                <c:v>Eritrea</c:v>
              </c:pt>
              <c:pt idx="62">
                <c:v>Estonia</c:v>
              </c:pt>
              <c:pt idx="63">
                <c:v>Ethiopia</c:v>
              </c:pt>
              <c:pt idx="64">
                <c:v>Fiji</c:v>
              </c:pt>
            </c:strLit>
          </c:cat>
          <c:val>
            <c:numLit>
              <c:formatCode>General</c:formatCode>
              <c:ptCount val="65"/>
              <c:pt idx="0">
                <c:v>4</c:v>
              </c:pt>
              <c:pt idx="1">
                <c:v>5</c:v>
              </c:pt>
              <c:pt idx="2">
                <c:v>7</c:v>
              </c:pt>
              <c:pt idx="3">
                <c:v>0</c:v>
              </c:pt>
              <c:pt idx="4">
                <c:v>0</c:v>
              </c:pt>
              <c:pt idx="5">
                <c:v>0</c:v>
              </c:pt>
              <c:pt idx="6">
                <c:v>0</c:v>
              </c:pt>
              <c:pt idx="7">
                <c:v>129</c:v>
              </c:pt>
              <c:pt idx="8">
                <c:v>0</c:v>
              </c:pt>
              <c:pt idx="9">
                <c:v>0</c:v>
              </c:pt>
              <c:pt idx="10">
                <c:v>0</c:v>
              </c:pt>
              <c:pt idx="11">
                <c:v>276</c:v>
              </c:pt>
              <c:pt idx="12">
                <c:v>213</c:v>
              </c:pt>
              <c:pt idx="13">
                <c:v>0</c:v>
              </c:pt>
              <c:pt idx="14">
                <c:v>25</c:v>
              </c:pt>
              <c:pt idx="15">
                <c:v>0</c:v>
              </c:pt>
              <c:pt idx="16">
                <c:v>0</c:v>
              </c:pt>
              <c:pt idx="17">
                <c:v>20</c:v>
              </c:pt>
              <c:pt idx="18">
                <c:v>0</c:v>
              </c:pt>
              <c:pt idx="19">
                <c:v>109</c:v>
              </c:pt>
              <c:pt idx="20">
                <c:v>2</c:v>
              </c:pt>
              <c:pt idx="21">
                <c:v>2</c:v>
              </c:pt>
              <c:pt idx="22">
                <c:v>9</c:v>
              </c:pt>
              <c:pt idx="23">
                <c:v>0</c:v>
              </c:pt>
              <c:pt idx="24">
                <c:v>0</c:v>
              </c:pt>
              <c:pt idx="25">
                <c:v>14</c:v>
              </c:pt>
              <c:pt idx="26">
                <c:v>0</c:v>
              </c:pt>
              <c:pt idx="27">
                <c:v>0</c:v>
              </c:pt>
              <c:pt idx="28">
                <c:v>104</c:v>
              </c:pt>
              <c:pt idx="29">
                <c:v>0</c:v>
              </c:pt>
              <c:pt idx="30">
                <c:v>238</c:v>
              </c:pt>
              <c:pt idx="31">
                <c:v>1</c:v>
              </c:pt>
              <c:pt idx="32">
                <c:v>0</c:v>
              </c:pt>
              <c:pt idx="33">
                <c:v>17</c:v>
              </c:pt>
              <c:pt idx="34">
                <c:v>18</c:v>
              </c:pt>
              <c:pt idx="35">
                <c:v>432</c:v>
              </c:pt>
              <c:pt idx="36">
                <c:v>0</c:v>
              </c:pt>
              <c:pt idx="37">
                <c:v>0</c:v>
              </c:pt>
              <c:pt idx="38">
                <c:v>0</c:v>
              </c:pt>
              <c:pt idx="39">
                <c:v>5</c:v>
              </c:pt>
              <c:pt idx="40">
                <c:v>13</c:v>
              </c:pt>
              <c:pt idx="41">
                <c:v>0</c:v>
              </c:pt>
              <c:pt idx="42">
                <c:v>75</c:v>
              </c:pt>
              <c:pt idx="43">
                <c:v>0</c:v>
              </c:pt>
              <c:pt idx="44">
                <c:v>0</c:v>
              </c:pt>
              <c:pt idx="45">
                <c:v>4</c:v>
              </c:pt>
              <c:pt idx="46">
                <c:v>0</c:v>
              </c:pt>
              <c:pt idx="47">
                <c:v>201</c:v>
              </c:pt>
              <c:pt idx="48">
                <c:v>0</c:v>
              </c:pt>
              <c:pt idx="49">
                <c:v>0</c:v>
              </c:pt>
              <c:pt idx="50">
                <c:v>336</c:v>
              </c:pt>
              <c:pt idx="51">
                <c:v>0</c:v>
              </c:pt>
              <c:pt idx="52">
                <c:v>155</c:v>
              </c:pt>
              <c:pt idx="53">
                <c:v>0</c:v>
              </c:pt>
              <c:pt idx="54">
                <c:v>0</c:v>
              </c:pt>
              <c:pt idx="55">
                <c:v>5</c:v>
              </c:pt>
              <c:pt idx="56">
                <c:v>523</c:v>
              </c:pt>
              <c:pt idx="57">
                <c:v>4</c:v>
              </c:pt>
              <c:pt idx="58">
                <c:v>26</c:v>
              </c:pt>
              <c:pt idx="59">
                <c:v>10</c:v>
              </c:pt>
              <c:pt idx="60">
                <c:v>0</c:v>
              </c:pt>
              <c:pt idx="61">
                <c:v>0</c:v>
              </c:pt>
              <c:pt idx="62">
                <c:v>0</c:v>
              </c:pt>
              <c:pt idx="63">
                <c:v>40</c:v>
              </c:pt>
              <c:pt idx="64">
                <c:v>4</c:v>
              </c:pt>
            </c:numLit>
          </c:val>
          <c:extLst>
            <c:ext xmlns:c16="http://schemas.microsoft.com/office/drawing/2014/chart" uri="{C3380CC4-5D6E-409C-BE32-E72D297353CC}">
              <c16:uniqueId val="{00000011-1D1A-44B2-B799-99BAF3C53552}"/>
            </c:ext>
          </c:extLst>
        </c:ser>
        <c:ser>
          <c:idx val="18"/>
          <c:order val="18"/>
          <c:tx>
            <c:v>1976</c:v>
          </c:tx>
          <c:spPr>
            <a:solidFill>
              <a:schemeClr val="accent1">
                <a:lumMod val="80000"/>
              </a:schemeClr>
            </a:solidFill>
            <a:ln>
              <a:noFill/>
            </a:ln>
            <a:effectLst/>
          </c:spPr>
          <c:invertIfNegative val="0"/>
          <c:cat>
            <c:strLit>
              <c:ptCount val="65"/>
              <c:pt idx="0">
                <c:v>Afghanistan</c:v>
              </c:pt>
              <c:pt idx="1">
                <c:v>Albania</c:v>
              </c:pt>
              <c:pt idx="2">
                <c:v>Algeria</c:v>
              </c:pt>
              <c:pt idx="3">
                <c:v>American Samoa</c:v>
              </c:pt>
              <c:pt idx="4">
                <c:v>Andorra</c:v>
              </c:pt>
              <c:pt idx="5">
                <c:v>Angola</c:v>
              </c:pt>
              <c:pt idx="6">
                <c:v>Antigua and Barbuda</c:v>
              </c:pt>
              <c:pt idx="7">
                <c:v>Argentina</c:v>
              </c:pt>
              <c:pt idx="8">
                <c:v>Armenia</c:v>
              </c:pt>
              <c:pt idx="9">
                <c:v>Aruba</c:v>
              </c:pt>
              <c:pt idx="10">
                <c:v>Australasia</c:v>
              </c:pt>
              <c:pt idx="11">
                <c:v>Australia</c:v>
              </c:pt>
              <c:pt idx="12">
                <c:v>Austria</c:v>
              </c:pt>
              <c:pt idx="13">
                <c:v>Azerbaijan</c:v>
              </c:pt>
              <c:pt idx="14">
                <c:v>Bahamas</c:v>
              </c:pt>
              <c:pt idx="15">
                <c:v>Bahrain</c:v>
              </c:pt>
              <c:pt idx="16">
                <c:v>Bangladesh</c:v>
              </c:pt>
              <c:pt idx="17">
                <c:v>Barbados</c:v>
              </c:pt>
              <c:pt idx="18">
                <c:v>Belarus</c:v>
              </c:pt>
              <c:pt idx="19">
                <c:v>Belgium</c:v>
              </c:pt>
              <c:pt idx="20">
                <c:v>Belize</c:v>
              </c:pt>
              <c:pt idx="21">
                <c:v>Benin</c:v>
              </c:pt>
              <c:pt idx="22">
                <c:v>Bermuda</c:v>
              </c:pt>
              <c:pt idx="23">
                <c:v>Bhutan</c:v>
              </c:pt>
              <c:pt idx="24">
                <c:v>Bohemia</c:v>
              </c:pt>
              <c:pt idx="25">
                <c:v>Boliva</c:v>
              </c:pt>
              <c:pt idx="26">
                <c:v>Bosnia and Herzegovina</c:v>
              </c:pt>
              <c:pt idx="27">
                <c:v>Botswana</c:v>
              </c:pt>
              <c:pt idx="28">
                <c:v>Brazil</c:v>
              </c:pt>
              <c:pt idx="29">
                <c:v>Brunei</c:v>
              </c:pt>
              <c:pt idx="30">
                <c:v>Bulgaria</c:v>
              </c:pt>
              <c:pt idx="31">
                <c:v>Burkina Faso</c:v>
              </c:pt>
              <c:pt idx="32">
                <c:v>Burundi</c:v>
              </c:pt>
              <c:pt idx="33">
                <c:v>Cambodia</c:v>
              </c:pt>
              <c:pt idx="34">
                <c:v>Cameroon</c:v>
              </c:pt>
              <c:pt idx="35">
                <c:v>Canada</c:v>
              </c:pt>
              <c:pt idx="36">
                <c:v>Cape Verde</c:v>
              </c:pt>
              <c:pt idx="37">
                <c:v>Cayman Islands</c:v>
              </c:pt>
              <c:pt idx="38">
                <c:v>Central African Republic</c:v>
              </c:pt>
              <c:pt idx="39">
                <c:v>Chad</c:v>
              </c:pt>
              <c:pt idx="40">
                <c:v>Chile</c:v>
              </c:pt>
              <c:pt idx="41">
                <c:v>China</c:v>
              </c:pt>
              <c:pt idx="42">
                <c:v>Colombia</c:v>
              </c:pt>
              <c:pt idx="43">
                <c:v>Comoros</c:v>
              </c:pt>
              <c:pt idx="44">
                <c:v>Cook Islands</c:v>
              </c:pt>
              <c:pt idx="45">
                <c:v>Costa Rica</c:v>
              </c:pt>
              <c:pt idx="46">
                <c:v>Croatia</c:v>
              </c:pt>
              <c:pt idx="47">
                <c:v>Cuba</c:v>
              </c:pt>
              <c:pt idx="48">
                <c:v>Cyprus</c:v>
              </c:pt>
              <c:pt idx="49">
                <c:v>Czech Republic</c:v>
              </c:pt>
              <c:pt idx="50">
                <c:v>Czechoslovakia</c:v>
              </c:pt>
              <c:pt idx="51">
                <c:v>Democratic Republic of the Congo</c:v>
              </c:pt>
              <c:pt idx="52">
                <c:v>Denmark</c:v>
              </c:pt>
              <c:pt idx="53">
                <c:v>Djibouti</c:v>
              </c:pt>
              <c:pt idx="54">
                <c:v>Dominica</c:v>
              </c:pt>
              <c:pt idx="55">
                <c:v>Dominican Republic</c:v>
              </c:pt>
              <c:pt idx="56">
                <c:v>East Germany</c:v>
              </c:pt>
              <c:pt idx="57">
                <c:v>Ecuador</c:v>
              </c:pt>
              <c:pt idx="58">
                <c:v>Egypt</c:v>
              </c:pt>
              <c:pt idx="59">
                <c:v>El Salvador</c:v>
              </c:pt>
              <c:pt idx="60">
                <c:v>Equatorial Guinea</c:v>
              </c:pt>
              <c:pt idx="61">
                <c:v>Eritrea</c:v>
              </c:pt>
              <c:pt idx="62">
                <c:v>Estonia</c:v>
              </c:pt>
              <c:pt idx="63">
                <c:v>Ethiopia</c:v>
              </c:pt>
              <c:pt idx="64">
                <c:v>Fiji</c:v>
              </c:pt>
            </c:strLit>
          </c:cat>
          <c:val>
            <c:numLit>
              <c:formatCode>General</c:formatCode>
              <c:ptCount val="65"/>
              <c:pt idx="0">
                <c:v>0</c:v>
              </c:pt>
              <c:pt idx="1">
                <c:v>0</c:v>
              </c:pt>
              <c:pt idx="2">
                <c:v>0</c:v>
              </c:pt>
              <c:pt idx="3">
                <c:v>0</c:v>
              </c:pt>
              <c:pt idx="4">
                <c:v>14</c:v>
              </c:pt>
              <c:pt idx="5">
                <c:v>0</c:v>
              </c:pt>
              <c:pt idx="6">
                <c:v>16</c:v>
              </c:pt>
              <c:pt idx="7">
                <c:v>121</c:v>
              </c:pt>
              <c:pt idx="8">
                <c:v>0</c:v>
              </c:pt>
              <c:pt idx="9">
                <c:v>0</c:v>
              </c:pt>
              <c:pt idx="10">
                <c:v>0</c:v>
              </c:pt>
              <c:pt idx="11">
                <c:v>291</c:v>
              </c:pt>
              <c:pt idx="12">
                <c:v>189</c:v>
              </c:pt>
              <c:pt idx="13">
                <c:v>0</c:v>
              </c:pt>
              <c:pt idx="14">
                <c:v>19</c:v>
              </c:pt>
              <c:pt idx="15">
                <c:v>0</c:v>
              </c:pt>
              <c:pt idx="16">
                <c:v>0</c:v>
              </c:pt>
              <c:pt idx="17">
                <c:v>17</c:v>
              </c:pt>
              <c:pt idx="18">
                <c:v>0</c:v>
              </c:pt>
              <c:pt idx="19">
                <c:v>160</c:v>
              </c:pt>
              <c:pt idx="20">
                <c:v>3</c:v>
              </c:pt>
              <c:pt idx="21">
                <c:v>0</c:v>
              </c:pt>
              <c:pt idx="22">
                <c:v>20</c:v>
              </c:pt>
              <c:pt idx="23">
                <c:v>0</c:v>
              </c:pt>
              <c:pt idx="24">
                <c:v>0</c:v>
              </c:pt>
              <c:pt idx="25">
                <c:v>5</c:v>
              </c:pt>
              <c:pt idx="26">
                <c:v>0</c:v>
              </c:pt>
              <c:pt idx="27">
                <c:v>0</c:v>
              </c:pt>
              <c:pt idx="28">
                <c:v>89</c:v>
              </c:pt>
              <c:pt idx="29">
                <c:v>0</c:v>
              </c:pt>
              <c:pt idx="30">
                <c:v>296</c:v>
              </c:pt>
              <c:pt idx="31">
                <c:v>0</c:v>
              </c:pt>
              <c:pt idx="32">
                <c:v>0</c:v>
              </c:pt>
              <c:pt idx="33">
                <c:v>0</c:v>
              </c:pt>
              <c:pt idx="34">
                <c:v>4</c:v>
              </c:pt>
              <c:pt idx="35">
                <c:v>636</c:v>
              </c:pt>
              <c:pt idx="36">
                <c:v>0</c:v>
              </c:pt>
              <c:pt idx="37">
                <c:v>2</c:v>
              </c:pt>
              <c:pt idx="38">
                <c:v>0</c:v>
              </c:pt>
              <c:pt idx="39">
                <c:v>0</c:v>
              </c:pt>
              <c:pt idx="40">
                <c:v>20</c:v>
              </c:pt>
              <c:pt idx="41">
                <c:v>0</c:v>
              </c:pt>
              <c:pt idx="42">
                <c:v>44</c:v>
              </c:pt>
              <c:pt idx="43">
                <c:v>0</c:v>
              </c:pt>
              <c:pt idx="44">
                <c:v>0</c:v>
              </c:pt>
              <c:pt idx="45">
                <c:v>10</c:v>
              </c:pt>
              <c:pt idx="46">
                <c:v>0</c:v>
              </c:pt>
              <c:pt idx="47">
                <c:v>194</c:v>
              </c:pt>
              <c:pt idx="48">
                <c:v>1</c:v>
              </c:pt>
              <c:pt idx="49">
                <c:v>0</c:v>
              </c:pt>
              <c:pt idx="50">
                <c:v>341</c:v>
              </c:pt>
              <c:pt idx="51">
                <c:v>0</c:v>
              </c:pt>
              <c:pt idx="52">
                <c:v>82</c:v>
              </c:pt>
              <c:pt idx="53">
                <c:v>0</c:v>
              </c:pt>
              <c:pt idx="54">
                <c:v>0</c:v>
              </c:pt>
              <c:pt idx="55">
                <c:v>11</c:v>
              </c:pt>
              <c:pt idx="56">
                <c:v>504</c:v>
              </c:pt>
              <c:pt idx="57">
                <c:v>8</c:v>
              </c:pt>
              <c:pt idx="58">
                <c:v>26</c:v>
              </c:pt>
              <c:pt idx="59">
                <c:v>0</c:v>
              </c:pt>
              <c:pt idx="60">
                <c:v>0</c:v>
              </c:pt>
              <c:pt idx="61">
                <c:v>0</c:v>
              </c:pt>
              <c:pt idx="62">
                <c:v>0</c:v>
              </c:pt>
              <c:pt idx="63">
                <c:v>0</c:v>
              </c:pt>
              <c:pt idx="64">
                <c:v>5</c:v>
              </c:pt>
            </c:numLit>
          </c:val>
          <c:extLst>
            <c:ext xmlns:c16="http://schemas.microsoft.com/office/drawing/2014/chart" uri="{C3380CC4-5D6E-409C-BE32-E72D297353CC}">
              <c16:uniqueId val="{00000012-1D1A-44B2-B799-99BAF3C53552}"/>
            </c:ext>
          </c:extLst>
        </c:ser>
        <c:ser>
          <c:idx val="19"/>
          <c:order val="19"/>
          <c:tx>
            <c:v>1980</c:v>
          </c:tx>
          <c:spPr>
            <a:solidFill>
              <a:schemeClr val="accent2">
                <a:lumMod val="80000"/>
              </a:schemeClr>
            </a:solidFill>
            <a:ln>
              <a:noFill/>
            </a:ln>
            <a:effectLst/>
          </c:spPr>
          <c:invertIfNegative val="0"/>
          <c:cat>
            <c:strLit>
              <c:ptCount val="65"/>
              <c:pt idx="0">
                <c:v>Afghanistan</c:v>
              </c:pt>
              <c:pt idx="1">
                <c:v>Albania</c:v>
              </c:pt>
              <c:pt idx="2">
                <c:v>Algeria</c:v>
              </c:pt>
              <c:pt idx="3">
                <c:v>American Samoa</c:v>
              </c:pt>
              <c:pt idx="4">
                <c:v>Andorra</c:v>
              </c:pt>
              <c:pt idx="5">
                <c:v>Angola</c:v>
              </c:pt>
              <c:pt idx="6">
                <c:v>Antigua and Barbuda</c:v>
              </c:pt>
              <c:pt idx="7">
                <c:v>Argentina</c:v>
              </c:pt>
              <c:pt idx="8">
                <c:v>Armenia</c:v>
              </c:pt>
              <c:pt idx="9">
                <c:v>Aruba</c:v>
              </c:pt>
              <c:pt idx="10">
                <c:v>Australasia</c:v>
              </c:pt>
              <c:pt idx="11">
                <c:v>Australia</c:v>
              </c:pt>
              <c:pt idx="12">
                <c:v>Austria</c:v>
              </c:pt>
              <c:pt idx="13">
                <c:v>Azerbaijan</c:v>
              </c:pt>
              <c:pt idx="14">
                <c:v>Bahamas</c:v>
              </c:pt>
              <c:pt idx="15">
                <c:v>Bahrain</c:v>
              </c:pt>
              <c:pt idx="16">
                <c:v>Bangladesh</c:v>
              </c:pt>
              <c:pt idx="17">
                <c:v>Barbados</c:v>
              </c:pt>
              <c:pt idx="18">
                <c:v>Belarus</c:v>
              </c:pt>
              <c:pt idx="19">
                <c:v>Belgium</c:v>
              </c:pt>
              <c:pt idx="20">
                <c:v>Belize</c:v>
              </c:pt>
              <c:pt idx="21">
                <c:v>Benin</c:v>
              </c:pt>
              <c:pt idx="22">
                <c:v>Bermuda</c:v>
              </c:pt>
              <c:pt idx="23">
                <c:v>Bhutan</c:v>
              </c:pt>
              <c:pt idx="24">
                <c:v>Bohemia</c:v>
              </c:pt>
              <c:pt idx="25">
                <c:v>Boliva</c:v>
              </c:pt>
              <c:pt idx="26">
                <c:v>Bosnia and Herzegovina</c:v>
              </c:pt>
              <c:pt idx="27">
                <c:v>Botswana</c:v>
              </c:pt>
              <c:pt idx="28">
                <c:v>Brazil</c:v>
              </c:pt>
              <c:pt idx="29">
                <c:v>Brunei</c:v>
              </c:pt>
              <c:pt idx="30">
                <c:v>Bulgaria</c:v>
              </c:pt>
              <c:pt idx="31">
                <c:v>Burkina Faso</c:v>
              </c:pt>
              <c:pt idx="32">
                <c:v>Burundi</c:v>
              </c:pt>
              <c:pt idx="33">
                <c:v>Cambodia</c:v>
              </c:pt>
              <c:pt idx="34">
                <c:v>Cameroon</c:v>
              </c:pt>
              <c:pt idx="35">
                <c:v>Canada</c:v>
              </c:pt>
              <c:pt idx="36">
                <c:v>Cape Verde</c:v>
              </c:pt>
              <c:pt idx="37">
                <c:v>Cayman Islands</c:v>
              </c:pt>
              <c:pt idx="38">
                <c:v>Central African Republic</c:v>
              </c:pt>
              <c:pt idx="39">
                <c:v>Chad</c:v>
              </c:pt>
              <c:pt idx="40">
                <c:v>Chile</c:v>
              </c:pt>
              <c:pt idx="41">
                <c:v>China</c:v>
              </c:pt>
              <c:pt idx="42">
                <c:v>Colombia</c:v>
              </c:pt>
              <c:pt idx="43">
                <c:v>Comoros</c:v>
              </c:pt>
              <c:pt idx="44">
                <c:v>Cook Islands</c:v>
              </c:pt>
              <c:pt idx="45">
                <c:v>Costa Rica</c:v>
              </c:pt>
              <c:pt idx="46">
                <c:v>Croatia</c:v>
              </c:pt>
              <c:pt idx="47">
                <c:v>Cuba</c:v>
              </c:pt>
              <c:pt idx="48">
                <c:v>Cyprus</c:v>
              </c:pt>
              <c:pt idx="49">
                <c:v>Czech Republic</c:v>
              </c:pt>
              <c:pt idx="50">
                <c:v>Czechoslovakia</c:v>
              </c:pt>
              <c:pt idx="51">
                <c:v>Democratic Republic of the Congo</c:v>
              </c:pt>
              <c:pt idx="52">
                <c:v>Denmark</c:v>
              </c:pt>
              <c:pt idx="53">
                <c:v>Djibouti</c:v>
              </c:pt>
              <c:pt idx="54">
                <c:v>Dominica</c:v>
              </c:pt>
              <c:pt idx="55">
                <c:v>Dominican Republic</c:v>
              </c:pt>
              <c:pt idx="56">
                <c:v>East Germany</c:v>
              </c:pt>
              <c:pt idx="57">
                <c:v>Ecuador</c:v>
              </c:pt>
              <c:pt idx="58">
                <c:v>Egypt</c:v>
              </c:pt>
              <c:pt idx="59">
                <c:v>El Salvador</c:v>
              </c:pt>
              <c:pt idx="60">
                <c:v>Equatorial Guinea</c:v>
              </c:pt>
              <c:pt idx="61">
                <c:v>Eritrea</c:v>
              </c:pt>
              <c:pt idx="62">
                <c:v>Estonia</c:v>
              </c:pt>
              <c:pt idx="63">
                <c:v>Ethiopia</c:v>
              </c:pt>
              <c:pt idx="64">
                <c:v>Fiji</c:v>
              </c:pt>
            </c:strLit>
          </c:cat>
          <c:val>
            <c:numLit>
              <c:formatCode>General</c:formatCode>
              <c:ptCount val="65"/>
              <c:pt idx="0">
                <c:v>11</c:v>
              </c:pt>
              <c:pt idx="1">
                <c:v>0</c:v>
              </c:pt>
              <c:pt idx="2">
                <c:v>59</c:v>
              </c:pt>
              <c:pt idx="3">
                <c:v>0</c:v>
              </c:pt>
              <c:pt idx="4">
                <c:v>11</c:v>
              </c:pt>
              <c:pt idx="5">
                <c:v>17</c:v>
              </c:pt>
              <c:pt idx="6">
                <c:v>0</c:v>
              </c:pt>
              <c:pt idx="7">
                <c:v>25</c:v>
              </c:pt>
              <c:pt idx="8">
                <c:v>0</c:v>
              </c:pt>
              <c:pt idx="9">
                <c:v>0</c:v>
              </c:pt>
              <c:pt idx="10">
                <c:v>0</c:v>
              </c:pt>
              <c:pt idx="11">
                <c:v>212</c:v>
              </c:pt>
              <c:pt idx="12">
                <c:v>161</c:v>
              </c:pt>
              <c:pt idx="13">
                <c:v>0</c:v>
              </c:pt>
              <c:pt idx="14">
                <c:v>0</c:v>
              </c:pt>
              <c:pt idx="15">
                <c:v>0</c:v>
              </c:pt>
              <c:pt idx="16">
                <c:v>0</c:v>
              </c:pt>
              <c:pt idx="17">
                <c:v>0</c:v>
              </c:pt>
              <c:pt idx="18">
                <c:v>0</c:v>
              </c:pt>
              <c:pt idx="19">
                <c:v>90</c:v>
              </c:pt>
              <c:pt idx="20">
                <c:v>0</c:v>
              </c:pt>
              <c:pt idx="21">
                <c:v>7</c:v>
              </c:pt>
              <c:pt idx="22">
                <c:v>0</c:v>
              </c:pt>
              <c:pt idx="23">
                <c:v>0</c:v>
              </c:pt>
              <c:pt idx="24">
                <c:v>0</c:v>
              </c:pt>
              <c:pt idx="25">
                <c:v>8</c:v>
              </c:pt>
              <c:pt idx="26">
                <c:v>0</c:v>
              </c:pt>
              <c:pt idx="27">
                <c:v>8</c:v>
              </c:pt>
              <c:pt idx="28">
                <c:v>149</c:v>
              </c:pt>
              <c:pt idx="29">
                <c:v>0</c:v>
              </c:pt>
              <c:pt idx="30">
                <c:v>413</c:v>
              </c:pt>
              <c:pt idx="31">
                <c:v>0</c:v>
              </c:pt>
              <c:pt idx="32">
                <c:v>0</c:v>
              </c:pt>
              <c:pt idx="33">
                <c:v>0</c:v>
              </c:pt>
              <c:pt idx="34">
                <c:v>27</c:v>
              </c:pt>
              <c:pt idx="35">
                <c:v>87</c:v>
              </c:pt>
              <c:pt idx="36">
                <c:v>0</c:v>
              </c:pt>
              <c:pt idx="37">
                <c:v>0</c:v>
              </c:pt>
              <c:pt idx="38">
                <c:v>0</c:v>
              </c:pt>
              <c:pt idx="39">
                <c:v>0</c:v>
              </c:pt>
              <c:pt idx="40">
                <c:v>0</c:v>
              </c:pt>
              <c:pt idx="41">
                <c:v>38</c:v>
              </c:pt>
              <c:pt idx="42">
                <c:v>28</c:v>
              </c:pt>
              <c:pt idx="43">
                <c:v>0</c:v>
              </c:pt>
              <c:pt idx="44">
                <c:v>0</c:v>
              </c:pt>
              <c:pt idx="45">
                <c:v>37</c:v>
              </c:pt>
              <c:pt idx="46">
                <c:v>0</c:v>
              </c:pt>
              <c:pt idx="47">
                <c:v>288</c:v>
              </c:pt>
              <c:pt idx="48">
                <c:v>22</c:v>
              </c:pt>
              <c:pt idx="49">
                <c:v>2</c:v>
              </c:pt>
              <c:pt idx="50">
                <c:v>391</c:v>
              </c:pt>
              <c:pt idx="51">
                <c:v>0</c:v>
              </c:pt>
              <c:pt idx="52">
                <c:v>60</c:v>
              </c:pt>
              <c:pt idx="53">
                <c:v>0</c:v>
              </c:pt>
              <c:pt idx="54">
                <c:v>0</c:v>
              </c:pt>
              <c:pt idx="55">
                <c:v>6</c:v>
              </c:pt>
              <c:pt idx="56">
                <c:v>582</c:v>
              </c:pt>
              <c:pt idx="57">
                <c:v>13</c:v>
              </c:pt>
              <c:pt idx="58">
                <c:v>0</c:v>
              </c:pt>
              <c:pt idx="59">
                <c:v>0</c:v>
              </c:pt>
              <c:pt idx="60">
                <c:v>0</c:v>
              </c:pt>
              <c:pt idx="61">
                <c:v>0</c:v>
              </c:pt>
              <c:pt idx="62">
                <c:v>1</c:v>
              </c:pt>
              <c:pt idx="63">
                <c:v>48</c:v>
              </c:pt>
              <c:pt idx="64">
                <c:v>0</c:v>
              </c:pt>
            </c:numLit>
          </c:val>
          <c:extLst>
            <c:ext xmlns:c16="http://schemas.microsoft.com/office/drawing/2014/chart" uri="{C3380CC4-5D6E-409C-BE32-E72D297353CC}">
              <c16:uniqueId val="{00000013-1D1A-44B2-B799-99BAF3C53552}"/>
            </c:ext>
          </c:extLst>
        </c:ser>
        <c:ser>
          <c:idx val="20"/>
          <c:order val="20"/>
          <c:tx>
            <c:v>1984</c:v>
          </c:tx>
          <c:spPr>
            <a:solidFill>
              <a:schemeClr val="accent3">
                <a:lumMod val="80000"/>
              </a:schemeClr>
            </a:solidFill>
            <a:ln>
              <a:noFill/>
            </a:ln>
            <a:effectLst/>
          </c:spPr>
          <c:invertIfNegative val="0"/>
          <c:cat>
            <c:strLit>
              <c:ptCount val="65"/>
              <c:pt idx="0">
                <c:v>Afghanistan</c:v>
              </c:pt>
              <c:pt idx="1">
                <c:v>Albania</c:v>
              </c:pt>
              <c:pt idx="2">
                <c:v>Algeria</c:v>
              </c:pt>
              <c:pt idx="3">
                <c:v>American Samoa</c:v>
              </c:pt>
              <c:pt idx="4">
                <c:v>Andorra</c:v>
              </c:pt>
              <c:pt idx="5">
                <c:v>Angola</c:v>
              </c:pt>
              <c:pt idx="6">
                <c:v>Antigua and Barbuda</c:v>
              </c:pt>
              <c:pt idx="7">
                <c:v>Argentina</c:v>
              </c:pt>
              <c:pt idx="8">
                <c:v>Armenia</c:v>
              </c:pt>
              <c:pt idx="9">
                <c:v>Aruba</c:v>
              </c:pt>
              <c:pt idx="10">
                <c:v>Australasia</c:v>
              </c:pt>
              <c:pt idx="11">
                <c:v>Australia</c:v>
              </c:pt>
              <c:pt idx="12">
                <c:v>Austria</c:v>
              </c:pt>
              <c:pt idx="13">
                <c:v>Azerbaijan</c:v>
              </c:pt>
              <c:pt idx="14">
                <c:v>Bahamas</c:v>
              </c:pt>
              <c:pt idx="15">
                <c:v>Bahrain</c:v>
              </c:pt>
              <c:pt idx="16">
                <c:v>Bangladesh</c:v>
              </c:pt>
              <c:pt idx="17">
                <c:v>Barbados</c:v>
              </c:pt>
              <c:pt idx="18">
                <c:v>Belarus</c:v>
              </c:pt>
              <c:pt idx="19">
                <c:v>Belgium</c:v>
              </c:pt>
              <c:pt idx="20">
                <c:v>Belize</c:v>
              </c:pt>
              <c:pt idx="21">
                <c:v>Benin</c:v>
              </c:pt>
              <c:pt idx="22">
                <c:v>Bermuda</c:v>
              </c:pt>
              <c:pt idx="23">
                <c:v>Bhutan</c:v>
              </c:pt>
              <c:pt idx="24">
                <c:v>Bohemia</c:v>
              </c:pt>
              <c:pt idx="25">
                <c:v>Boliva</c:v>
              </c:pt>
              <c:pt idx="26">
                <c:v>Bosnia and Herzegovina</c:v>
              </c:pt>
              <c:pt idx="27">
                <c:v>Botswana</c:v>
              </c:pt>
              <c:pt idx="28">
                <c:v>Brazil</c:v>
              </c:pt>
              <c:pt idx="29">
                <c:v>Brunei</c:v>
              </c:pt>
              <c:pt idx="30">
                <c:v>Bulgaria</c:v>
              </c:pt>
              <c:pt idx="31">
                <c:v>Burkina Faso</c:v>
              </c:pt>
              <c:pt idx="32">
                <c:v>Burundi</c:v>
              </c:pt>
              <c:pt idx="33">
                <c:v>Cambodia</c:v>
              </c:pt>
              <c:pt idx="34">
                <c:v>Cameroon</c:v>
              </c:pt>
              <c:pt idx="35">
                <c:v>Canada</c:v>
              </c:pt>
              <c:pt idx="36">
                <c:v>Cape Verde</c:v>
              </c:pt>
              <c:pt idx="37">
                <c:v>Cayman Islands</c:v>
              </c:pt>
              <c:pt idx="38">
                <c:v>Central African Republic</c:v>
              </c:pt>
              <c:pt idx="39">
                <c:v>Chad</c:v>
              </c:pt>
              <c:pt idx="40">
                <c:v>Chile</c:v>
              </c:pt>
              <c:pt idx="41">
                <c:v>China</c:v>
              </c:pt>
              <c:pt idx="42">
                <c:v>Colombia</c:v>
              </c:pt>
              <c:pt idx="43">
                <c:v>Comoros</c:v>
              </c:pt>
              <c:pt idx="44">
                <c:v>Cook Islands</c:v>
              </c:pt>
              <c:pt idx="45">
                <c:v>Costa Rica</c:v>
              </c:pt>
              <c:pt idx="46">
                <c:v>Croatia</c:v>
              </c:pt>
              <c:pt idx="47">
                <c:v>Cuba</c:v>
              </c:pt>
              <c:pt idx="48">
                <c:v>Cyprus</c:v>
              </c:pt>
              <c:pt idx="49">
                <c:v>Czech Republic</c:v>
              </c:pt>
              <c:pt idx="50">
                <c:v>Czechoslovakia</c:v>
              </c:pt>
              <c:pt idx="51">
                <c:v>Democratic Republic of the Congo</c:v>
              </c:pt>
              <c:pt idx="52">
                <c:v>Denmark</c:v>
              </c:pt>
              <c:pt idx="53">
                <c:v>Djibouti</c:v>
              </c:pt>
              <c:pt idx="54">
                <c:v>Dominica</c:v>
              </c:pt>
              <c:pt idx="55">
                <c:v>Dominican Republic</c:v>
              </c:pt>
              <c:pt idx="56">
                <c:v>East Germany</c:v>
              </c:pt>
              <c:pt idx="57">
                <c:v>Ecuador</c:v>
              </c:pt>
              <c:pt idx="58">
                <c:v>Egypt</c:v>
              </c:pt>
              <c:pt idx="59">
                <c:v>El Salvador</c:v>
              </c:pt>
              <c:pt idx="60">
                <c:v>Equatorial Guinea</c:v>
              </c:pt>
              <c:pt idx="61">
                <c:v>Eritrea</c:v>
              </c:pt>
              <c:pt idx="62">
                <c:v>Estonia</c:v>
              </c:pt>
              <c:pt idx="63">
                <c:v>Ethiopia</c:v>
              </c:pt>
              <c:pt idx="64">
                <c:v>Fiji</c:v>
              </c:pt>
            </c:strLit>
          </c:cat>
          <c:val>
            <c:numLit>
              <c:formatCode>General</c:formatCode>
              <c:ptCount val="65"/>
              <c:pt idx="0">
                <c:v>0</c:v>
              </c:pt>
              <c:pt idx="1">
                <c:v>0</c:v>
              </c:pt>
              <c:pt idx="2">
                <c:v>31</c:v>
              </c:pt>
              <c:pt idx="3">
                <c:v>0</c:v>
              </c:pt>
              <c:pt idx="4">
                <c:v>8</c:v>
              </c:pt>
              <c:pt idx="5">
                <c:v>0</c:v>
              </c:pt>
              <c:pt idx="6">
                <c:v>27</c:v>
              </c:pt>
              <c:pt idx="7">
                <c:v>152</c:v>
              </c:pt>
              <c:pt idx="8">
                <c:v>0</c:v>
              </c:pt>
              <c:pt idx="9">
                <c:v>1</c:v>
              </c:pt>
              <c:pt idx="10">
                <c:v>0</c:v>
              </c:pt>
              <c:pt idx="11">
                <c:v>357</c:v>
              </c:pt>
              <c:pt idx="12">
                <c:v>242</c:v>
              </c:pt>
              <c:pt idx="13">
                <c:v>0</c:v>
              </c:pt>
              <c:pt idx="14">
                <c:v>31</c:v>
              </c:pt>
              <c:pt idx="15">
                <c:v>3</c:v>
              </c:pt>
              <c:pt idx="16">
                <c:v>2</c:v>
              </c:pt>
              <c:pt idx="17">
                <c:v>24</c:v>
              </c:pt>
              <c:pt idx="18">
                <c:v>0</c:v>
              </c:pt>
              <c:pt idx="19">
                <c:v>95</c:v>
              </c:pt>
              <c:pt idx="20">
                <c:v>13</c:v>
              </c:pt>
              <c:pt idx="21">
                <c:v>3</c:v>
              </c:pt>
              <c:pt idx="22">
                <c:v>13</c:v>
              </c:pt>
              <c:pt idx="23">
                <c:v>6</c:v>
              </c:pt>
              <c:pt idx="24">
                <c:v>0</c:v>
              </c:pt>
              <c:pt idx="25">
                <c:v>18</c:v>
              </c:pt>
              <c:pt idx="26">
                <c:v>7</c:v>
              </c:pt>
              <c:pt idx="27">
                <c:v>8</c:v>
              </c:pt>
              <c:pt idx="28">
                <c:v>197</c:v>
              </c:pt>
              <c:pt idx="29">
                <c:v>0</c:v>
              </c:pt>
              <c:pt idx="30">
                <c:v>33</c:v>
              </c:pt>
              <c:pt idx="31">
                <c:v>0</c:v>
              </c:pt>
              <c:pt idx="32">
                <c:v>0</c:v>
              </c:pt>
              <c:pt idx="33">
                <c:v>0</c:v>
              </c:pt>
              <c:pt idx="34">
                <c:v>49</c:v>
              </c:pt>
              <c:pt idx="35">
                <c:v>664</c:v>
              </c:pt>
              <c:pt idx="36">
                <c:v>0</c:v>
              </c:pt>
              <c:pt idx="37">
                <c:v>14</c:v>
              </c:pt>
              <c:pt idx="38">
                <c:v>3</c:v>
              </c:pt>
              <c:pt idx="39">
                <c:v>3</c:v>
              </c:pt>
              <c:pt idx="40">
                <c:v>76</c:v>
              </c:pt>
              <c:pt idx="41">
                <c:v>393</c:v>
              </c:pt>
              <c:pt idx="42">
                <c:v>48</c:v>
              </c:pt>
              <c:pt idx="43">
                <c:v>0</c:v>
              </c:pt>
              <c:pt idx="44">
                <c:v>0</c:v>
              </c:pt>
              <c:pt idx="45">
                <c:v>39</c:v>
              </c:pt>
              <c:pt idx="46">
                <c:v>2</c:v>
              </c:pt>
              <c:pt idx="47">
                <c:v>0</c:v>
              </c:pt>
              <c:pt idx="48">
                <c:v>22</c:v>
              </c:pt>
              <c:pt idx="49">
                <c:v>7</c:v>
              </c:pt>
              <c:pt idx="50">
                <c:v>80</c:v>
              </c:pt>
              <c:pt idx="51">
                <c:v>9</c:v>
              </c:pt>
              <c:pt idx="52">
                <c:v>75</c:v>
              </c:pt>
              <c:pt idx="53">
                <c:v>2</c:v>
              </c:pt>
              <c:pt idx="54">
                <c:v>0</c:v>
              </c:pt>
              <c:pt idx="55">
                <c:v>11</c:v>
              </c:pt>
              <c:pt idx="56">
                <c:v>105</c:v>
              </c:pt>
              <c:pt idx="57">
                <c:v>15</c:v>
              </c:pt>
              <c:pt idx="58">
                <c:v>145</c:v>
              </c:pt>
              <c:pt idx="59">
                <c:v>15</c:v>
              </c:pt>
              <c:pt idx="60">
                <c:v>5</c:v>
              </c:pt>
              <c:pt idx="61">
                <c:v>0</c:v>
              </c:pt>
              <c:pt idx="62">
                <c:v>1</c:v>
              </c:pt>
              <c:pt idx="63">
                <c:v>0</c:v>
              </c:pt>
              <c:pt idx="64">
                <c:v>25</c:v>
              </c:pt>
            </c:numLit>
          </c:val>
          <c:extLst>
            <c:ext xmlns:c16="http://schemas.microsoft.com/office/drawing/2014/chart" uri="{C3380CC4-5D6E-409C-BE32-E72D297353CC}">
              <c16:uniqueId val="{00000014-1D1A-44B2-B799-99BAF3C53552}"/>
            </c:ext>
          </c:extLst>
        </c:ser>
        <c:ser>
          <c:idx val="21"/>
          <c:order val="21"/>
          <c:tx>
            <c:v>1988</c:v>
          </c:tx>
          <c:spPr>
            <a:solidFill>
              <a:schemeClr val="accent4">
                <a:lumMod val="80000"/>
              </a:schemeClr>
            </a:solidFill>
            <a:ln>
              <a:noFill/>
            </a:ln>
            <a:effectLst/>
          </c:spPr>
          <c:invertIfNegative val="0"/>
          <c:cat>
            <c:strLit>
              <c:ptCount val="65"/>
              <c:pt idx="0">
                <c:v>Afghanistan</c:v>
              </c:pt>
              <c:pt idx="1">
                <c:v>Albania</c:v>
              </c:pt>
              <c:pt idx="2">
                <c:v>Algeria</c:v>
              </c:pt>
              <c:pt idx="3">
                <c:v>American Samoa</c:v>
              </c:pt>
              <c:pt idx="4">
                <c:v>Andorra</c:v>
              </c:pt>
              <c:pt idx="5">
                <c:v>Angola</c:v>
              </c:pt>
              <c:pt idx="6">
                <c:v>Antigua and Barbuda</c:v>
              </c:pt>
              <c:pt idx="7">
                <c:v>Argentina</c:v>
              </c:pt>
              <c:pt idx="8">
                <c:v>Armenia</c:v>
              </c:pt>
              <c:pt idx="9">
                <c:v>Aruba</c:v>
              </c:pt>
              <c:pt idx="10">
                <c:v>Australasia</c:v>
              </c:pt>
              <c:pt idx="11">
                <c:v>Australia</c:v>
              </c:pt>
              <c:pt idx="12">
                <c:v>Austria</c:v>
              </c:pt>
              <c:pt idx="13">
                <c:v>Azerbaijan</c:v>
              </c:pt>
              <c:pt idx="14">
                <c:v>Bahamas</c:v>
              </c:pt>
              <c:pt idx="15">
                <c:v>Bahrain</c:v>
              </c:pt>
              <c:pt idx="16">
                <c:v>Bangladesh</c:v>
              </c:pt>
              <c:pt idx="17">
                <c:v>Barbados</c:v>
              </c:pt>
              <c:pt idx="18">
                <c:v>Belarus</c:v>
              </c:pt>
              <c:pt idx="19">
                <c:v>Belgium</c:v>
              </c:pt>
              <c:pt idx="20">
                <c:v>Belize</c:v>
              </c:pt>
              <c:pt idx="21">
                <c:v>Benin</c:v>
              </c:pt>
              <c:pt idx="22">
                <c:v>Bermuda</c:v>
              </c:pt>
              <c:pt idx="23">
                <c:v>Bhutan</c:v>
              </c:pt>
              <c:pt idx="24">
                <c:v>Bohemia</c:v>
              </c:pt>
              <c:pt idx="25">
                <c:v>Boliva</c:v>
              </c:pt>
              <c:pt idx="26">
                <c:v>Bosnia and Herzegovina</c:v>
              </c:pt>
              <c:pt idx="27">
                <c:v>Botswana</c:v>
              </c:pt>
              <c:pt idx="28">
                <c:v>Brazil</c:v>
              </c:pt>
              <c:pt idx="29">
                <c:v>Brunei</c:v>
              </c:pt>
              <c:pt idx="30">
                <c:v>Bulgaria</c:v>
              </c:pt>
              <c:pt idx="31">
                <c:v>Burkina Faso</c:v>
              </c:pt>
              <c:pt idx="32">
                <c:v>Burundi</c:v>
              </c:pt>
              <c:pt idx="33">
                <c:v>Cambodia</c:v>
              </c:pt>
              <c:pt idx="34">
                <c:v>Cameroon</c:v>
              </c:pt>
              <c:pt idx="35">
                <c:v>Canada</c:v>
              </c:pt>
              <c:pt idx="36">
                <c:v>Cape Verde</c:v>
              </c:pt>
              <c:pt idx="37">
                <c:v>Cayman Islands</c:v>
              </c:pt>
              <c:pt idx="38">
                <c:v>Central African Republic</c:v>
              </c:pt>
              <c:pt idx="39">
                <c:v>Chad</c:v>
              </c:pt>
              <c:pt idx="40">
                <c:v>Chile</c:v>
              </c:pt>
              <c:pt idx="41">
                <c:v>China</c:v>
              </c:pt>
              <c:pt idx="42">
                <c:v>Colombia</c:v>
              </c:pt>
              <c:pt idx="43">
                <c:v>Comoros</c:v>
              </c:pt>
              <c:pt idx="44">
                <c:v>Cook Islands</c:v>
              </c:pt>
              <c:pt idx="45">
                <c:v>Costa Rica</c:v>
              </c:pt>
              <c:pt idx="46">
                <c:v>Croatia</c:v>
              </c:pt>
              <c:pt idx="47">
                <c:v>Cuba</c:v>
              </c:pt>
              <c:pt idx="48">
                <c:v>Cyprus</c:v>
              </c:pt>
              <c:pt idx="49">
                <c:v>Czech Republic</c:v>
              </c:pt>
              <c:pt idx="50">
                <c:v>Czechoslovakia</c:v>
              </c:pt>
              <c:pt idx="51">
                <c:v>Democratic Republic of the Congo</c:v>
              </c:pt>
              <c:pt idx="52">
                <c:v>Denmark</c:v>
              </c:pt>
              <c:pt idx="53">
                <c:v>Djibouti</c:v>
              </c:pt>
              <c:pt idx="54">
                <c:v>Dominica</c:v>
              </c:pt>
              <c:pt idx="55">
                <c:v>Dominican Republic</c:v>
              </c:pt>
              <c:pt idx="56">
                <c:v>East Germany</c:v>
              </c:pt>
              <c:pt idx="57">
                <c:v>Ecuador</c:v>
              </c:pt>
              <c:pt idx="58">
                <c:v>Egypt</c:v>
              </c:pt>
              <c:pt idx="59">
                <c:v>El Salvador</c:v>
              </c:pt>
              <c:pt idx="60">
                <c:v>Equatorial Guinea</c:v>
              </c:pt>
              <c:pt idx="61">
                <c:v>Eritrea</c:v>
              </c:pt>
              <c:pt idx="62">
                <c:v>Estonia</c:v>
              </c:pt>
              <c:pt idx="63">
                <c:v>Ethiopia</c:v>
              </c:pt>
              <c:pt idx="64">
                <c:v>Fiji</c:v>
              </c:pt>
            </c:strLit>
          </c:cat>
          <c:val>
            <c:numLit>
              <c:formatCode>General</c:formatCode>
              <c:ptCount val="65"/>
              <c:pt idx="0">
                <c:v>0</c:v>
              </c:pt>
              <c:pt idx="1">
                <c:v>0</c:v>
              </c:pt>
              <c:pt idx="2">
                <c:v>45</c:v>
              </c:pt>
              <c:pt idx="3">
                <c:v>6</c:v>
              </c:pt>
              <c:pt idx="4">
                <c:v>13</c:v>
              </c:pt>
              <c:pt idx="5">
                <c:v>33</c:v>
              </c:pt>
              <c:pt idx="6">
                <c:v>25</c:v>
              </c:pt>
              <c:pt idx="7">
                <c:v>179</c:v>
              </c:pt>
              <c:pt idx="8">
                <c:v>5</c:v>
              </c:pt>
              <c:pt idx="9">
                <c:v>12</c:v>
              </c:pt>
              <c:pt idx="10">
                <c:v>0</c:v>
              </c:pt>
              <c:pt idx="11">
                <c:v>377</c:v>
              </c:pt>
              <c:pt idx="12">
                <c:v>255</c:v>
              </c:pt>
              <c:pt idx="13">
                <c:v>1</c:v>
              </c:pt>
              <c:pt idx="14">
                <c:v>18</c:v>
              </c:pt>
              <c:pt idx="15">
                <c:v>12</c:v>
              </c:pt>
              <c:pt idx="16">
                <c:v>11</c:v>
              </c:pt>
              <c:pt idx="17">
                <c:v>25</c:v>
              </c:pt>
              <c:pt idx="18">
                <c:v>33</c:v>
              </c:pt>
              <c:pt idx="19">
                <c:v>90</c:v>
              </c:pt>
              <c:pt idx="20">
                <c:v>13</c:v>
              </c:pt>
              <c:pt idx="21">
                <c:v>10</c:v>
              </c:pt>
              <c:pt idx="22">
                <c:v>14</c:v>
              </c:pt>
              <c:pt idx="23">
                <c:v>6</c:v>
              </c:pt>
              <c:pt idx="24">
                <c:v>0</c:v>
              </c:pt>
              <c:pt idx="25">
                <c:v>20</c:v>
              </c:pt>
              <c:pt idx="26">
                <c:v>0</c:v>
              </c:pt>
              <c:pt idx="27">
                <c:v>10</c:v>
              </c:pt>
              <c:pt idx="28">
                <c:v>233</c:v>
              </c:pt>
              <c:pt idx="29">
                <c:v>0</c:v>
              </c:pt>
              <c:pt idx="30">
                <c:v>333</c:v>
              </c:pt>
              <c:pt idx="31">
                <c:v>6</c:v>
              </c:pt>
              <c:pt idx="32">
                <c:v>0</c:v>
              </c:pt>
              <c:pt idx="33">
                <c:v>0</c:v>
              </c:pt>
              <c:pt idx="34">
                <c:v>19</c:v>
              </c:pt>
              <c:pt idx="35">
                <c:v>694</c:v>
              </c:pt>
              <c:pt idx="36">
                <c:v>0</c:v>
              </c:pt>
              <c:pt idx="37">
                <c:v>12</c:v>
              </c:pt>
              <c:pt idx="38">
                <c:v>15</c:v>
              </c:pt>
              <c:pt idx="39">
                <c:v>5</c:v>
              </c:pt>
              <c:pt idx="40">
                <c:v>39</c:v>
              </c:pt>
              <c:pt idx="41">
                <c:v>442</c:v>
              </c:pt>
              <c:pt idx="42">
                <c:v>57</c:v>
              </c:pt>
              <c:pt idx="43">
                <c:v>0</c:v>
              </c:pt>
              <c:pt idx="44">
                <c:v>8</c:v>
              </c:pt>
              <c:pt idx="45">
                <c:v>38</c:v>
              </c:pt>
              <c:pt idx="46">
                <c:v>26</c:v>
              </c:pt>
              <c:pt idx="47">
                <c:v>1</c:v>
              </c:pt>
              <c:pt idx="48">
                <c:v>19</c:v>
              </c:pt>
              <c:pt idx="49">
                <c:v>49</c:v>
              </c:pt>
              <c:pt idx="50">
                <c:v>345</c:v>
              </c:pt>
              <c:pt idx="51">
                <c:v>21</c:v>
              </c:pt>
              <c:pt idx="52">
                <c:v>131</c:v>
              </c:pt>
              <c:pt idx="53">
                <c:v>6</c:v>
              </c:pt>
              <c:pt idx="54">
                <c:v>0</c:v>
              </c:pt>
              <c:pt idx="55">
                <c:v>18</c:v>
              </c:pt>
              <c:pt idx="56">
                <c:v>500</c:v>
              </c:pt>
              <c:pt idx="57">
                <c:v>15</c:v>
              </c:pt>
              <c:pt idx="58">
                <c:v>59</c:v>
              </c:pt>
              <c:pt idx="59">
                <c:v>7</c:v>
              </c:pt>
              <c:pt idx="60">
                <c:v>7</c:v>
              </c:pt>
              <c:pt idx="61">
                <c:v>0</c:v>
              </c:pt>
              <c:pt idx="62">
                <c:v>7</c:v>
              </c:pt>
              <c:pt idx="63">
                <c:v>0</c:v>
              </c:pt>
              <c:pt idx="64">
                <c:v>41</c:v>
              </c:pt>
            </c:numLit>
          </c:val>
          <c:extLst>
            <c:ext xmlns:c16="http://schemas.microsoft.com/office/drawing/2014/chart" uri="{C3380CC4-5D6E-409C-BE32-E72D297353CC}">
              <c16:uniqueId val="{00000015-1D1A-44B2-B799-99BAF3C53552}"/>
            </c:ext>
          </c:extLst>
        </c:ser>
        <c:ser>
          <c:idx val="22"/>
          <c:order val="22"/>
          <c:tx>
            <c:v>1992</c:v>
          </c:tx>
          <c:spPr>
            <a:solidFill>
              <a:schemeClr val="accent5">
                <a:lumMod val="80000"/>
              </a:schemeClr>
            </a:solidFill>
            <a:ln>
              <a:noFill/>
            </a:ln>
            <a:effectLst/>
          </c:spPr>
          <c:invertIfNegative val="0"/>
          <c:cat>
            <c:strLit>
              <c:ptCount val="65"/>
              <c:pt idx="0">
                <c:v>Afghanistan</c:v>
              </c:pt>
              <c:pt idx="1">
                <c:v>Albania</c:v>
              </c:pt>
              <c:pt idx="2">
                <c:v>Algeria</c:v>
              </c:pt>
              <c:pt idx="3">
                <c:v>American Samoa</c:v>
              </c:pt>
              <c:pt idx="4">
                <c:v>Andorra</c:v>
              </c:pt>
              <c:pt idx="5">
                <c:v>Angola</c:v>
              </c:pt>
              <c:pt idx="6">
                <c:v>Antigua and Barbuda</c:v>
              </c:pt>
              <c:pt idx="7">
                <c:v>Argentina</c:v>
              </c:pt>
              <c:pt idx="8">
                <c:v>Armenia</c:v>
              </c:pt>
              <c:pt idx="9">
                <c:v>Aruba</c:v>
              </c:pt>
              <c:pt idx="10">
                <c:v>Australasia</c:v>
              </c:pt>
              <c:pt idx="11">
                <c:v>Australia</c:v>
              </c:pt>
              <c:pt idx="12">
                <c:v>Austria</c:v>
              </c:pt>
              <c:pt idx="13">
                <c:v>Azerbaijan</c:v>
              </c:pt>
              <c:pt idx="14">
                <c:v>Bahamas</c:v>
              </c:pt>
              <c:pt idx="15">
                <c:v>Bahrain</c:v>
              </c:pt>
              <c:pt idx="16">
                <c:v>Bangladesh</c:v>
              </c:pt>
              <c:pt idx="17">
                <c:v>Barbados</c:v>
              </c:pt>
              <c:pt idx="18">
                <c:v>Belarus</c:v>
              </c:pt>
              <c:pt idx="19">
                <c:v>Belgium</c:v>
              </c:pt>
              <c:pt idx="20">
                <c:v>Belize</c:v>
              </c:pt>
              <c:pt idx="21">
                <c:v>Benin</c:v>
              </c:pt>
              <c:pt idx="22">
                <c:v>Bermuda</c:v>
              </c:pt>
              <c:pt idx="23">
                <c:v>Bhutan</c:v>
              </c:pt>
              <c:pt idx="24">
                <c:v>Bohemia</c:v>
              </c:pt>
              <c:pt idx="25">
                <c:v>Boliva</c:v>
              </c:pt>
              <c:pt idx="26">
                <c:v>Bosnia and Herzegovina</c:v>
              </c:pt>
              <c:pt idx="27">
                <c:v>Botswana</c:v>
              </c:pt>
              <c:pt idx="28">
                <c:v>Brazil</c:v>
              </c:pt>
              <c:pt idx="29">
                <c:v>Brunei</c:v>
              </c:pt>
              <c:pt idx="30">
                <c:v>Bulgaria</c:v>
              </c:pt>
              <c:pt idx="31">
                <c:v>Burkina Faso</c:v>
              </c:pt>
              <c:pt idx="32">
                <c:v>Burundi</c:v>
              </c:pt>
              <c:pt idx="33">
                <c:v>Cambodia</c:v>
              </c:pt>
              <c:pt idx="34">
                <c:v>Cameroon</c:v>
              </c:pt>
              <c:pt idx="35">
                <c:v>Canada</c:v>
              </c:pt>
              <c:pt idx="36">
                <c:v>Cape Verde</c:v>
              </c:pt>
              <c:pt idx="37">
                <c:v>Cayman Islands</c:v>
              </c:pt>
              <c:pt idx="38">
                <c:v>Central African Republic</c:v>
              </c:pt>
              <c:pt idx="39">
                <c:v>Chad</c:v>
              </c:pt>
              <c:pt idx="40">
                <c:v>Chile</c:v>
              </c:pt>
              <c:pt idx="41">
                <c:v>China</c:v>
              </c:pt>
              <c:pt idx="42">
                <c:v>Colombia</c:v>
              </c:pt>
              <c:pt idx="43">
                <c:v>Comoros</c:v>
              </c:pt>
              <c:pt idx="44">
                <c:v>Cook Islands</c:v>
              </c:pt>
              <c:pt idx="45">
                <c:v>Costa Rica</c:v>
              </c:pt>
              <c:pt idx="46">
                <c:v>Croatia</c:v>
              </c:pt>
              <c:pt idx="47">
                <c:v>Cuba</c:v>
              </c:pt>
              <c:pt idx="48">
                <c:v>Cyprus</c:v>
              </c:pt>
              <c:pt idx="49">
                <c:v>Czech Republic</c:v>
              </c:pt>
              <c:pt idx="50">
                <c:v>Czechoslovakia</c:v>
              </c:pt>
              <c:pt idx="51">
                <c:v>Democratic Republic of the Congo</c:v>
              </c:pt>
              <c:pt idx="52">
                <c:v>Denmark</c:v>
              </c:pt>
              <c:pt idx="53">
                <c:v>Djibouti</c:v>
              </c:pt>
              <c:pt idx="54">
                <c:v>Dominica</c:v>
              </c:pt>
              <c:pt idx="55">
                <c:v>Dominican Republic</c:v>
              </c:pt>
              <c:pt idx="56">
                <c:v>East Germany</c:v>
              </c:pt>
              <c:pt idx="57">
                <c:v>Ecuador</c:v>
              </c:pt>
              <c:pt idx="58">
                <c:v>Egypt</c:v>
              </c:pt>
              <c:pt idx="59">
                <c:v>El Salvador</c:v>
              </c:pt>
              <c:pt idx="60">
                <c:v>Equatorial Guinea</c:v>
              </c:pt>
              <c:pt idx="61">
                <c:v>Eritrea</c:v>
              </c:pt>
              <c:pt idx="62">
                <c:v>Estonia</c:v>
              </c:pt>
              <c:pt idx="63">
                <c:v>Ethiopia</c:v>
              </c:pt>
              <c:pt idx="64">
                <c:v>Fiji</c:v>
              </c:pt>
            </c:strLit>
          </c:cat>
          <c:val>
            <c:numLit>
              <c:formatCode>General</c:formatCode>
              <c:ptCount val="65"/>
              <c:pt idx="0">
                <c:v>0</c:v>
              </c:pt>
              <c:pt idx="1">
                <c:v>9</c:v>
              </c:pt>
              <c:pt idx="2">
                <c:v>44</c:v>
              </c:pt>
              <c:pt idx="3">
                <c:v>3</c:v>
              </c:pt>
              <c:pt idx="4">
                <c:v>22</c:v>
              </c:pt>
              <c:pt idx="5">
                <c:v>33</c:v>
              </c:pt>
              <c:pt idx="6">
                <c:v>18</c:v>
              </c:pt>
              <c:pt idx="7">
                <c:v>157</c:v>
              </c:pt>
              <c:pt idx="8">
                <c:v>3</c:v>
              </c:pt>
              <c:pt idx="9">
                <c:v>5</c:v>
              </c:pt>
              <c:pt idx="10">
                <c:v>0</c:v>
              </c:pt>
              <c:pt idx="11">
                <c:v>440</c:v>
              </c:pt>
              <c:pt idx="12">
                <c:v>256</c:v>
              </c:pt>
              <c:pt idx="13">
                <c:v>5</c:v>
              </c:pt>
              <c:pt idx="14">
                <c:v>18</c:v>
              </c:pt>
              <c:pt idx="15">
                <c:v>15</c:v>
              </c:pt>
              <c:pt idx="16">
                <c:v>9</c:v>
              </c:pt>
              <c:pt idx="17">
                <c:v>22</c:v>
              </c:pt>
              <c:pt idx="18">
                <c:v>52</c:v>
              </c:pt>
              <c:pt idx="19">
                <c:v>115</c:v>
              </c:pt>
              <c:pt idx="20">
                <c:v>19</c:v>
              </c:pt>
              <c:pt idx="21">
                <c:v>5</c:v>
              </c:pt>
              <c:pt idx="22">
                <c:v>30</c:v>
              </c:pt>
              <c:pt idx="23">
                <c:v>12</c:v>
              </c:pt>
              <c:pt idx="24">
                <c:v>0</c:v>
              </c:pt>
              <c:pt idx="25">
                <c:v>29</c:v>
              </c:pt>
              <c:pt idx="26">
                <c:v>24</c:v>
              </c:pt>
              <c:pt idx="27">
                <c:v>6</c:v>
              </c:pt>
              <c:pt idx="28">
                <c:v>249</c:v>
              </c:pt>
              <c:pt idx="29">
                <c:v>0</c:v>
              </c:pt>
              <c:pt idx="30">
                <c:v>310</c:v>
              </c:pt>
              <c:pt idx="31">
                <c:v>4</c:v>
              </c:pt>
              <c:pt idx="32">
                <c:v>0</c:v>
              </c:pt>
              <c:pt idx="33">
                <c:v>0</c:v>
              </c:pt>
              <c:pt idx="34">
                <c:v>12</c:v>
              </c:pt>
              <c:pt idx="35">
                <c:v>629</c:v>
              </c:pt>
              <c:pt idx="36">
                <c:v>0</c:v>
              </c:pt>
              <c:pt idx="37">
                <c:v>11</c:v>
              </c:pt>
              <c:pt idx="38">
                <c:v>21</c:v>
              </c:pt>
              <c:pt idx="39">
                <c:v>7</c:v>
              </c:pt>
              <c:pt idx="40">
                <c:v>27</c:v>
              </c:pt>
              <c:pt idx="41">
                <c:v>468</c:v>
              </c:pt>
              <c:pt idx="42">
                <c:v>61</c:v>
              </c:pt>
              <c:pt idx="43">
                <c:v>0</c:v>
              </c:pt>
              <c:pt idx="44">
                <c:v>2</c:v>
              </c:pt>
              <c:pt idx="45">
                <c:v>26</c:v>
              </c:pt>
              <c:pt idx="46">
                <c:v>57</c:v>
              </c:pt>
              <c:pt idx="47">
                <c:v>197</c:v>
              </c:pt>
              <c:pt idx="48">
                <c:v>30</c:v>
              </c:pt>
              <c:pt idx="49">
                <c:v>138</c:v>
              </c:pt>
              <c:pt idx="50">
                <c:v>417</c:v>
              </c:pt>
              <c:pt idx="51">
                <c:v>19</c:v>
              </c:pt>
              <c:pt idx="52">
                <c:v>157</c:v>
              </c:pt>
              <c:pt idx="53">
                <c:v>7</c:v>
              </c:pt>
              <c:pt idx="54">
                <c:v>0</c:v>
              </c:pt>
              <c:pt idx="55">
                <c:v>31</c:v>
              </c:pt>
              <c:pt idx="56">
                <c:v>158</c:v>
              </c:pt>
              <c:pt idx="57">
                <c:v>15</c:v>
              </c:pt>
              <c:pt idx="58">
                <c:v>84</c:v>
              </c:pt>
              <c:pt idx="59">
                <c:v>6</c:v>
              </c:pt>
              <c:pt idx="60">
                <c:v>8</c:v>
              </c:pt>
              <c:pt idx="61">
                <c:v>0</c:v>
              </c:pt>
              <c:pt idx="62">
                <c:v>98</c:v>
              </c:pt>
              <c:pt idx="63">
                <c:v>18</c:v>
              </c:pt>
              <c:pt idx="64">
                <c:v>35</c:v>
              </c:pt>
            </c:numLit>
          </c:val>
          <c:extLst>
            <c:ext xmlns:c16="http://schemas.microsoft.com/office/drawing/2014/chart" uri="{C3380CC4-5D6E-409C-BE32-E72D297353CC}">
              <c16:uniqueId val="{00000016-1D1A-44B2-B799-99BAF3C53552}"/>
            </c:ext>
          </c:extLst>
        </c:ser>
        <c:ser>
          <c:idx val="23"/>
          <c:order val="23"/>
          <c:tx>
            <c:v>1994</c:v>
          </c:tx>
          <c:spPr>
            <a:solidFill>
              <a:schemeClr val="accent6">
                <a:lumMod val="80000"/>
              </a:schemeClr>
            </a:solidFill>
            <a:ln>
              <a:noFill/>
            </a:ln>
            <a:effectLst/>
          </c:spPr>
          <c:invertIfNegative val="0"/>
          <c:cat>
            <c:strLit>
              <c:ptCount val="65"/>
              <c:pt idx="0">
                <c:v>Afghanistan</c:v>
              </c:pt>
              <c:pt idx="1">
                <c:v>Albania</c:v>
              </c:pt>
              <c:pt idx="2">
                <c:v>Algeria</c:v>
              </c:pt>
              <c:pt idx="3">
                <c:v>American Samoa</c:v>
              </c:pt>
              <c:pt idx="4">
                <c:v>Andorra</c:v>
              </c:pt>
              <c:pt idx="5">
                <c:v>Angola</c:v>
              </c:pt>
              <c:pt idx="6">
                <c:v>Antigua and Barbuda</c:v>
              </c:pt>
              <c:pt idx="7">
                <c:v>Argentina</c:v>
              </c:pt>
              <c:pt idx="8">
                <c:v>Armenia</c:v>
              </c:pt>
              <c:pt idx="9">
                <c:v>Aruba</c:v>
              </c:pt>
              <c:pt idx="10">
                <c:v>Australasia</c:v>
              </c:pt>
              <c:pt idx="11">
                <c:v>Australia</c:v>
              </c:pt>
              <c:pt idx="12">
                <c:v>Austria</c:v>
              </c:pt>
              <c:pt idx="13">
                <c:v>Azerbaijan</c:v>
              </c:pt>
              <c:pt idx="14">
                <c:v>Bahamas</c:v>
              </c:pt>
              <c:pt idx="15">
                <c:v>Bahrain</c:v>
              </c:pt>
              <c:pt idx="16">
                <c:v>Bangladesh</c:v>
              </c:pt>
              <c:pt idx="17">
                <c:v>Barbados</c:v>
              </c:pt>
              <c:pt idx="18">
                <c:v>Belarus</c:v>
              </c:pt>
              <c:pt idx="19">
                <c:v>Belgium</c:v>
              </c:pt>
              <c:pt idx="20">
                <c:v>Belize</c:v>
              </c:pt>
              <c:pt idx="21">
                <c:v>Benin</c:v>
              </c:pt>
              <c:pt idx="22">
                <c:v>Bermuda</c:v>
              </c:pt>
              <c:pt idx="23">
                <c:v>Bhutan</c:v>
              </c:pt>
              <c:pt idx="24">
                <c:v>Bohemia</c:v>
              </c:pt>
              <c:pt idx="25">
                <c:v>Boliva</c:v>
              </c:pt>
              <c:pt idx="26">
                <c:v>Bosnia and Herzegovina</c:v>
              </c:pt>
              <c:pt idx="27">
                <c:v>Botswana</c:v>
              </c:pt>
              <c:pt idx="28">
                <c:v>Brazil</c:v>
              </c:pt>
              <c:pt idx="29">
                <c:v>Brunei</c:v>
              </c:pt>
              <c:pt idx="30">
                <c:v>Bulgaria</c:v>
              </c:pt>
              <c:pt idx="31">
                <c:v>Burkina Faso</c:v>
              </c:pt>
              <c:pt idx="32">
                <c:v>Burundi</c:v>
              </c:pt>
              <c:pt idx="33">
                <c:v>Cambodia</c:v>
              </c:pt>
              <c:pt idx="34">
                <c:v>Cameroon</c:v>
              </c:pt>
              <c:pt idx="35">
                <c:v>Canada</c:v>
              </c:pt>
              <c:pt idx="36">
                <c:v>Cape Verde</c:v>
              </c:pt>
              <c:pt idx="37">
                <c:v>Cayman Islands</c:v>
              </c:pt>
              <c:pt idx="38">
                <c:v>Central African Republic</c:v>
              </c:pt>
              <c:pt idx="39">
                <c:v>Chad</c:v>
              </c:pt>
              <c:pt idx="40">
                <c:v>Chile</c:v>
              </c:pt>
              <c:pt idx="41">
                <c:v>China</c:v>
              </c:pt>
              <c:pt idx="42">
                <c:v>Colombia</c:v>
              </c:pt>
              <c:pt idx="43">
                <c:v>Comoros</c:v>
              </c:pt>
              <c:pt idx="44">
                <c:v>Cook Islands</c:v>
              </c:pt>
              <c:pt idx="45">
                <c:v>Costa Rica</c:v>
              </c:pt>
              <c:pt idx="46">
                <c:v>Croatia</c:v>
              </c:pt>
              <c:pt idx="47">
                <c:v>Cuba</c:v>
              </c:pt>
              <c:pt idx="48">
                <c:v>Cyprus</c:v>
              </c:pt>
              <c:pt idx="49">
                <c:v>Czech Republic</c:v>
              </c:pt>
              <c:pt idx="50">
                <c:v>Czechoslovakia</c:v>
              </c:pt>
              <c:pt idx="51">
                <c:v>Democratic Republic of the Congo</c:v>
              </c:pt>
              <c:pt idx="52">
                <c:v>Denmark</c:v>
              </c:pt>
              <c:pt idx="53">
                <c:v>Djibouti</c:v>
              </c:pt>
              <c:pt idx="54">
                <c:v>Dominica</c:v>
              </c:pt>
              <c:pt idx="55">
                <c:v>Dominican Republic</c:v>
              </c:pt>
              <c:pt idx="56">
                <c:v>East Germany</c:v>
              </c:pt>
              <c:pt idx="57">
                <c:v>Ecuador</c:v>
              </c:pt>
              <c:pt idx="58">
                <c:v>Egypt</c:v>
              </c:pt>
              <c:pt idx="59">
                <c:v>El Salvador</c:v>
              </c:pt>
              <c:pt idx="60">
                <c:v>Equatorial Guinea</c:v>
              </c:pt>
              <c:pt idx="61">
                <c:v>Eritrea</c:v>
              </c:pt>
              <c:pt idx="62">
                <c:v>Estonia</c:v>
              </c:pt>
              <c:pt idx="63">
                <c:v>Ethiopia</c:v>
              </c:pt>
              <c:pt idx="64">
                <c:v>Fiji</c:v>
              </c:pt>
            </c:strLit>
          </c:cat>
          <c:val>
            <c:numLit>
              <c:formatCode>General</c:formatCode>
              <c:ptCount val="65"/>
              <c:pt idx="0">
                <c:v>0</c:v>
              </c:pt>
              <c:pt idx="1">
                <c:v>0</c:v>
              </c:pt>
              <c:pt idx="2">
                <c:v>0</c:v>
              </c:pt>
              <c:pt idx="3">
                <c:v>2</c:v>
              </c:pt>
              <c:pt idx="4">
                <c:v>13</c:v>
              </c:pt>
              <c:pt idx="5">
                <c:v>0</c:v>
              </c:pt>
              <c:pt idx="6">
                <c:v>0</c:v>
              </c:pt>
              <c:pt idx="7">
                <c:v>20</c:v>
              </c:pt>
              <c:pt idx="8">
                <c:v>3</c:v>
              </c:pt>
              <c:pt idx="9">
                <c:v>0</c:v>
              </c:pt>
              <c:pt idx="10">
                <c:v>0</c:v>
              </c:pt>
              <c:pt idx="11">
                <c:v>47</c:v>
              </c:pt>
              <c:pt idx="12">
                <c:v>137</c:v>
              </c:pt>
              <c:pt idx="13">
                <c:v>1</c:v>
              </c:pt>
              <c:pt idx="14">
                <c:v>0</c:v>
              </c:pt>
              <c:pt idx="15">
                <c:v>0</c:v>
              </c:pt>
              <c:pt idx="16">
                <c:v>0</c:v>
              </c:pt>
              <c:pt idx="17">
                <c:v>0</c:v>
              </c:pt>
              <c:pt idx="18">
                <c:v>82</c:v>
              </c:pt>
              <c:pt idx="19">
                <c:v>10</c:v>
              </c:pt>
              <c:pt idx="20">
                <c:v>0</c:v>
              </c:pt>
              <c:pt idx="21">
                <c:v>0</c:v>
              </c:pt>
              <c:pt idx="22">
                <c:v>1</c:v>
              </c:pt>
              <c:pt idx="23">
                <c:v>0</c:v>
              </c:pt>
              <c:pt idx="24">
                <c:v>0</c:v>
              </c:pt>
              <c:pt idx="25">
                <c:v>0</c:v>
              </c:pt>
              <c:pt idx="26">
                <c:v>12</c:v>
              </c:pt>
              <c:pt idx="27">
                <c:v>0</c:v>
              </c:pt>
              <c:pt idx="28">
                <c:v>1</c:v>
              </c:pt>
              <c:pt idx="29">
                <c:v>0</c:v>
              </c:pt>
              <c:pt idx="30">
                <c:v>38</c:v>
              </c:pt>
              <c:pt idx="31">
                <c:v>0</c:v>
              </c:pt>
              <c:pt idx="32">
                <c:v>0</c:v>
              </c:pt>
              <c:pt idx="33">
                <c:v>0</c:v>
              </c:pt>
              <c:pt idx="34">
                <c:v>0</c:v>
              </c:pt>
              <c:pt idx="35">
                <c:v>147</c:v>
              </c:pt>
              <c:pt idx="36">
                <c:v>0</c:v>
              </c:pt>
              <c:pt idx="37">
                <c:v>0</c:v>
              </c:pt>
              <c:pt idx="38">
                <c:v>0</c:v>
              </c:pt>
              <c:pt idx="39">
                <c:v>0</c:v>
              </c:pt>
              <c:pt idx="40">
                <c:v>7</c:v>
              </c:pt>
              <c:pt idx="41">
                <c:v>43</c:v>
              </c:pt>
              <c:pt idx="42">
                <c:v>0</c:v>
              </c:pt>
              <c:pt idx="43">
                <c:v>0</c:v>
              </c:pt>
              <c:pt idx="44">
                <c:v>0</c:v>
              </c:pt>
              <c:pt idx="45">
                <c:v>0</c:v>
              </c:pt>
              <c:pt idx="46">
                <c:v>11</c:v>
              </c:pt>
              <c:pt idx="47">
                <c:v>0</c:v>
              </c:pt>
              <c:pt idx="48">
                <c:v>1</c:v>
              </c:pt>
              <c:pt idx="49">
                <c:v>118</c:v>
              </c:pt>
              <c:pt idx="50">
                <c:v>94</c:v>
              </c:pt>
              <c:pt idx="51">
                <c:v>0</c:v>
              </c:pt>
              <c:pt idx="52">
                <c:v>9</c:v>
              </c:pt>
              <c:pt idx="53">
                <c:v>0</c:v>
              </c:pt>
              <c:pt idx="54">
                <c:v>0</c:v>
              </c:pt>
              <c:pt idx="55">
                <c:v>0</c:v>
              </c:pt>
              <c:pt idx="56">
                <c:v>30</c:v>
              </c:pt>
              <c:pt idx="57">
                <c:v>0</c:v>
              </c:pt>
              <c:pt idx="58">
                <c:v>0</c:v>
              </c:pt>
              <c:pt idx="59">
                <c:v>0</c:v>
              </c:pt>
              <c:pt idx="60">
                <c:v>0</c:v>
              </c:pt>
              <c:pt idx="61">
                <c:v>0</c:v>
              </c:pt>
              <c:pt idx="62">
                <c:v>67</c:v>
              </c:pt>
              <c:pt idx="63">
                <c:v>0</c:v>
              </c:pt>
              <c:pt idx="64">
                <c:v>1</c:v>
              </c:pt>
            </c:numLit>
          </c:val>
          <c:extLst>
            <c:ext xmlns:c16="http://schemas.microsoft.com/office/drawing/2014/chart" uri="{C3380CC4-5D6E-409C-BE32-E72D297353CC}">
              <c16:uniqueId val="{00000017-1D1A-44B2-B799-99BAF3C53552}"/>
            </c:ext>
          </c:extLst>
        </c:ser>
        <c:ser>
          <c:idx val="24"/>
          <c:order val="24"/>
          <c:tx>
            <c:v>1996</c:v>
          </c:tx>
          <c:spPr>
            <a:solidFill>
              <a:schemeClr val="accent1">
                <a:lumMod val="60000"/>
                <a:lumOff val="40000"/>
              </a:schemeClr>
            </a:solidFill>
            <a:ln>
              <a:noFill/>
            </a:ln>
            <a:effectLst/>
          </c:spPr>
          <c:invertIfNegative val="0"/>
          <c:cat>
            <c:strLit>
              <c:ptCount val="65"/>
              <c:pt idx="0">
                <c:v>Afghanistan</c:v>
              </c:pt>
              <c:pt idx="1">
                <c:v>Albania</c:v>
              </c:pt>
              <c:pt idx="2">
                <c:v>Algeria</c:v>
              </c:pt>
              <c:pt idx="3">
                <c:v>American Samoa</c:v>
              </c:pt>
              <c:pt idx="4">
                <c:v>Andorra</c:v>
              </c:pt>
              <c:pt idx="5">
                <c:v>Angola</c:v>
              </c:pt>
              <c:pt idx="6">
                <c:v>Antigua and Barbuda</c:v>
              </c:pt>
              <c:pt idx="7">
                <c:v>Argentina</c:v>
              </c:pt>
              <c:pt idx="8">
                <c:v>Armenia</c:v>
              </c:pt>
              <c:pt idx="9">
                <c:v>Aruba</c:v>
              </c:pt>
              <c:pt idx="10">
                <c:v>Australasia</c:v>
              </c:pt>
              <c:pt idx="11">
                <c:v>Australia</c:v>
              </c:pt>
              <c:pt idx="12">
                <c:v>Austria</c:v>
              </c:pt>
              <c:pt idx="13">
                <c:v>Azerbaijan</c:v>
              </c:pt>
              <c:pt idx="14">
                <c:v>Bahamas</c:v>
              </c:pt>
              <c:pt idx="15">
                <c:v>Bahrain</c:v>
              </c:pt>
              <c:pt idx="16">
                <c:v>Bangladesh</c:v>
              </c:pt>
              <c:pt idx="17">
                <c:v>Barbados</c:v>
              </c:pt>
              <c:pt idx="18">
                <c:v>Belarus</c:v>
              </c:pt>
              <c:pt idx="19">
                <c:v>Belgium</c:v>
              </c:pt>
              <c:pt idx="20">
                <c:v>Belize</c:v>
              </c:pt>
              <c:pt idx="21">
                <c:v>Benin</c:v>
              </c:pt>
              <c:pt idx="22">
                <c:v>Bermuda</c:v>
              </c:pt>
              <c:pt idx="23">
                <c:v>Bhutan</c:v>
              </c:pt>
              <c:pt idx="24">
                <c:v>Bohemia</c:v>
              </c:pt>
              <c:pt idx="25">
                <c:v>Boliva</c:v>
              </c:pt>
              <c:pt idx="26">
                <c:v>Bosnia and Herzegovina</c:v>
              </c:pt>
              <c:pt idx="27">
                <c:v>Botswana</c:v>
              </c:pt>
              <c:pt idx="28">
                <c:v>Brazil</c:v>
              </c:pt>
              <c:pt idx="29">
                <c:v>Brunei</c:v>
              </c:pt>
              <c:pt idx="30">
                <c:v>Bulgaria</c:v>
              </c:pt>
              <c:pt idx="31">
                <c:v>Burkina Faso</c:v>
              </c:pt>
              <c:pt idx="32">
                <c:v>Burundi</c:v>
              </c:pt>
              <c:pt idx="33">
                <c:v>Cambodia</c:v>
              </c:pt>
              <c:pt idx="34">
                <c:v>Cameroon</c:v>
              </c:pt>
              <c:pt idx="35">
                <c:v>Canada</c:v>
              </c:pt>
              <c:pt idx="36">
                <c:v>Cape Verde</c:v>
              </c:pt>
              <c:pt idx="37">
                <c:v>Cayman Islands</c:v>
              </c:pt>
              <c:pt idx="38">
                <c:v>Central African Republic</c:v>
              </c:pt>
              <c:pt idx="39">
                <c:v>Chad</c:v>
              </c:pt>
              <c:pt idx="40">
                <c:v>Chile</c:v>
              </c:pt>
              <c:pt idx="41">
                <c:v>China</c:v>
              </c:pt>
              <c:pt idx="42">
                <c:v>Colombia</c:v>
              </c:pt>
              <c:pt idx="43">
                <c:v>Comoros</c:v>
              </c:pt>
              <c:pt idx="44">
                <c:v>Cook Islands</c:v>
              </c:pt>
              <c:pt idx="45">
                <c:v>Costa Rica</c:v>
              </c:pt>
              <c:pt idx="46">
                <c:v>Croatia</c:v>
              </c:pt>
              <c:pt idx="47">
                <c:v>Cuba</c:v>
              </c:pt>
              <c:pt idx="48">
                <c:v>Cyprus</c:v>
              </c:pt>
              <c:pt idx="49">
                <c:v>Czech Republic</c:v>
              </c:pt>
              <c:pt idx="50">
                <c:v>Czechoslovakia</c:v>
              </c:pt>
              <c:pt idx="51">
                <c:v>Democratic Republic of the Congo</c:v>
              </c:pt>
              <c:pt idx="52">
                <c:v>Denmark</c:v>
              </c:pt>
              <c:pt idx="53">
                <c:v>Djibouti</c:v>
              </c:pt>
              <c:pt idx="54">
                <c:v>Dominica</c:v>
              </c:pt>
              <c:pt idx="55">
                <c:v>Dominican Republic</c:v>
              </c:pt>
              <c:pt idx="56">
                <c:v>East Germany</c:v>
              </c:pt>
              <c:pt idx="57">
                <c:v>Ecuador</c:v>
              </c:pt>
              <c:pt idx="58">
                <c:v>Egypt</c:v>
              </c:pt>
              <c:pt idx="59">
                <c:v>El Salvador</c:v>
              </c:pt>
              <c:pt idx="60">
                <c:v>Equatorial Guinea</c:v>
              </c:pt>
              <c:pt idx="61">
                <c:v>Eritrea</c:v>
              </c:pt>
              <c:pt idx="62">
                <c:v>Estonia</c:v>
              </c:pt>
              <c:pt idx="63">
                <c:v>Ethiopia</c:v>
              </c:pt>
              <c:pt idx="64">
                <c:v>Fiji</c:v>
              </c:pt>
            </c:strLit>
          </c:cat>
          <c:val>
            <c:numLit>
              <c:formatCode>General</c:formatCode>
              <c:ptCount val="65"/>
              <c:pt idx="0">
                <c:v>2</c:v>
              </c:pt>
              <c:pt idx="1">
                <c:v>9</c:v>
              </c:pt>
              <c:pt idx="2">
                <c:v>47</c:v>
              </c:pt>
              <c:pt idx="3">
                <c:v>7</c:v>
              </c:pt>
              <c:pt idx="4">
                <c:v>8</c:v>
              </c:pt>
              <c:pt idx="5">
                <c:v>30</c:v>
              </c:pt>
              <c:pt idx="6">
                <c:v>19</c:v>
              </c:pt>
              <c:pt idx="7">
                <c:v>221</c:v>
              </c:pt>
              <c:pt idx="8">
                <c:v>38</c:v>
              </c:pt>
              <c:pt idx="9">
                <c:v>3</c:v>
              </c:pt>
              <c:pt idx="10">
                <c:v>0</c:v>
              </c:pt>
              <c:pt idx="11">
                <c:v>563</c:v>
              </c:pt>
              <c:pt idx="12">
                <c:v>93</c:v>
              </c:pt>
              <c:pt idx="13">
                <c:v>24</c:v>
              </c:pt>
              <c:pt idx="14">
                <c:v>36</c:v>
              </c:pt>
              <c:pt idx="15">
                <c:v>5</c:v>
              </c:pt>
              <c:pt idx="16">
                <c:v>4</c:v>
              </c:pt>
              <c:pt idx="17">
                <c:v>23</c:v>
              </c:pt>
              <c:pt idx="18">
                <c:v>259</c:v>
              </c:pt>
              <c:pt idx="19">
                <c:v>83</c:v>
              </c:pt>
              <c:pt idx="20">
                <c:v>5</c:v>
              </c:pt>
              <c:pt idx="21">
                <c:v>7</c:v>
              </c:pt>
              <c:pt idx="22">
                <c:v>10</c:v>
              </c:pt>
              <c:pt idx="23">
                <c:v>2</c:v>
              </c:pt>
              <c:pt idx="24">
                <c:v>0</c:v>
              </c:pt>
              <c:pt idx="25">
                <c:v>9</c:v>
              </c:pt>
              <c:pt idx="26">
                <c:v>13</c:v>
              </c:pt>
              <c:pt idx="27">
                <c:v>7</c:v>
              </c:pt>
              <c:pt idx="28">
                <c:v>251</c:v>
              </c:pt>
              <c:pt idx="29">
                <c:v>1</c:v>
              </c:pt>
              <c:pt idx="30">
                <c:v>190</c:v>
              </c:pt>
              <c:pt idx="31">
                <c:v>5</c:v>
              </c:pt>
              <c:pt idx="32">
                <c:v>7</c:v>
              </c:pt>
              <c:pt idx="33">
                <c:v>5</c:v>
              </c:pt>
              <c:pt idx="34">
                <c:v>19</c:v>
              </c:pt>
              <c:pt idx="35">
                <c:v>410</c:v>
              </c:pt>
              <c:pt idx="36">
                <c:v>3</c:v>
              </c:pt>
              <c:pt idx="37">
                <c:v>9</c:v>
              </c:pt>
              <c:pt idx="38">
                <c:v>5</c:v>
              </c:pt>
              <c:pt idx="39">
                <c:v>4</c:v>
              </c:pt>
              <c:pt idx="40">
                <c:v>24</c:v>
              </c:pt>
              <c:pt idx="41">
                <c:v>440</c:v>
              </c:pt>
              <c:pt idx="42">
                <c:v>62</c:v>
              </c:pt>
              <c:pt idx="43">
                <c:v>4</c:v>
              </c:pt>
              <c:pt idx="44">
                <c:v>3</c:v>
              </c:pt>
              <c:pt idx="45">
                <c:v>15</c:v>
              </c:pt>
              <c:pt idx="46">
                <c:v>118</c:v>
              </c:pt>
              <c:pt idx="47">
                <c:v>178</c:v>
              </c:pt>
              <c:pt idx="48">
                <c:v>27</c:v>
              </c:pt>
              <c:pt idx="49">
                <c:v>170</c:v>
              </c:pt>
              <c:pt idx="50">
                <c:v>81</c:v>
              </c:pt>
              <c:pt idx="51">
                <c:v>14</c:v>
              </c:pt>
              <c:pt idx="52">
                <c:v>146</c:v>
              </c:pt>
              <c:pt idx="53">
                <c:v>5</c:v>
              </c:pt>
              <c:pt idx="54">
                <c:v>6</c:v>
              </c:pt>
              <c:pt idx="55">
                <c:v>16</c:v>
              </c:pt>
              <c:pt idx="56">
                <c:v>55</c:v>
              </c:pt>
              <c:pt idx="57">
                <c:v>28</c:v>
              </c:pt>
              <c:pt idx="58">
                <c:v>33</c:v>
              </c:pt>
              <c:pt idx="59">
                <c:v>10</c:v>
              </c:pt>
              <c:pt idx="60">
                <c:v>8</c:v>
              </c:pt>
              <c:pt idx="61">
                <c:v>0</c:v>
              </c:pt>
              <c:pt idx="62">
                <c:v>52</c:v>
              </c:pt>
              <c:pt idx="63">
                <c:v>19</c:v>
              </c:pt>
              <c:pt idx="64">
                <c:v>20</c:v>
              </c:pt>
            </c:numLit>
          </c:val>
          <c:extLst>
            <c:ext xmlns:c16="http://schemas.microsoft.com/office/drawing/2014/chart" uri="{C3380CC4-5D6E-409C-BE32-E72D297353CC}">
              <c16:uniqueId val="{00000018-1D1A-44B2-B799-99BAF3C53552}"/>
            </c:ext>
          </c:extLst>
        </c:ser>
        <c:ser>
          <c:idx val="25"/>
          <c:order val="25"/>
          <c:tx>
            <c:v>1998</c:v>
          </c:tx>
          <c:spPr>
            <a:solidFill>
              <a:schemeClr val="accent2">
                <a:lumMod val="60000"/>
                <a:lumOff val="40000"/>
              </a:schemeClr>
            </a:solidFill>
            <a:ln>
              <a:noFill/>
            </a:ln>
            <a:effectLst/>
          </c:spPr>
          <c:invertIfNegative val="0"/>
          <c:cat>
            <c:strLit>
              <c:ptCount val="65"/>
              <c:pt idx="0">
                <c:v>Afghanistan</c:v>
              </c:pt>
              <c:pt idx="1">
                <c:v>Albania</c:v>
              </c:pt>
              <c:pt idx="2">
                <c:v>Algeria</c:v>
              </c:pt>
              <c:pt idx="3">
                <c:v>American Samoa</c:v>
              </c:pt>
              <c:pt idx="4">
                <c:v>Andorra</c:v>
              </c:pt>
              <c:pt idx="5">
                <c:v>Angola</c:v>
              </c:pt>
              <c:pt idx="6">
                <c:v>Antigua and Barbuda</c:v>
              </c:pt>
              <c:pt idx="7">
                <c:v>Argentina</c:v>
              </c:pt>
              <c:pt idx="8">
                <c:v>Armenia</c:v>
              </c:pt>
              <c:pt idx="9">
                <c:v>Aruba</c:v>
              </c:pt>
              <c:pt idx="10">
                <c:v>Australasia</c:v>
              </c:pt>
              <c:pt idx="11">
                <c:v>Australia</c:v>
              </c:pt>
              <c:pt idx="12">
                <c:v>Austria</c:v>
              </c:pt>
              <c:pt idx="13">
                <c:v>Azerbaijan</c:v>
              </c:pt>
              <c:pt idx="14">
                <c:v>Bahamas</c:v>
              </c:pt>
              <c:pt idx="15">
                <c:v>Bahrain</c:v>
              </c:pt>
              <c:pt idx="16">
                <c:v>Bangladesh</c:v>
              </c:pt>
              <c:pt idx="17">
                <c:v>Barbados</c:v>
              </c:pt>
              <c:pt idx="18">
                <c:v>Belarus</c:v>
              </c:pt>
              <c:pt idx="19">
                <c:v>Belgium</c:v>
              </c:pt>
              <c:pt idx="20">
                <c:v>Belize</c:v>
              </c:pt>
              <c:pt idx="21">
                <c:v>Benin</c:v>
              </c:pt>
              <c:pt idx="22">
                <c:v>Bermuda</c:v>
              </c:pt>
              <c:pt idx="23">
                <c:v>Bhutan</c:v>
              </c:pt>
              <c:pt idx="24">
                <c:v>Bohemia</c:v>
              </c:pt>
              <c:pt idx="25">
                <c:v>Boliva</c:v>
              </c:pt>
              <c:pt idx="26">
                <c:v>Bosnia and Herzegovina</c:v>
              </c:pt>
              <c:pt idx="27">
                <c:v>Botswana</c:v>
              </c:pt>
              <c:pt idx="28">
                <c:v>Brazil</c:v>
              </c:pt>
              <c:pt idx="29">
                <c:v>Brunei</c:v>
              </c:pt>
              <c:pt idx="30">
                <c:v>Bulgaria</c:v>
              </c:pt>
              <c:pt idx="31">
                <c:v>Burkina Faso</c:v>
              </c:pt>
              <c:pt idx="32">
                <c:v>Burundi</c:v>
              </c:pt>
              <c:pt idx="33">
                <c:v>Cambodia</c:v>
              </c:pt>
              <c:pt idx="34">
                <c:v>Cameroon</c:v>
              </c:pt>
              <c:pt idx="35">
                <c:v>Canada</c:v>
              </c:pt>
              <c:pt idx="36">
                <c:v>Cape Verde</c:v>
              </c:pt>
              <c:pt idx="37">
                <c:v>Cayman Islands</c:v>
              </c:pt>
              <c:pt idx="38">
                <c:v>Central African Republic</c:v>
              </c:pt>
              <c:pt idx="39">
                <c:v>Chad</c:v>
              </c:pt>
              <c:pt idx="40">
                <c:v>Chile</c:v>
              </c:pt>
              <c:pt idx="41">
                <c:v>China</c:v>
              </c:pt>
              <c:pt idx="42">
                <c:v>Colombia</c:v>
              </c:pt>
              <c:pt idx="43">
                <c:v>Comoros</c:v>
              </c:pt>
              <c:pt idx="44">
                <c:v>Cook Islands</c:v>
              </c:pt>
              <c:pt idx="45">
                <c:v>Costa Rica</c:v>
              </c:pt>
              <c:pt idx="46">
                <c:v>Croatia</c:v>
              </c:pt>
              <c:pt idx="47">
                <c:v>Cuba</c:v>
              </c:pt>
              <c:pt idx="48">
                <c:v>Cyprus</c:v>
              </c:pt>
              <c:pt idx="49">
                <c:v>Czech Republic</c:v>
              </c:pt>
              <c:pt idx="50">
                <c:v>Czechoslovakia</c:v>
              </c:pt>
              <c:pt idx="51">
                <c:v>Democratic Republic of the Congo</c:v>
              </c:pt>
              <c:pt idx="52">
                <c:v>Denmark</c:v>
              </c:pt>
              <c:pt idx="53">
                <c:v>Djibouti</c:v>
              </c:pt>
              <c:pt idx="54">
                <c:v>Dominica</c:v>
              </c:pt>
              <c:pt idx="55">
                <c:v>Dominican Republic</c:v>
              </c:pt>
              <c:pt idx="56">
                <c:v>East Germany</c:v>
              </c:pt>
              <c:pt idx="57">
                <c:v>Ecuador</c:v>
              </c:pt>
              <c:pt idx="58">
                <c:v>Egypt</c:v>
              </c:pt>
              <c:pt idx="59">
                <c:v>El Salvador</c:v>
              </c:pt>
              <c:pt idx="60">
                <c:v>Equatorial Guinea</c:v>
              </c:pt>
              <c:pt idx="61">
                <c:v>Eritrea</c:v>
              </c:pt>
              <c:pt idx="62">
                <c:v>Estonia</c:v>
              </c:pt>
              <c:pt idx="63">
                <c:v>Ethiopia</c:v>
              </c:pt>
              <c:pt idx="64">
                <c:v>Fiji</c:v>
              </c:pt>
            </c:strLit>
          </c:cat>
          <c:val>
            <c:numLit>
              <c:formatCode>General</c:formatCode>
              <c:ptCount val="65"/>
              <c:pt idx="0">
                <c:v>0</c:v>
              </c:pt>
              <c:pt idx="1">
                <c:v>0</c:v>
              </c:pt>
              <c:pt idx="2">
                <c:v>0</c:v>
              </c:pt>
              <c:pt idx="3">
                <c:v>0</c:v>
              </c:pt>
              <c:pt idx="4">
                <c:v>7</c:v>
              </c:pt>
              <c:pt idx="5">
                <c:v>0</c:v>
              </c:pt>
              <c:pt idx="6">
                <c:v>0</c:v>
              </c:pt>
              <c:pt idx="7">
                <c:v>6</c:v>
              </c:pt>
              <c:pt idx="8">
                <c:v>7</c:v>
              </c:pt>
              <c:pt idx="9">
                <c:v>0</c:v>
              </c:pt>
              <c:pt idx="10">
                <c:v>0</c:v>
              </c:pt>
              <c:pt idx="11">
                <c:v>34</c:v>
              </c:pt>
              <c:pt idx="12">
                <c:v>155</c:v>
              </c:pt>
              <c:pt idx="13">
                <c:v>4</c:v>
              </c:pt>
              <c:pt idx="14">
                <c:v>0</c:v>
              </c:pt>
              <c:pt idx="15">
                <c:v>0</c:v>
              </c:pt>
              <c:pt idx="16">
                <c:v>0</c:v>
              </c:pt>
              <c:pt idx="17">
                <c:v>0</c:v>
              </c:pt>
              <c:pt idx="18">
                <c:v>117</c:v>
              </c:pt>
              <c:pt idx="19">
                <c:v>3</c:v>
              </c:pt>
              <c:pt idx="20">
                <c:v>0</c:v>
              </c:pt>
              <c:pt idx="21">
                <c:v>0</c:v>
              </c:pt>
              <c:pt idx="22">
                <c:v>1</c:v>
              </c:pt>
              <c:pt idx="23">
                <c:v>0</c:v>
              </c:pt>
              <c:pt idx="24">
                <c:v>0</c:v>
              </c:pt>
              <c:pt idx="25">
                <c:v>0</c:v>
              </c:pt>
              <c:pt idx="26">
                <c:v>12</c:v>
              </c:pt>
              <c:pt idx="27">
                <c:v>0</c:v>
              </c:pt>
              <c:pt idx="28">
                <c:v>1</c:v>
              </c:pt>
              <c:pt idx="29">
                <c:v>0</c:v>
              </c:pt>
              <c:pt idx="30">
                <c:v>34</c:v>
              </c:pt>
              <c:pt idx="31">
                <c:v>0</c:v>
              </c:pt>
              <c:pt idx="32">
                <c:v>0</c:v>
              </c:pt>
              <c:pt idx="33">
                <c:v>0</c:v>
              </c:pt>
              <c:pt idx="34">
                <c:v>0</c:v>
              </c:pt>
              <c:pt idx="35">
                <c:v>206</c:v>
              </c:pt>
              <c:pt idx="36">
                <c:v>0</c:v>
              </c:pt>
              <c:pt idx="37">
                <c:v>0</c:v>
              </c:pt>
              <c:pt idx="38">
                <c:v>0</c:v>
              </c:pt>
              <c:pt idx="39">
                <c:v>0</c:v>
              </c:pt>
              <c:pt idx="40">
                <c:v>6</c:v>
              </c:pt>
              <c:pt idx="41">
                <c:v>88</c:v>
              </c:pt>
              <c:pt idx="42">
                <c:v>0</c:v>
              </c:pt>
              <c:pt idx="43">
                <c:v>0</c:v>
              </c:pt>
              <c:pt idx="44">
                <c:v>0</c:v>
              </c:pt>
              <c:pt idx="45">
                <c:v>0</c:v>
              </c:pt>
              <c:pt idx="46">
                <c:v>13</c:v>
              </c:pt>
              <c:pt idx="47">
                <c:v>0</c:v>
              </c:pt>
              <c:pt idx="48">
                <c:v>1</c:v>
              </c:pt>
              <c:pt idx="49">
                <c:v>119</c:v>
              </c:pt>
              <c:pt idx="50">
                <c:v>42</c:v>
              </c:pt>
              <c:pt idx="51">
                <c:v>0</c:v>
              </c:pt>
              <c:pt idx="52">
                <c:v>19</c:v>
              </c:pt>
              <c:pt idx="53">
                <c:v>0</c:v>
              </c:pt>
              <c:pt idx="54">
                <c:v>0</c:v>
              </c:pt>
              <c:pt idx="55">
                <c:v>0</c:v>
              </c:pt>
              <c:pt idx="56">
                <c:v>14</c:v>
              </c:pt>
              <c:pt idx="57">
                <c:v>0</c:v>
              </c:pt>
              <c:pt idx="58">
                <c:v>0</c:v>
              </c:pt>
              <c:pt idx="59">
                <c:v>0</c:v>
              </c:pt>
              <c:pt idx="60">
                <c:v>0</c:v>
              </c:pt>
              <c:pt idx="61">
                <c:v>0</c:v>
              </c:pt>
              <c:pt idx="62">
                <c:v>48</c:v>
              </c:pt>
              <c:pt idx="63">
                <c:v>0</c:v>
              </c:pt>
              <c:pt idx="64">
                <c:v>0</c:v>
              </c:pt>
            </c:numLit>
          </c:val>
          <c:extLst>
            <c:ext xmlns:c16="http://schemas.microsoft.com/office/drawing/2014/chart" uri="{C3380CC4-5D6E-409C-BE32-E72D297353CC}">
              <c16:uniqueId val="{00000019-1D1A-44B2-B799-99BAF3C53552}"/>
            </c:ext>
          </c:extLst>
        </c:ser>
        <c:ser>
          <c:idx val="26"/>
          <c:order val="26"/>
          <c:tx>
            <c:v>2000</c:v>
          </c:tx>
          <c:spPr>
            <a:solidFill>
              <a:schemeClr val="accent3">
                <a:lumMod val="60000"/>
                <a:lumOff val="40000"/>
              </a:schemeClr>
            </a:solidFill>
            <a:ln>
              <a:noFill/>
            </a:ln>
            <a:effectLst/>
          </c:spPr>
          <c:invertIfNegative val="0"/>
          <c:cat>
            <c:strLit>
              <c:ptCount val="65"/>
              <c:pt idx="0">
                <c:v>Afghanistan</c:v>
              </c:pt>
              <c:pt idx="1">
                <c:v>Albania</c:v>
              </c:pt>
              <c:pt idx="2">
                <c:v>Algeria</c:v>
              </c:pt>
              <c:pt idx="3">
                <c:v>American Samoa</c:v>
              </c:pt>
              <c:pt idx="4">
                <c:v>Andorra</c:v>
              </c:pt>
              <c:pt idx="5">
                <c:v>Angola</c:v>
              </c:pt>
              <c:pt idx="6">
                <c:v>Antigua and Barbuda</c:v>
              </c:pt>
              <c:pt idx="7">
                <c:v>Argentina</c:v>
              </c:pt>
              <c:pt idx="8">
                <c:v>Armenia</c:v>
              </c:pt>
              <c:pt idx="9">
                <c:v>Aruba</c:v>
              </c:pt>
              <c:pt idx="10">
                <c:v>Australasia</c:v>
              </c:pt>
              <c:pt idx="11">
                <c:v>Australia</c:v>
              </c:pt>
              <c:pt idx="12">
                <c:v>Austria</c:v>
              </c:pt>
              <c:pt idx="13">
                <c:v>Azerbaijan</c:v>
              </c:pt>
              <c:pt idx="14">
                <c:v>Bahamas</c:v>
              </c:pt>
              <c:pt idx="15">
                <c:v>Bahrain</c:v>
              </c:pt>
              <c:pt idx="16">
                <c:v>Bangladesh</c:v>
              </c:pt>
              <c:pt idx="17">
                <c:v>Barbados</c:v>
              </c:pt>
              <c:pt idx="18">
                <c:v>Belarus</c:v>
              </c:pt>
              <c:pt idx="19">
                <c:v>Belgium</c:v>
              </c:pt>
              <c:pt idx="20">
                <c:v>Belize</c:v>
              </c:pt>
              <c:pt idx="21">
                <c:v>Benin</c:v>
              </c:pt>
              <c:pt idx="22">
                <c:v>Bermuda</c:v>
              </c:pt>
              <c:pt idx="23">
                <c:v>Bhutan</c:v>
              </c:pt>
              <c:pt idx="24">
                <c:v>Bohemia</c:v>
              </c:pt>
              <c:pt idx="25">
                <c:v>Boliva</c:v>
              </c:pt>
              <c:pt idx="26">
                <c:v>Bosnia and Herzegovina</c:v>
              </c:pt>
              <c:pt idx="27">
                <c:v>Botswana</c:v>
              </c:pt>
              <c:pt idx="28">
                <c:v>Brazil</c:v>
              </c:pt>
              <c:pt idx="29">
                <c:v>Brunei</c:v>
              </c:pt>
              <c:pt idx="30">
                <c:v>Bulgaria</c:v>
              </c:pt>
              <c:pt idx="31">
                <c:v>Burkina Faso</c:v>
              </c:pt>
              <c:pt idx="32">
                <c:v>Burundi</c:v>
              </c:pt>
              <c:pt idx="33">
                <c:v>Cambodia</c:v>
              </c:pt>
              <c:pt idx="34">
                <c:v>Cameroon</c:v>
              </c:pt>
              <c:pt idx="35">
                <c:v>Canada</c:v>
              </c:pt>
              <c:pt idx="36">
                <c:v>Cape Verde</c:v>
              </c:pt>
              <c:pt idx="37">
                <c:v>Cayman Islands</c:v>
              </c:pt>
              <c:pt idx="38">
                <c:v>Central African Republic</c:v>
              </c:pt>
              <c:pt idx="39">
                <c:v>Chad</c:v>
              </c:pt>
              <c:pt idx="40">
                <c:v>Chile</c:v>
              </c:pt>
              <c:pt idx="41">
                <c:v>China</c:v>
              </c:pt>
              <c:pt idx="42">
                <c:v>Colombia</c:v>
              </c:pt>
              <c:pt idx="43">
                <c:v>Comoros</c:v>
              </c:pt>
              <c:pt idx="44">
                <c:v>Cook Islands</c:v>
              </c:pt>
              <c:pt idx="45">
                <c:v>Costa Rica</c:v>
              </c:pt>
              <c:pt idx="46">
                <c:v>Croatia</c:v>
              </c:pt>
              <c:pt idx="47">
                <c:v>Cuba</c:v>
              </c:pt>
              <c:pt idx="48">
                <c:v>Cyprus</c:v>
              </c:pt>
              <c:pt idx="49">
                <c:v>Czech Republic</c:v>
              </c:pt>
              <c:pt idx="50">
                <c:v>Czechoslovakia</c:v>
              </c:pt>
              <c:pt idx="51">
                <c:v>Democratic Republic of the Congo</c:v>
              </c:pt>
              <c:pt idx="52">
                <c:v>Denmark</c:v>
              </c:pt>
              <c:pt idx="53">
                <c:v>Djibouti</c:v>
              </c:pt>
              <c:pt idx="54">
                <c:v>Dominica</c:v>
              </c:pt>
              <c:pt idx="55">
                <c:v>Dominican Republic</c:v>
              </c:pt>
              <c:pt idx="56">
                <c:v>East Germany</c:v>
              </c:pt>
              <c:pt idx="57">
                <c:v>Ecuador</c:v>
              </c:pt>
              <c:pt idx="58">
                <c:v>Egypt</c:v>
              </c:pt>
              <c:pt idx="59">
                <c:v>El Salvador</c:v>
              </c:pt>
              <c:pt idx="60">
                <c:v>Equatorial Guinea</c:v>
              </c:pt>
              <c:pt idx="61">
                <c:v>Eritrea</c:v>
              </c:pt>
              <c:pt idx="62">
                <c:v>Estonia</c:v>
              </c:pt>
              <c:pt idx="63">
                <c:v>Ethiopia</c:v>
              </c:pt>
              <c:pt idx="64">
                <c:v>Fiji</c:v>
              </c:pt>
            </c:strLit>
          </c:cat>
          <c:val>
            <c:numLit>
              <c:formatCode>General</c:formatCode>
              <c:ptCount val="65"/>
              <c:pt idx="0">
                <c:v>0</c:v>
              </c:pt>
              <c:pt idx="1">
                <c:v>6</c:v>
              </c:pt>
              <c:pt idx="2">
                <c:v>51</c:v>
              </c:pt>
              <c:pt idx="3">
                <c:v>4</c:v>
              </c:pt>
              <c:pt idx="4">
                <c:v>5</c:v>
              </c:pt>
              <c:pt idx="5">
                <c:v>30</c:v>
              </c:pt>
              <c:pt idx="6">
                <c:v>4</c:v>
              </c:pt>
              <c:pt idx="7">
                <c:v>166</c:v>
              </c:pt>
              <c:pt idx="8">
                <c:v>30</c:v>
              </c:pt>
              <c:pt idx="9">
                <c:v>5</c:v>
              </c:pt>
              <c:pt idx="10">
                <c:v>0</c:v>
              </c:pt>
              <c:pt idx="11">
                <c:v>793</c:v>
              </c:pt>
              <c:pt idx="12">
                <c:v>114</c:v>
              </c:pt>
              <c:pt idx="13">
                <c:v>35</c:v>
              </c:pt>
              <c:pt idx="14">
                <c:v>39</c:v>
              </c:pt>
              <c:pt idx="15">
                <c:v>4</c:v>
              </c:pt>
              <c:pt idx="16">
                <c:v>6</c:v>
              </c:pt>
              <c:pt idx="17">
                <c:v>28</c:v>
              </c:pt>
              <c:pt idx="18">
                <c:v>235</c:v>
              </c:pt>
              <c:pt idx="19">
                <c:v>97</c:v>
              </c:pt>
              <c:pt idx="20">
                <c:v>2</c:v>
              </c:pt>
              <c:pt idx="21">
                <c:v>4</c:v>
              </c:pt>
              <c:pt idx="22">
                <c:v>7</c:v>
              </c:pt>
              <c:pt idx="23">
                <c:v>2</c:v>
              </c:pt>
              <c:pt idx="24">
                <c:v>0</c:v>
              </c:pt>
              <c:pt idx="25">
                <c:v>5</c:v>
              </c:pt>
              <c:pt idx="26">
                <c:v>12</c:v>
              </c:pt>
              <c:pt idx="27">
                <c:v>9</c:v>
              </c:pt>
              <c:pt idx="28">
                <c:v>237</c:v>
              </c:pt>
              <c:pt idx="29">
                <c:v>2</c:v>
              </c:pt>
              <c:pt idx="30">
                <c:v>151</c:v>
              </c:pt>
              <c:pt idx="31">
                <c:v>4</c:v>
              </c:pt>
              <c:pt idx="32">
                <c:v>6</c:v>
              </c:pt>
              <c:pt idx="33">
                <c:v>4</c:v>
              </c:pt>
              <c:pt idx="34">
                <c:v>40</c:v>
              </c:pt>
              <c:pt idx="35">
                <c:v>424</c:v>
              </c:pt>
              <c:pt idx="36">
                <c:v>2</c:v>
              </c:pt>
              <c:pt idx="37">
                <c:v>4</c:v>
              </c:pt>
              <c:pt idx="38">
                <c:v>3</c:v>
              </c:pt>
              <c:pt idx="39">
                <c:v>3</c:v>
              </c:pt>
              <c:pt idx="40">
                <c:v>58</c:v>
              </c:pt>
              <c:pt idx="41">
                <c:v>423</c:v>
              </c:pt>
              <c:pt idx="42">
                <c:v>56</c:v>
              </c:pt>
              <c:pt idx="43">
                <c:v>2</c:v>
              </c:pt>
              <c:pt idx="44">
                <c:v>2</c:v>
              </c:pt>
              <c:pt idx="45">
                <c:v>9</c:v>
              </c:pt>
              <c:pt idx="46">
                <c:v>109</c:v>
              </c:pt>
              <c:pt idx="47">
                <c:v>273</c:v>
              </c:pt>
              <c:pt idx="48">
                <c:v>26</c:v>
              </c:pt>
              <c:pt idx="49">
                <c:v>164</c:v>
              </c:pt>
              <c:pt idx="50">
                <c:v>32</c:v>
              </c:pt>
              <c:pt idx="51">
                <c:v>3</c:v>
              </c:pt>
              <c:pt idx="52">
                <c:v>126</c:v>
              </c:pt>
              <c:pt idx="53">
                <c:v>2</c:v>
              </c:pt>
              <c:pt idx="54">
                <c:v>4</c:v>
              </c:pt>
              <c:pt idx="55">
                <c:v>14</c:v>
              </c:pt>
              <c:pt idx="56">
                <c:v>27</c:v>
              </c:pt>
              <c:pt idx="57">
                <c:v>11</c:v>
              </c:pt>
              <c:pt idx="58">
                <c:v>103</c:v>
              </c:pt>
              <c:pt idx="59">
                <c:v>10</c:v>
              </c:pt>
              <c:pt idx="60">
                <c:v>4</c:v>
              </c:pt>
              <c:pt idx="61">
                <c:v>3</c:v>
              </c:pt>
              <c:pt idx="62">
                <c:v>42</c:v>
              </c:pt>
              <c:pt idx="63">
                <c:v>27</c:v>
              </c:pt>
              <c:pt idx="64">
                <c:v>8</c:v>
              </c:pt>
            </c:numLit>
          </c:val>
          <c:extLst>
            <c:ext xmlns:c16="http://schemas.microsoft.com/office/drawing/2014/chart" uri="{C3380CC4-5D6E-409C-BE32-E72D297353CC}">
              <c16:uniqueId val="{0000001A-1D1A-44B2-B799-99BAF3C53552}"/>
            </c:ext>
          </c:extLst>
        </c:ser>
        <c:ser>
          <c:idx val="27"/>
          <c:order val="27"/>
          <c:tx>
            <c:v>2002</c:v>
          </c:tx>
          <c:spPr>
            <a:solidFill>
              <a:schemeClr val="accent4">
                <a:lumMod val="60000"/>
                <a:lumOff val="40000"/>
              </a:schemeClr>
            </a:solidFill>
            <a:ln>
              <a:noFill/>
            </a:ln>
            <a:effectLst/>
          </c:spPr>
          <c:invertIfNegative val="0"/>
          <c:cat>
            <c:strLit>
              <c:ptCount val="65"/>
              <c:pt idx="0">
                <c:v>Afghanistan</c:v>
              </c:pt>
              <c:pt idx="1">
                <c:v>Albania</c:v>
              </c:pt>
              <c:pt idx="2">
                <c:v>Algeria</c:v>
              </c:pt>
              <c:pt idx="3">
                <c:v>American Samoa</c:v>
              </c:pt>
              <c:pt idx="4">
                <c:v>Andorra</c:v>
              </c:pt>
              <c:pt idx="5">
                <c:v>Angola</c:v>
              </c:pt>
              <c:pt idx="6">
                <c:v>Antigua and Barbuda</c:v>
              </c:pt>
              <c:pt idx="7">
                <c:v>Argentina</c:v>
              </c:pt>
              <c:pt idx="8">
                <c:v>Armenia</c:v>
              </c:pt>
              <c:pt idx="9">
                <c:v>Aruba</c:v>
              </c:pt>
              <c:pt idx="10">
                <c:v>Australasia</c:v>
              </c:pt>
              <c:pt idx="11">
                <c:v>Australia</c:v>
              </c:pt>
              <c:pt idx="12">
                <c:v>Austria</c:v>
              </c:pt>
              <c:pt idx="13">
                <c:v>Azerbaijan</c:v>
              </c:pt>
              <c:pt idx="14">
                <c:v>Bahamas</c:v>
              </c:pt>
              <c:pt idx="15">
                <c:v>Bahrain</c:v>
              </c:pt>
              <c:pt idx="16">
                <c:v>Bangladesh</c:v>
              </c:pt>
              <c:pt idx="17">
                <c:v>Barbados</c:v>
              </c:pt>
              <c:pt idx="18">
                <c:v>Belarus</c:v>
              </c:pt>
              <c:pt idx="19">
                <c:v>Belgium</c:v>
              </c:pt>
              <c:pt idx="20">
                <c:v>Belize</c:v>
              </c:pt>
              <c:pt idx="21">
                <c:v>Benin</c:v>
              </c:pt>
              <c:pt idx="22">
                <c:v>Bermuda</c:v>
              </c:pt>
              <c:pt idx="23">
                <c:v>Bhutan</c:v>
              </c:pt>
              <c:pt idx="24">
                <c:v>Bohemia</c:v>
              </c:pt>
              <c:pt idx="25">
                <c:v>Boliva</c:v>
              </c:pt>
              <c:pt idx="26">
                <c:v>Bosnia and Herzegovina</c:v>
              </c:pt>
              <c:pt idx="27">
                <c:v>Botswana</c:v>
              </c:pt>
              <c:pt idx="28">
                <c:v>Brazil</c:v>
              </c:pt>
              <c:pt idx="29">
                <c:v>Brunei</c:v>
              </c:pt>
              <c:pt idx="30">
                <c:v>Bulgaria</c:v>
              </c:pt>
              <c:pt idx="31">
                <c:v>Burkina Faso</c:v>
              </c:pt>
              <c:pt idx="32">
                <c:v>Burundi</c:v>
              </c:pt>
              <c:pt idx="33">
                <c:v>Cambodia</c:v>
              </c:pt>
              <c:pt idx="34">
                <c:v>Cameroon</c:v>
              </c:pt>
              <c:pt idx="35">
                <c:v>Canada</c:v>
              </c:pt>
              <c:pt idx="36">
                <c:v>Cape Verde</c:v>
              </c:pt>
              <c:pt idx="37">
                <c:v>Cayman Islands</c:v>
              </c:pt>
              <c:pt idx="38">
                <c:v>Central African Republic</c:v>
              </c:pt>
              <c:pt idx="39">
                <c:v>Chad</c:v>
              </c:pt>
              <c:pt idx="40">
                <c:v>Chile</c:v>
              </c:pt>
              <c:pt idx="41">
                <c:v>China</c:v>
              </c:pt>
              <c:pt idx="42">
                <c:v>Colombia</c:v>
              </c:pt>
              <c:pt idx="43">
                <c:v>Comoros</c:v>
              </c:pt>
              <c:pt idx="44">
                <c:v>Cook Islands</c:v>
              </c:pt>
              <c:pt idx="45">
                <c:v>Costa Rica</c:v>
              </c:pt>
              <c:pt idx="46">
                <c:v>Croatia</c:v>
              </c:pt>
              <c:pt idx="47">
                <c:v>Cuba</c:v>
              </c:pt>
              <c:pt idx="48">
                <c:v>Cyprus</c:v>
              </c:pt>
              <c:pt idx="49">
                <c:v>Czech Republic</c:v>
              </c:pt>
              <c:pt idx="50">
                <c:v>Czechoslovakia</c:v>
              </c:pt>
              <c:pt idx="51">
                <c:v>Democratic Republic of the Congo</c:v>
              </c:pt>
              <c:pt idx="52">
                <c:v>Denmark</c:v>
              </c:pt>
              <c:pt idx="53">
                <c:v>Djibouti</c:v>
              </c:pt>
              <c:pt idx="54">
                <c:v>Dominica</c:v>
              </c:pt>
              <c:pt idx="55">
                <c:v>Dominican Republic</c:v>
              </c:pt>
              <c:pt idx="56">
                <c:v>East Germany</c:v>
              </c:pt>
              <c:pt idx="57">
                <c:v>Ecuador</c:v>
              </c:pt>
              <c:pt idx="58">
                <c:v>Egypt</c:v>
              </c:pt>
              <c:pt idx="59">
                <c:v>El Salvador</c:v>
              </c:pt>
              <c:pt idx="60">
                <c:v>Equatorial Guinea</c:v>
              </c:pt>
              <c:pt idx="61">
                <c:v>Eritrea</c:v>
              </c:pt>
              <c:pt idx="62">
                <c:v>Estonia</c:v>
              </c:pt>
              <c:pt idx="63">
                <c:v>Ethiopia</c:v>
              </c:pt>
              <c:pt idx="64">
                <c:v>Fiji</c:v>
              </c:pt>
            </c:strLit>
          </c:cat>
          <c:val>
            <c:numLit>
              <c:formatCode>General</c:formatCode>
              <c:ptCount val="65"/>
              <c:pt idx="0">
                <c:v>0</c:v>
              </c:pt>
              <c:pt idx="1">
                <c:v>0</c:v>
              </c:pt>
              <c:pt idx="2">
                <c:v>0</c:v>
              </c:pt>
              <c:pt idx="3">
                <c:v>0</c:v>
              </c:pt>
              <c:pt idx="4">
                <c:v>5</c:v>
              </c:pt>
              <c:pt idx="5">
                <c:v>0</c:v>
              </c:pt>
              <c:pt idx="6">
                <c:v>0</c:v>
              </c:pt>
              <c:pt idx="7">
                <c:v>26</c:v>
              </c:pt>
              <c:pt idx="8">
                <c:v>17</c:v>
              </c:pt>
              <c:pt idx="9">
                <c:v>0</c:v>
              </c:pt>
              <c:pt idx="10">
                <c:v>0</c:v>
              </c:pt>
              <c:pt idx="11">
                <c:v>41</c:v>
              </c:pt>
              <c:pt idx="12">
                <c:v>148</c:v>
              </c:pt>
              <c:pt idx="13">
                <c:v>4</c:v>
              </c:pt>
              <c:pt idx="14">
                <c:v>0</c:v>
              </c:pt>
              <c:pt idx="15">
                <c:v>0</c:v>
              </c:pt>
              <c:pt idx="16">
                <c:v>0</c:v>
              </c:pt>
              <c:pt idx="17">
                <c:v>0</c:v>
              </c:pt>
              <c:pt idx="18">
                <c:v>131</c:v>
              </c:pt>
              <c:pt idx="19">
                <c:v>13</c:v>
              </c:pt>
              <c:pt idx="20">
                <c:v>0</c:v>
              </c:pt>
              <c:pt idx="21">
                <c:v>0</c:v>
              </c:pt>
              <c:pt idx="22">
                <c:v>1</c:v>
              </c:pt>
              <c:pt idx="23">
                <c:v>0</c:v>
              </c:pt>
              <c:pt idx="24">
                <c:v>0</c:v>
              </c:pt>
              <c:pt idx="25">
                <c:v>0</c:v>
              </c:pt>
              <c:pt idx="26">
                <c:v>4</c:v>
              </c:pt>
              <c:pt idx="27">
                <c:v>0</c:v>
              </c:pt>
              <c:pt idx="28">
                <c:v>10</c:v>
              </c:pt>
              <c:pt idx="29">
                <c:v>0</c:v>
              </c:pt>
              <c:pt idx="30">
                <c:v>56</c:v>
              </c:pt>
              <c:pt idx="31">
                <c:v>0</c:v>
              </c:pt>
              <c:pt idx="32">
                <c:v>0</c:v>
              </c:pt>
              <c:pt idx="33">
                <c:v>0</c:v>
              </c:pt>
              <c:pt idx="34">
                <c:v>2</c:v>
              </c:pt>
              <c:pt idx="35">
                <c:v>220</c:v>
              </c:pt>
              <c:pt idx="36">
                <c:v>0</c:v>
              </c:pt>
              <c:pt idx="37">
                <c:v>0</c:v>
              </c:pt>
              <c:pt idx="38">
                <c:v>0</c:v>
              </c:pt>
              <c:pt idx="39">
                <c:v>0</c:v>
              </c:pt>
              <c:pt idx="40">
                <c:v>11</c:v>
              </c:pt>
              <c:pt idx="41">
                <c:v>108</c:v>
              </c:pt>
              <c:pt idx="42">
                <c:v>0</c:v>
              </c:pt>
              <c:pt idx="43">
                <c:v>0</c:v>
              </c:pt>
              <c:pt idx="44">
                <c:v>0</c:v>
              </c:pt>
              <c:pt idx="45">
                <c:v>2</c:v>
              </c:pt>
              <c:pt idx="46">
                <c:v>29</c:v>
              </c:pt>
              <c:pt idx="47">
                <c:v>0</c:v>
              </c:pt>
              <c:pt idx="48">
                <c:v>2</c:v>
              </c:pt>
              <c:pt idx="49">
                <c:v>163</c:v>
              </c:pt>
              <c:pt idx="50">
                <c:v>14</c:v>
              </c:pt>
              <c:pt idx="51">
                <c:v>0</c:v>
              </c:pt>
              <c:pt idx="52">
                <c:v>10</c:v>
              </c:pt>
              <c:pt idx="53">
                <c:v>0</c:v>
              </c:pt>
              <c:pt idx="54">
                <c:v>0</c:v>
              </c:pt>
              <c:pt idx="55">
                <c:v>0</c:v>
              </c:pt>
              <c:pt idx="56">
                <c:v>4</c:v>
              </c:pt>
              <c:pt idx="57">
                <c:v>0</c:v>
              </c:pt>
              <c:pt idx="58">
                <c:v>0</c:v>
              </c:pt>
              <c:pt idx="59">
                <c:v>0</c:v>
              </c:pt>
              <c:pt idx="60">
                <c:v>0</c:v>
              </c:pt>
              <c:pt idx="61">
                <c:v>0</c:v>
              </c:pt>
              <c:pt idx="62">
                <c:v>51</c:v>
              </c:pt>
              <c:pt idx="63">
                <c:v>0</c:v>
              </c:pt>
              <c:pt idx="64">
                <c:v>2</c:v>
              </c:pt>
            </c:numLit>
          </c:val>
          <c:extLst>
            <c:ext xmlns:c16="http://schemas.microsoft.com/office/drawing/2014/chart" uri="{C3380CC4-5D6E-409C-BE32-E72D297353CC}">
              <c16:uniqueId val="{0000001B-1D1A-44B2-B799-99BAF3C53552}"/>
            </c:ext>
          </c:extLst>
        </c:ser>
        <c:ser>
          <c:idx val="28"/>
          <c:order val="28"/>
          <c:tx>
            <c:v>2004</c:v>
          </c:tx>
          <c:spPr>
            <a:solidFill>
              <a:schemeClr val="accent5">
                <a:lumMod val="60000"/>
                <a:lumOff val="40000"/>
              </a:schemeClr>
            </a:solidFill>
            <a:ln>
              <a:noFill/>
            </a:ln>
            <a:effectLst/>
          </c:spPr>
          <c:invertIfNegative val="0"/>
          <c:cat>
            <c:strLit>
              <c:ptCount val="65"/>
              <c:pt idx="0">
                <c:v>Afghanistan</c:v>
              </c:pt>
              <c:pt idx="1">
                <c:v>Albania</c:v>
              </c:pt>
              <c:pt idx="2">
                <c:v>Algeria</c:v>
              </c:pt>
              <c:pt idx="3">
                <c:v>American Samoa</c:v>
              </c:pt>
              <c:pt idx="4">
                <c:v>Andorra</c:v>
              </c:pt>
              <c:pt idx="5">
                <c:v>Angola</c:v>
              </c:pt>
              <c:pt idx="6">
                <c:v>Antigua and Barbuda</c:v>
              </c:pt>
              <c:pt idx="7">
                <c:v>Argentina</c:v>
              </c:pt>
              <c:pt idx="8">
                <c:v>Armenia</c:v>
              </c:pt>
              <c:pt idx="9">
                <c:v>Aruba</c:v>
              </c:pt>
              <c:pt idx="10">
                <c:v>Australasia</c:v>
              </c:pt>
              <c:pt idx="11">
                <c:v>Australia</c:v>
              </c:pt>
              <c:pt idx="12">
                <c:v>Austria</c:v>
              </c:pt>
              <c:pt idx="13">
                <c:v>Azerbaijan</c:v>
              </c:pt>
              <c:pt idx="14">
                <c:v>Bahamas</c:v>
              </c:pt>
              <c:pt idx="15">
                <c:v>Bahrain</c:v>
              </c:pt>
              <c:pt idx="16">
                <c:v>Bangladesh</c:v>
              </c:pt>
              <c:pt idx="17">
                <c:v>Barbados</c:v>
              </c:pt>
              <c:pt idx="18">
                <c:v>Belarus</c:v>
              </c:pt>
              <c:pt idx="19">
                <c:v>Belgium</c:v>
              </c:pt>
              <c:pt idx="20">
                <c:v>Belize</c:v>
              </c:pt>
              <c:pt idx="21">
                <c:v>Benin</c:v>
              </c:pt>
              <c:pt idx="22">
                <c:v>Bermuda</c:v>
              </c:pt>
              <c:pt idx="23">
                <c:v>Bhutan</c:v>
              </c:pt>
              <c:pt idx="24">
                <c:v>Bohemia</c:v>
              </c:pt>
              <c:pt idx="25">
                <c:v>Boliva</c:v>
              </c:pt>
              <c:pt idx="26">
                <c:v>Bosnia and Herzegovina</c:v>
              </c:pt>
              <c:pt idx="27">
                <c:v>Botswana</c:v>
              </c:pt>
              <c:pt idx="28">
                <c:v>Brazil</c:v>
              </c:pt>
              <c:pt idx="29">
                <c:v>Brunei</c:v>
              </c:pt>
              <c:pt idx="30">
                <c:v>Bulgaria</c:v>
              </c:pt>
              <c:pt idx="31">
                <c:v>Burkina Faso</c:v>
              </c:pt>
              <c:pt idx="32">
                <c:v>Burundi</c:v>
              </c:pt>
              <c:pt idx="33">
                <c:v>Cambodia</c:v>
              </c:pt>
              <c:pt idx="34">
                <c:v>Cameroon</c:v>
              </c:pt>
              <c:pt idx="35">
                <c:v>Canada</c:v>
              </c:pt>
              <c:pt idx="36">
                <c:v>Cape Verde</c:v>
              </c:pt>
              <c:pt idx="37">
                <c:v>Cayman Islands</c:v>
              </c:pt>
              <c:pt idx="38">
                <c:v>Central African Republic</c:v>
              </c:pt>
              <c:pt idx="39">
                <c:v>Chad</c:v>
              </c:pt>
              <c:pt idx="40">
                <c:v>Chile</c:v>
              </c:pt>
              <c:pt idx="41">
                <c:v>China</c:v>
              </c:pt>
              <c:pt idx="42">
                <c:v>Colombia</c:v>
              </c:pt>
              <c:pt idx="43">
                <c:v>Comoros</c:v>
              </c:pt>
              <c:pt idx="44">
                <c:v>Cook Islands</c:v>
              </c:pt>
              <c:pt idx="45">
                <c:v>Costa Rica</c:v>
              </c:pt>
              <c:pt idx="46">
                <c:v>Croatia</c:v>
              </c:pt>
              <c:pt idx="47">
                <c:v>Cuba</c:v>
              </c:pt>
              <c:pt idx="48">
                <c:v>Cyprus</c:v>
              </c:pt>
              <c:pt idx="49">
                <c:v>Czech Republic</c:v>
              </c:pt>
              <c:pt idx="50">
                <c:v>Czechoslovakia</c:v>
              </c:pt>
              <c:pt idx="51">
                <c:v>Democratic Republic of the Congo</c:v>
              </c:pt>
              <c:pt idx="52">
                <c:v>Denmark</c:v>
              </c:pt>
              <c:pt idx="53">
                <c:v>Djibouti</c:v>
              </c:pt>
              <c:pt idx="54">
                <c:v>Dominica</c:v>
              </c:pt>
              <c:pt idx="55">
                <c:v>Dominican Republic</c:v>
              </c:pt>
              <c:pt idx="56">
                <c:v>East Germany</c:v>
              </c:pt>
              <c:pt idx="57">
                <c:v>Ecuador</c:v>
              </c:pt>
              <c:pt idx="58">
                <c:v>Egypt</c:v>
              </c:pt>
              <c:pt idx="59">
                <c:v>El Salvador</c:v>
              </c:pt>
              <c:pt idx="60">
                <c:v>Equatorial Guinea</c:v>
              </c:pt>
              <c:pt idx="61">
                <c:v>Eritrea</c:v>
              </c:pt>
              <c:pt idx="62">
                <c:v>Estonia</c:v>
              </c:pt>
              <c:pt idx="63">
                <c:v>Ethiopia</c:v>
              </c:pt>
              <c:pt idx="64">
                <c:v>Fiji</c:v>
              </c:pt>
            </c:strLit>
          </c:cat>
          <c:val>
            <c:numLit>
              <c:formatCode>General</c:formatCode>
              <c:ptCount val="65"/>
              <c:pt idx="0">
                <c:v>5</c:v>
              </c:pt>
              <c:pt idx="1">
                <c:v>8</c:v>
              </c:pt>
              <c:pt idx="2">
                <c:v>71</c:v>
              </c:pt>
              <c:pt idx="3">
                <c:v>3</c:v>
              </c:pt>
              <c:pt idx="4">
                <c:v>6</c:v>
              </c:pt>
              <c:pt idx="5">
                <c:v>30</c:v>
              </c:pt>
              <c:pt idx="6">
                <c:v>5</c:v>
              </c:pt>
              <c:pt idx="7">
                <c:v>179</c:v>
              </c:pt>
              <c:pt idx="8">
                <c:v>24</c:v>
              </c:pt>
              <c:pt idx="9">
                <c:v>4</c:v>
              </c:pt>
              <c:pt idx="10">
                <c:v>0</c:v>
              </c:pt>
              <c:pt idx="11">
                <c:v>603</c:v>
              </c:pt>
              <c:pt idx="12">
                <c:v>92</c:v>
              </c:pt>
              <c:pt idx="13">
                <c:v>43</c:v>
              </c:pt>
              <c:pt idx="14">
                <c:v>28</c:v>
              </c:pt>
              <c:pt idx="15">
                <c:v>10</c:v>
              </c:pt>
              <c:pt idx="16">
                <c:v>4</c:v>
              </c:pt>
              <c:pt idx="17">
                <c:v>15</c:v>
              </c:pt>
              <c:pt idx="18">
                <c:v>197</c:v>
              </c:pt>
              <c:pt idx="19">
                <c:v>72</c:v>
              </c:pt>
              <c:pt idx="20">
                <c:v>2</c:v>
              </c:pt>
              <c:pt idx="21">
                <c:v>4</c:v>
              </c:pt>
              <c:pt idx="22">
                <c:v>11</c:v>
              </c:pt>
              <c:pt idx="23">
                <c:v>2</c:v>
              </c:pt>
              <c:pt idx="24">
                <c:v>0</c:v>
              </c:pt>
              <c:pt idx="25">
                <c:v>11</c:v>
              </c:pt>
              <c:pt idx="26">
                <c:v>12</c:v>
              </c:pt>
              <c:pt idx="27">
                <c:v>12</c:v>
              </c:pt>
              <c:pt idx="28">
                <c:v>318</c:v>
              </c:pt>
              <c:pt idx="29">
                <c:v>1</c:v>
              </c:pt>
              <c:pt idx="30">
                <c:v>123</c:v>
              </c:pt>
              <c:pt idx="31">
                <c:v>5</c:v>
              </c:pt>
              <c:pt idx="32">
                <c:v>7</c:v>
              </c:pt>
              <c:pt idx="33">
                <c:v>4</c:v>
              </c:pt>
              <c:pt idx="34">
                <c:v>22</c:v>
              </c:pt>
              <c:pt idx="35">
                <c:v>392</c:v>
              </c:pt>
              <c:pt idx="36">
                <c:v>3</c:v>
              </c:pt>
              <c:pt idx="37">
                <c:v>8</c:v>
              </c:pt>
              <c:pt idx="38">
                <c:v>4</c:v>
              </c:pt>
              <c:pt idx="39">
                <c:v>1</c:v>
              </c:pt>
              <c:pt idx="40">
                <c:v>29</c:v>
              </c:pt>
              <c:pt idx="41">
                <c:v>520</c:v>
              </c:pt>
              <c:pt idx="42">
                <c:v>73</c:v>
              </c:pt>
              <c:pt idx="43">
                <c:v>3</c:v>
              </c:pt>
              <c:pt idx="44">
                <c:v>3</c:v>
              </c:pt>
              <c:pt idx="45">
                <c:v>21</c:v>
              </c:pt>
              <c:pt idx="46">
                <c:v>101</c:v>
              </c:pt>
              <c:pt idx="47">
                <c:v>184</c:v>
              </c:pt>
              <c:pt idx="48">
                <c:v>21</c:v>
              </c:pt>
              <c:pt idx="49">
                <c:v>172</c:v>
              </c:pt>
              <c:pt idx="50">
                <c:v>18</c:v>
              </c:pt>
              <c:pt idx="51">
                <c:v>6</c:v>
              </c:pt>
              <c:pt idx="52">
                <c:v>115</c:v>
              </c:pt>
              <c:pt idx="53">
                <c:v>0</c:v>
              </c:pt>
              <c:pt idx="54">
                <c:v>2</c:v>
              </c:pt>
              <c:pt idx="55">
                <c:v>33</c:v>
              </c:pt>
              <c:pt idx="56">
                <c:v>8</c:v>
              </c:pt>
              <c:pt idx="57">
                <c:v>18</c:v>
              </c:pt>
              <c:pt idx="58">
                <c:v>104</c:v>
              </c:pt>
              <c:pt idx="59">
                <c:v>9</c:v>
              </c:pt>
              <c:pt idx="60">
                <c:v>2</c:v>
              </c:pt>
              <c:pt idx="61">
                <c:v>5</c:v>
              </c:pt>
              <c:pt idx="62">
                <c:v>47</c:v>
              </c:pt>
              <c:pt idx="63">
                <c:v>27</c:v>
              </c:pt>
              <c:pt idx="64">
                <c:v>9</c:v>
              </c:pt>
            </c:numLit>
          </c:val>
          <c:extLst>
            <c:ext xmlns:c16="http://schemas.microsoft.com/office/drawing/2014/chart" uri="{C3380CC4-5D6E-409C-BE32-E72D297353CC}">
              <c16:uniqueId val="{0000001C-1D1A-44B2-B799-99BAF3C53552}"/>
            </c:ext>
          </c:extLst>
        </c:ser>
        <c:ser>
          <c:idx val="29"/>
          <c:order val="29"/>
          <c:tx>
            <c:v>2006</c:v>
          </c:tx>
          <c:spPr>
            <a:solidFill>
              <a:schemeClr val="accent6">
                <a:lumMod val="60000"/>
                <a:lumOff val="40000"/>
              </a:schemeClr>
            </a:solidFill>
            <a:ln>
              <a:noFill/>
            </a:ln>
            <a:effectLst/>
          </c:spPr>
          <c:invertIfNegative val="0"/>
          <c:cat>
            <c:strLit>
              <c:ptCount val="65"/>
              <c:pt idx="0">
                <c:v>Afghanistan</c:v>
              </c:pt>
              <c:pt idx="1">
                <c:v>Albania</c:v>
              </c:pt>
              <c:pt idx="2">
                <c:v>Algeria</c:v>
              </c:pt>
              <c:pt idx="3">
                <c:v>American Samoa</c:v>
              </c:pt>
              <c:pt idx="4">
                <c:v>Andorra</c:v>
              </c:pt>
              <c:pt idx="5">
                <c:v>Angola</c:v>
              </c:pt>
              <c:pt idx="6">
                <c:v>Antigua and Barbuda</c:v>
              </c:pt>
              <c:pt idx="7">
                <c:v>Argentina</c:v>
              </c:pt>
              <c:pt idx="8">
                <c:v>Armenia</c:v>
              </c:pt>
              <c:pt idx="9">
                <c:v>Aruba</c:v>
              </c:pt>
              <c:pt idx="10">
                <c:v>Australasia</c:v>
              </c:pt>
              <c:pt idx="11">
                <c:v>Australia</c:v>
              </c:pt>
              <c:pt idx="12">
                <c:v>Austria</c:v>
              </c:pt>
              <c:pt idx="13">
                <c:v>Azerbaijan</c:v>
              </c:pt>
              <c:pt idx="14">
                <c:v>Bahamas</c:v>
              </c:pt>
              <c:pt idx="15">
                <c:v>Bahrain</c:v>
              </c:pt>
              <c:pt idx="16">
                <c:v>Bangladesh</c:v>
              </c:pt>
              <c:pt idx="17">
                <c:v>Barbados</c:v>
              </c:pt>
              <c:pt idx="18">
                <c:v>Belarus</c:v>
              </c:pt>
              <c:pt idx="19">
                <c:v>Belgium</c:v>
              </c:pt>
              <c:pt idx="20">
                <c:v>Belize</c:v>
              </c:pt>
              <c:pt idx="21">
                <c:v>Benin</c:v>
              </c:pt>
              <c:pt idx="22">
                <c:v>Bermuda</c:v>
              </c:pt>
              <c:pt idx="23">
                <c:v>Bhutan</c:v>
              </c:pt>
              <c:pt idx="24">
                <c:v>Bohemia</c:v>
              </c:pt>
              <c:pt idx="25">
                <c:v>Boliva</c:v>
              </c:pt>
              <c:pt idx="26">
                <c:v>Bosnia and Herzegovina</c:v>
              </c:pt>
              <c:pt idx="27">
                <c:v>Botswana</c:v>
              </c:pt>
              <c:pt idx="28">
                <c:v>Brazil</c:v>
              </c:pt>
              <c:pt idx="29">
                <c:v>Brunei</c:v>
              </c:pt>
              <c:pt idx="30">
                <c:v>Bulgaria</c:v>
              </c:pt>
              <c:pt idx="31">
                <c:v>Burkina Faso</c:v>
              </c:pt>
              <c:pt idx="32">
                <c:v>Burundi</c:v>
              </c:pt>
              <c:pt idx="33">
                <c:v>Cambodia</c:v>
              </c:pt>
              <c:pt idx="34">
                <c:v>Cameroon</c:v>
              </c:pt>
              <c:pt idx="35">
                <c:v>Canada</c:v>
              </c:pt>
              <c:pt idx="36">
                <c:v>Cape Verde</c:v>
              </c:pt>
              <c:pt idx="37">
                <c:v>Cayman Islands</c:v>
              </c:pt>
              <c:pt idx="38">
                <c:v>Central African Republic</c:v>
              </c:pt>
              <c:pt idx="39">
                <c:v>Chad</c:v>
              </c:pt>
              <c:pt idx="40">
                <c:v>Chile</c:v>
              </c:pt>
              <c:pt idx="41">
                <c:v>China</c:v>
              </c:pt>
              <c:pt idx="42">
                <c:v>Colombia</c:v>
              </c:pt>
              <c:pt idx="43">
                <c:v>Comoros</c:v>
              </c:pt>
              <c:pt idx="44">
                <c:v>Cook Islands</c:v>
              </c:pt>
              <c:pt idx="45">
                <c:v>Costa Rica</c:v>
              </c:pt>
              <c:pt idx="46">
                <c:v>Croatia</c:v>
              </c:pt>
              <c:pt idx="47">
                <c:v>Cuba</c:v>
              </c:pt>
              <c:pt idx="48">
                <c:v>Cyprus</c:v>
              </c:pt>
              <c:pt idx="49">
                <c:v>Czech Republic</c:v>
              </c:pt>
              <c:pt idx="50">
                <c:v>Czechoslovakia</c:v>
              </c:pt>
              <c:pt idx="51">
                <c:v>Democratic Republic of the Congo</c:v>
              </c:pt>
              <c:pt idx="52">
                <c:v>Denmark</c:v>
              </c:pt>
              <c:pt idx="53">
                <c:v>Djibouti</c:v>
              </c:pt>
              <c:pt idx="54">
                <c:v>Dominica</c:v>
              </c:pt>
              <c:pt idx="55">
                <c:v>Dominican Republic</c:v>
              </c:pt>
              <c:pt idx="56">
                <c:v>East Germany</c:v>
              </c:pt>
              <c:pt idx="57">
                <c:v>Ecuador</c:v>
              </c:pt>
              <c:pt idx="58">
                <c:v>Egypt</c:v>
              </c:pt>
              <c:pt idx="59">
                <c:v>El Salvador</c:v>
              </c:pt>
              <c:pt idx="60">
                <c:v>Equatorial Guinea</c:v>
              </c:pt>
              <c:pt idx="61">
                <c:v>Eritrea</c:v>
              </c:pt>
              <c:pt idx="62">
                <c:v>Estonia</c:v>
              </c:pt>
              <c:pt idx="63">
                <c:v>Ethiopia</c:v>
              </c:pt>
              <c:pt idx="64">
                <c:v>Fiji</c:v>
              </c:pt>
            </c:strLit>
          </c:cat>
          <c:val>
            <c:numLit>
              <c:formatCode>General</c:formatCode>
              <c:ptCount val="65"/>
              <c:pt idx="0">
                <c:v>0</c:v>
              </c:pt>
              <c:pt idx="1">
                <c:v>3</c:v>
              </c:pt>
              <c:pt idx="2">
                <c:v>3</c:v>
              </c:pt>
              <c:pt idx="3">
                <c:v>0</c:v>
              </c:pt>
              <c:pt idx="4">
                <c:v>10</c:v>
              </c:pt>
              <c:pt idx="5">
                <c:v>0</c:v>
              </c:pt>
              <c:pt idx="6">
                <c:v>0</c:v>
              </c:pt>
              <c:pt idx="7">
                <c:v>17</c:v>
              </c:pt>
              <c:pt idx="8">
                <c:v>9</c:v>
              </c:pt>
              <c:pt idx="9">
                <c:v>0</c:v>
              </c:pt>
              <c:pt idx="10">
                <c:v>0</c:v>
              </c:pt>
              <c:pt idx="11">
                <c:v>47</c:v>
              </c:pt>
              <c:pt idx="12">
                <c:v>132</c:v>
              </c:pt>
              <c:pt idx="13">
                <c:v>2</c:v>
              </c:pt>
              <c:pt idx="14">
                <c:v>0</c:v>
              </c:pt>
              <c:pt idx="15">
                <c:v>0</c:v>
              </c:pt>
              <c:pt idx="16">
                <c:v>0</c:v>
              </c:pt>
              <c:pt idx="17">
                <c:v>0</c:v>
              </c:pt>
              <c:pt idx="18">
                <c:v>71</c:v>
              </c:pt>
              <c:pt idx="19">
                <c:v>8</c:v>
              </c:pt>
              <c:pt idx="20">
                <c:v>0</c:v>
              </c:pt>
              <c:pt idx="21">
                <c:v>0</c:v>
              </c:pt>
              <c:pt idx="22">
                <c:v>1</c:v>
              </c:pt>
              <c:pt idx="23">
                <c:v>0</c:v>
              </c:pt>
              <c:pt idx="24">
                <c:v>0</c:v>
              </c:pt>
              <c:pt idx="25">
                <c:v>0</c:v>
              </c:pt>
              <c:pt idx="26">
                <c:v>9</c:v>
              </c:pt>
              <c:pt idx="27">
                <c:v>0</c:v>
              </c:pt>
              <c:pt idx="28">
                <c:v>12</c:v>
              </c:pt>
              <c:pt idx="29">
                <c:v>0</c:v>
              </c:pt>
              <c:pt idx="30">
                <c:v>44</c:v>
              </c:pt>
              <c:pt idx="31">
                <c:v>0</c:v>
              </c:pt>
              <c:pt idx="32">
                <c:v>0</c:v>
              </c:pt>
              <c:pt idx="33">
                <c:v>0</c:v>
              </c:pt>
              <c:pt idx="34">
                <c:v>0</c:v>
              </c:pt>
              <c:pt idx="35">
                <c:v>308</c:v>
              </c:pt>
              <c:pt idx="36">
                <c:v>0</c:v>
              </c:pt>
              <c:pt idx="37">
                <c:v>0</c:v>
              </c:pt>
              <c:pt idx="38">
                <c:v>0</c:v>
              </c:pt>
              <c:pt idx="39">
                <c:v>0</c:v>
              </c:pt>
              <c:pt idx="40">
                <c:v>15</c:v>
              </c:pt>
              <c:pt idx="41">
                <c:v>146</c:v>
              </c:pt>
              <c:pt idx="42">
                <c:v>0</c:v>
              </c:pt>
              <c:pt idx="43">
                <c:v>0</c:v>
              </c:pt>
              <c:pt idx="44">
                <c:v>0</c:v>
              </c:pt>
              <c:pt idx="45">
                <c:v>1</c:v>
              </c:pt>
              <c:pt idx="46">
                <c:v>46</c:v>
              </c:pt>
              <c:pt idx="47">
                <c:v>0</c:v>
              </c:pt>
              <c:pt idx="48">
                <c:v>2</c:v>
              </c:pt>
              <c:pt idx="49">
                <c:v>170</c:v>
              </c:pt>
              <c:pt idx="50">
                <c:v>6</c:v>
              </c:pt>
              <c:pt idx="51">
                <c:v>0</c:v>
              </c:pt>
              <c:pt idx="52">
                <c:v>4</c:v>
              </c:pt>
              <c:pt idx="53">
                <c:v>0</c:v>
              </c:pt>
              <c:pt idx="54">
                <c:v>0</c:v>
              </c:pt>
              <c:pt idx="55">
                <c:v>0</c:v>
              </c:pt>
              <c:pt idx="56">
                <c:v>0</c:v>
              </c:pt>
              <c:pt idx="57">
                <c:v>0</c:v>
              </c:pt>
              <c:pt idx="58">
                <c:v>0</c:v>
              </c:pt>
              <c:pt idx="59">
                <c:v>0</c:v>
              </c:pt>
              <c:pt idx="60">
                <c:v>0</c:v>
              </c:pt>
              <c:pt idx="61">
                <c:v>0</c:v>
              </c:pt>
              <c:pt idx="62">
                <c:v>63</c:v>
              </c:pt>
              <c:pt idx="63">
                <c:v>1</c:v>
              </c:pt>
              <c:pt idx="64">
                <c:v>0</c:v>
              </c:pt>
            </c:numLit>
          </c:val>
          <c:extLst>
            <c:ext xmlns:c16="http://schemas.microsoft.com/office/drawing/2014/chart" uri="{C3380CC4-5D6E-409C-BE32-E72D297353CC}">
              <c16:uniqueId val="{0000001D-1D1A-44B2-B799-99BAF3C53552}"/>
            </c:ext>
          </c:extLst>
        </c:ser>
        <c:ser>
          <c:idx val="30"/>
          <c:order val="30"/>
          <c:tx>
            <c:v>2008</c:v>
          </c:tx>
          <c:spPr>
            <a:solidFill>
              <a:schemeClr val="accent1">
                <a:lumMod val="50000"/>
              </a:schemeClr>
            </a:solidFill>
            <a:ln>
              <a:noFill/>
            </a:ln>
            <a:effectLst/>
          </c:spPr>
          <c:invertIfNegative val="0"/>
          <c:cat>
            <c:strLit>
              <c:ptCount val="65"/>
              <c:pt idx="0">
                <c:v>Afghanistan</c:v>
              </c:pt>
              <c:pt idx="1">
                <c:v>Albania</c:v>
              </c:pt>
              <c:pt idx="2">
                <c:v>Algeria</c:v>
              </c:pt>
              <c:pt idx="3">
                <c:v>American Samoa</c:v>
              </c:pt>
              <c:pt idx="4">
                <c:v>Andorra</c:v>
              </c:pt>
              <c:pt idx="5">
                <c:v>Angola</c:v>
              </c:pt>
              <c:pt idx="6">
                <c:v>Antigua and Barbuda</c:v>
              </c:pt>
              <c:pt idx="7">
                <c:v>Argentina</c:v>
              </c:pt>
              <c:pt idx="8">
                <c:v>Armenia</c:v>
              </c:pt>
              <c:pt idx="9">
                <c:v>Aruba</c:v>
              </c:pt>
              <c:pt idx="10">
                <c:v>Australasia</c:v>
              </c:pt>
              <c:pt idx="11">
                <c:v>Australia</c:v>
              </c:pt>
              <c:pt idx="12">
                <c:v>Austria</c:v>
              </c:pt>
              <c:pt idx="13">
                <c:v>Azerbaijan</c:v>
              </c:pt>
              <c:pt idx="14">
                <c:v>Bahamas</c:v>
              </c:pt>
              <c:pt idx="15">
                <c:v>Bahrain</c:v>
              </c:pt>
              <c:pt idx="16">
                <c:v>Bangladesh</c:v>
              </c:pt>
              <c:pt idx="17">
                <c:v>Barbados</c:v>
              </c:pt>
              <c:pt idx="18">
                <c:v>Belarus</c:v>
              </c:pt>
              <c:pt idx="19">
                <c:v>Belgium</c:v>
              </c:pt>
              <c:pt idx="20">
                <c:v>Belize</c:v>
              </c:pt>
              <c:pt idx="21">
                <c:v>Benin</c:v>
              </c:pt>
              <c:pt idx="22">
                <c:v>Bermuda</c:v>
              </c:pt>
              <c:pt idx="23">
                <c:v>Bhutan</c:v>
              </c:pt>
              <c:pt idx="24">
                <c:v>Bohemia</c:v>
              </c:pt>
              <c:pt idx="25">
                <c:v>Boliva</c:v>
              </c:pt>
              <c:pt idx="26">
                <c:v>Bosnia and Herzegovina</c:v>
              </c:pt>
              <c:pt idx="27">
                <c:v>Botswana</c:v>
              </c:pt>
              <c:pt idx="28">
                <c:v>Brazil</c:v>
              </c:pt>
              <c:pt idx="29">
                <c:v>Brunei</c:v>
              </c:pt>
              <c:pt idx="30">
                <c:v>Bulgaria</c:v>
              </c:pt>
              <c:pt idx="31">
                <c:v>Burkina Faso</c:v>
              </c:pt>
              <c:pt idx="32">
                <c:v>Burundi</c:v>
              </c:pt>
              <c:pt idx="33">
                <c:v>Cambodia</c:v>
              </c:pt>
              <c:pt idx="34">
                <c:v>Cameroon</c:v>
              </c:pt>
              <c:pt idx="35">
                <c:v>Canada</c:v>
              </c:pt>
              <c:pt idx="36">
                <c:v>Cape Verde</c:v>
              </c:pt>
              <c:pt idx="37">
                <c:v>Cayman Islands</c:v>
              </c:pt>
              <c:pt idx="38">
                <c:v>Central African Republic</c:v>
              </c:pt>
              <c:pt idx="39">
                <c:v>Chad</c:v>
              </c:pt>
              <c:pt idx="40">
                <c:v>Chile</c:v>
              </c:pt>
              <c:pt idx="41">
                <c:v>China</c:v>
              </c:pt>
              <c:pt idx="42">
                <c:v>Colombia</c:v>
              </c:pt>
              <c:pt idx="43">
                <c:v>Comoros</c:v>
              </c:pt>
              <c:pt idx="44">
                <c:v>Cook Islands</c:v>
              </c:pt>
              <c:pt idx="45">
                <c:v>Costa Rica</c:v>
              </c:pt>
              <c:pt idx="46">
                <c:v>Croatia</c:v>
              </c:pt>
              <c:pt idx="47">
                <c:v>Cuba</c:v>
              </c:pt>
              <c:pt idx="48">
                <c:v>Cyprus</c:v>
              </c:pt>
              <c:pt idx="49">
                <c:v>Czech Republic</c:v>
              </c:pt>
              <c:pt idx="50">
                <c:v>Czechoslovakia</c:v>
              </c:pt>
              <c:pt idx="51">
                <c:v>Democratic Republic of the Congo</c:v>
              </c:pt>
              <c:pt idx="52">
                <c:v>Denmark</c:v>
              </c:pt>
              <c:pt idx="53">
                <c:v>Djibouti</c:v>
              </c:pt>
              <c:pt idx="54">
                <c:v>Dominica</c:v>
              </c:pt>
              <c:pt idx="55">
                <c:v>Dominican Republic</c:v>
              </c:pt>
              <c:pt idx="56">
                <c:v>East Germany</c:v>
              </c:pt>
              <c:pt idx="57">
                <c:v>Ecuador</c:v>
              </c:pt>
              <c:pt idx="58">
                <c:v>Egypt</c:v>
              </c:pt>
              <c:pt idx="59">
                <c:v>El Salvador</c:v>
              </c:pt>
              <c:pt idx="60">
                <c:v>Equatorial Guinea</c:v>
              </c:pt>
              <c:pt idx="61">
                <c:v>Eritrea</c:v>
              </c:pt>
              <c:pt idx="62">
                <c:v>Estonia</c:v>
              </c:pt>
              <c:pt idx="63">
                <c:v>Ethiopia</c:v>
              </c:pt>
              <c:pt idx="64">
                <c:v>Fiji</c:v>
              </c:pt>
            </c:strLit>
          </c:cat>
          <c:val>
            <c:numLit>
              <c:formatCode>General</c:formatCode>
              <c:ptCount val="65"/>
              <c:pt idx="0">
                <c:v>4</c:v>
              </c:pt>
              <c:pt idx="1">
                <c:v>12</c:v>
              </c:pt>
              <c:pt idx="2">
                <c:v>57</c:v>
              </c:pt>
              <c:pt idx="3">
                <c:v>4</c:v>
              </c:pt>
              <c:pt idx="4">
                <c:v>5</c:v>
              </c:pt>
              <c:pt idx="5">
                <c:v>33</c:v>
              </c:pt>
              <c:pt idx="6">
                <c:v>5</c:v>
              </c:pt>
              <c:pt idx="7">
                <c:v>147</c:v>
              </c:pt>
              <c:pt idx="8">
                <c:v>28</c:v>
              </c:pt>
              <c:pt idx="9">
                <c:v>2</c:v>
              </c:pt>
              <c:pt idx="10">
                <c:v>0</c:v>
              </c:pt>
              <c:pt idx="11">
                <c:v>573</c:v>
              </c:pt>
              <c:pt idx="12">
                <c:v>94</c:v>
              </c:pt>
              <c:pt idx="13">
                <c:v>53</c:v>
              </c:pt>
              <c:pt idx="14">
                <c:v>33</c:v>
              </c:pt>
              <c:pt idx="15">
                <c:v>15</c:v>
              </c:pt>
              <c:pt idx="16">
                <c:v>5</c:v>
              </c:pt>
              <c:pt idx="17">
                <c:v>10</c:v>
              </c:pt>
              <c:pt idx="18">
                <c:v>249</c:v>
              </c:pt>
              <c:pt idx="19">
                <c:v>114</c:v>
              </c:pt>
              <c:pt idx="20">
                <c:v>4</c:v>
              </c:pt>
              <c:pt idx="21">
                <c:v>5</c:v>
              </c:pt>
              <c:pt idx="22">
                <c:v>6</c:v>
              </c:pt>
              <c:pt idx="23">
                <c:v>2</c:v>
              </c:pt>
              <c:pt idx="24">
                <c:v>0</c:v>
              </c:pt>
              <c:pt idx="25">
                <c:v>7</c:v>
              </c:pt>
              <c:pt idx="26">
                <c:v>7</c:v>
              </c:pt>
              <c:pt idx="27">
                <c:v>11</c:v>
              </c:pt>
              <c:pt idx="28">
                <c:v>340</c:v>
              </c:pt>
              <c:pt idx="29">
                <c:v>0</c:v>
              </c:pt>
              <c:pt idx="30">
                <c:v>88</c:v>
              </c:pt>
              <c:pt idx="31">
                <c:v>6</c:v>
              </c:pt>
              <c:pt idx="32">
                <c:v>3</c:v>
              </c:pt>
              <c:pt idx="33">
                <c:v>4</c:v>
              </c:pt>
              <c:pt idx="34">
                <c:v>33</c:v>
              </c:pt>
              <c:pt idx="35">
                <c:v>451</c:v>
              </c:pt>
              <c:pt idx="36">
                <c:v>2</c:v>
              </c:pt>
              <c:pt idx="37">
                <c:v>6</c:v>
              </c:pt>
              <c:pt idx="38">
                <c:v>3</c:v>
              </c:pt>
              <c:pt idx="39">
                <c:v>2</c:v>
              </c:pt>
              <c:pt idx="40">
                <c:v>29</c:v>
              </c:pt>
              <c:pt idx="41">
                <c:v>733</c:v>
              </c:pt>
              <c:pt idx="42">
                <c:v>90</c:v>
              </c:pt>
              <c:pt idx="43">
                <c:v>3</c:v>
              </c:pt>
              <c:pt idx="44">
                <c:v>3</c:v>
              </c:pt>
              <c:pt idx="45">
                <c:v>8</c:v>
              </c:pt>
              <c:pt idx="46">
                <c:v>126</c:v>
              </c:pt>
              <c:pt idx="47">
                <c:v>176</c:v>
              </c:pt>
              <c:pt idx="48">
                <c:v>18</c:v>
              </c:pt>
              <c:pt idx="49">
                <c:v>158</c:v>
              </c:pt>
              <c:pt idx="50">
                <c:v>7</c:v>
              </c:pt>
              <c:pt idx="51">
                <c:v>5</c:v>
              </c:pt>
              <c:pt idx="52">
                <c:v>108</c:v>
              </c:pt>
              <c:pt idx="53">
                <c:v>2</c:v>
              </c:pt>
              <c:pt idx="54">
                <c:v>2</c:v>
              </c:pt>
              <c:pt idx="55">
                <c:v>27</c:v>
              </c:pt>
              <c:pt idx="56">
                <c:v>2</c:v>
              </c:pt>
              <c:pt idx="57">
                <c:v>27</c:v>
              </c:pt>
              <c:pt idx="58">
                <c:v>116</c:v>
              </c:pt>
              <c:pt idx="59">
                <c:v>14</c:v>
              </c:pt>
              <c:pt idx="60">
                <c:v>3</c:v>
              </c:pt>
              <c:pt idx="61">
                <c:v>11</c:v>
              </c:pt>
              <c:pt idx="62">
                <c:v>53</c:v>
              </c:pt>
              <c:pt idx="63">
                <c:v>29</c:v>
              </c:pt>
              <c:pt idx="64">
                <c:v>6</c:v>
              </c:pt>
            </c:numLit>
          </c:val>
          <c:extLst>
            <c:ext xmlns:c16="http://schemas.microsoft.com/office/drawing/2014/chart" uri="{C3380CC4-5D6E-409C-BE32-E72D297353CC}">
              <c16:uniqueId val="{0000001E-1D1A-44B2-B799-99BAF3C53552}"/>
            </c:ext>
          </c:extLst>
        </c:ser>
        <c:ser>
          <c:idx val="31"/>
          <c:order val="31"/>
          <c:tx>
            <c:v>2010</c:v>
          </c:tx>
          <c:spPr>
            <a:solidFill>
              <a:schemeClr val="accent2">
                <a:lumMod val="50000"/>
              </a:schemeClr>
            </a:solidFill>
            <a:ln>
              <a:noFill/>
            </a:ln>
            <a:effectLst/>
          </c:spPr>
          <c:invertIfNegative val="0"/>
          <c:cat>
            <c:strLit>
              <c:ptCount val="65"/>
              <c:pt idx="0">
                <c:v>Afghanistan</c:v>
              </c:pt>
              <c:pt idx="1">
                <c:v>Albania</c:v>
              </c:pt>
              <c:pt idx="2">
                <c:v>Algeria</c:v>
              </c:pt>
              <c:pt idx="3">
                <c:v>American Samoa</c:v>
              </c:pt>
              <c:pt idx="4">
                <c:v>Andorra</c:v>
              </c:pt>
              <c:pt idx="5">
                <c:v>Angola</c:v>
              </c:pt>
              <c:pt idx="6">
                <c:v>Antigua and Barbuda</c:v>
              </c:pt>
              <c:pt idx="7">
                <c:v>Argentina</c:v>
              </c:pt>
              <c:pt idx="8">
                <c:v>Armenia</c:v>
              </c:pt>
              <c:pt idx="9">
                <c:v>Aruba</c:v>
              </c:pt>
              <c:pt idx="10">
                <c:v>Australasia</c:v>
              </c:pt>
              <c:pt idx="11">
                <c:v>Australia</c:v>
              </c:pt>
              <c:pt idx="12">
                <c:v>Austria</c:v>
              </c:pt>
              <c:pt idx="13">
                <c:v>Azerbaijan</c:v>
              </c:pt>
              <c:pt idx="14">
                <c:v>Bahamas</c:v>
              </c:pt>
              <c:pt idx="15">
                <c:v>Bahrain</c:v>
              </c:pt>
              <c:pt idx="16">
                <c:v>Bangladesh</c:v>
              </c:pt>
              <c:pt idx="17">
                <c:v>Barbados</c:v>
              </c:pt>
              <c:pt idx="18">
                <c:v>Belarus</c:v>
              </c:pt>
              <c:pt idx="19">
                <c:v>Belgium</c:v>
              </c:pt>
              <c:pt idx="20">
                <c:v>Belize</c:v>
              </c:pt>
              <c:pt idx="21">
                <c:v>Benin</c:v>
              </c:pt>
              <c:pt idx="22">
                <c:v>Bermuda</c:v>
              </c:pt>
              <c:pt idx="23">
                <c:v>Bhutan</c:v>
              </c:pt>
              <c:pt idx="24">
                <c:v>Bohemia</c:v>
              </c:pt>
              <c:pt idx="25">
                <c:v>Boliva</c:v>
              </c:pt>
              <c:pt idx="26">
                <c:v>Bosnia and Herzegovina</c:v>
              </c:pt>
              <c:pt idx="27">
                <c:v>Botswana</c:v>
              </c:pt>
              <c:pt idx="28">
                <c:v>Brazil</c:v>
              </c:pt>
              <c:pt idx="29">
                <c:v>Brunei</c:v>
              </c:pt>
              <c:pt idx="30">
                <c:v>Bulgaria</c:v>
              </c:pt>
              <c:pt idx="31">
                <c:v>Burkina Faso</c:v>
              </c:pt>
              <c:pt idx="32">
                <c:v>Burundi</c:v>
              </c:pt>
              <c:pt idx="33">
                <c:v>Cambodia</c:v>
              </c:pt>
              <c:pt idx="34">
                <c:v>Cameroon</c:v>
              </c:pt>
              <c:pt idx="35">
                <c:v>Canada</c:v>
              </c:pt>
              <c:pt idx="36">
                <c:v>Cape Verde</c:v>
              </c:pt>
              <c:pt idx="37">
                <c:v>Cayman Islands</c:v>
              </c:pt>
              <c:pt idx="38">
                <c:v>Central African Republic</c:v>
              </c:pt>
              <c:pt idx="39">
                <c:v>Chad</c:v>
              </c:pt>
              <c:pt idx="40">
                <c:v>Chile</c:v>
              </c:pt>
              <c:pt idx="41">
                <c:v>China</c:v>
              </c:pt>
              <c:pt idx="42">
                <c:v>Colombia</c:v>
              </c:pt>
              <c:pt idx="43">
                <c:v>Comoros</c:v>
              </c:pt>
              <c:pt idx="44">
                <c:v>Cook Islands</c:v>
              </c:pt>
              <c:pt idx="45">
                <c:v>Costa Rica</c:v>
              </c:pt>
              <c:pt idx="46">
                <c:v>Croatia</c:v>
              </c:pt>
              <c:pt idx="47">
                <c:v>Cuba</c:v>
              </c:pt>
              <c:pt idx="48">
                <c:v>Cyprus</c:v>
              </c:pt>
              <c:pt idx="49">
                <c:v>Czech Republic</c:v>
              </c:pt>
              <c:pt idx="50">
                <c:v>Czechoslovakia</c:v>
              </c:pt>
              <c:pt idx="51">
                <c:v>Democratic Republic of the Congo</c:v>
              </c:pt>
              <c:pt idx="52">
                <c:v>Denmark</c:v>
              </c:pt>
              <c:pt idx="53">
                <c:v>Djibouti</c:v>
              </c:pt>
              <c:pt idx="54">
                <c:v>Dominica</c:v>
              </c:pt>
              <c:pt idx="55">
                <c:v>Dominican Republic</c:v>
              </c:pt>
              <c:pt idx="56">
                <c:v>East Germany</c:v>
              </c:pt>
              <c:pt idx="57">
                <c:v>Ecuador</c:v>
              </c:pt>
              <c:pt idx="58">
                <c:v>Egypt</c:v>
              </c:pt>
              <c:pt idx="59">
                <c:v>El Salvador</c:v>
              </c:pt>
              <c:pt idx="60">
                <c:v>Equatorial Guinea</c:v>
              </c:pt>
              <c:pt idx="61">
                <c:v>Eritrea</c:v>
              </c:pt>
              <c:pt idx="62">
                <c:v>Estonia</c:v>
              </c:pt>
              <c:pt idx="63">
                <c:v>Ethiopia</c:v>
              </c:pt>
              <c:pt idx="64">
                <c:v>Fiji</c:v>
              </c:pt>
            </c:strLit>
          </c:cat>
          <c:val>
            <c:numLit>
              <c:formatCode>General</c:formatCode>
              <c:ptCount val="65"/>
              <c:pt idx="0">
                <c:v>0</c:v>
              </c:pt>
              <c:pt idx="1">
                <c:v>2</c:v>
              </c:pt>
              <c:pt idx="2">
                <c:v>1</c:v>
              </c:pt>
              <c:pt idx="3">
                <c:v>0</c:v>
              </c:pt>
              <c:pt idx="4">
                <c:v>20</c:v>
              </c:pt>
              <c:pt idx="5">
                <c:v>0</c:v>
              </c:pt>
              <c:pt idx="6">
                <c:v>0</c:v>
              </c:pt>
              <c:pt idx="7">
                <c:v>20</c:v>
              </c:pt>
              <c:pt idx="8">
                <c:v>6</c:v>
              </c:pt>
              <c:pt idx="9">
                <c:v>0</c:v>
              </c:pt>
              <c:pt idx="10">
                <c:v>0</c:v>
              </c:pt>
              <c:pt idx="11">
                <c:v>49</c:v>
              </c:pt>
              <c:pt idx="12">
                <c:v>133</c:v>
              </c:pt>
              <c:pt idx="13">
                <c:v>4</c:v>
              </c:pt>
              <c:pt idx="14">
                <c:v>0</c:v>
              </c:pt>
              <c:pt idx="15">
                <c:v>0</c:v>
              </c:pt>
              <c:pt idx="16">
                <c:v>0</c:v>
              </c:pt>
              <c:pt idx="17">
                <c:v>0</c:v>
              </c:pt>
              <c:pt idx="18">
                <c:v>100</c:v>
              </c:pt>
              <c:pt idx="19">
                <c:v>10</c:v>
              </c:pt>
              <c:pt idx="20">
                <c:v>0</c:v>
              </c:pt>
              <c:pt idx="21">
                <c:v>0</c:v>
              </c:pt>
              <c:pt idx="22">
                <c:v>1</c:v>
              </c:pt>
              <c:pt idx="23">
                <c:v>0</c:v>
              </c:pt>
              <c:pt idx="24">
                <c:v>0</c:v>
              </c:pt>
              <c:pt idx="25">
                <c:v>0</c:v>
              </c:pt>
              <c:pt idx="26">
                <c:v>10</c:v>
              </c:pt>
              <c:pt idx="27">
                <c:v>0</c:v>
              </c:pt>
              <c:pt idx="28">
                <c:v>7</c:v>
              </c:pt>
              <c:pt idx="29">
                <c:v>0</c:v>
              </c:pt>
              <c:pt idx="30">
                <c:v>41</c:v>
              </c:pt>
              <c:pt idx="31">
                <c:v>0</c:v>
              </c:pt>
              <c:pt idx="32">
                <c:v>0</c:v>
              </c:pt>
              <c:pt idx="33">
                <c:v>0</c:v>
              </c:pt>
              <c:pt idx="34">
                <c:v>0</c:v>
              </c:pt>
              <c:pt idx="35">
                <c:v>309</c:v>
              </c:pt>
              <c:pt idx="36">
                <c:v>0</c:v>
              </c:pt>
              <c:pt idx="37">
                <c:v>1</c:v>
              </c:pt>
              <c:pt idx="38">
                <c:v>0</c:v>
              </c:pt>
              <c:pt idx="39">
                <c:v>0</c:v>
              </c:pt>
              <c:pt idx="40">
                <c:v>10</c:v>
              </c:pt>
              <c:pt idx="41">
                <c:v>127</c:v>
              </c:pt>
              <c:pt idx="42">
                <c:v>2</c:v>
              </c:pt>
              <c:pt idx="43">
                <c:v>0</c:v>
              </c:pt>
              <c:pt idx="44">
                <c:v>0</c:v>
              </c:pt>
              <c:pt idx="45">
                <c:v>0</c:v>
              </c:pt>
              <c:pt idx="46">
                <c:v>37</c:v>
              </c:pt>
              <c:pt idx="47">
                <c:v>0</c:v>
              </c:pt>
              <c:pt idx="48">
                <c:v>4</c:v>
              </c:pt>
              <c:pt idx="49">
                <c:v>173</c:v>
              </c:pt>
              <c:pt idx="50">
                <c:v>0</c:v>
              </c:pt>
              <c:pt idx="51">
                <c:v>0</c:v>
              </c:pt>
              <c:pt idx="52">
                <c:v>23</c:v>
              </c:pt>
              <c:pt idx="53">
                <c:v>0</c:v>
              </c:pt>
              <c:pt idx="54">
                <c:v>0</c:v>
              </c:pt>
              <c:pt idx="55">
                <c:v>0</c:v>
              </c:pt>
              <c:pt idx="56">
                <c:v>0</c:v>
              </c:pt>
              <c:pt idx="57">
                <c:v>0</c:v>
              </c:pt>
              <c:pt idx="58">
                <c:v>0</c:v>
              </c:pt>
              <c:pt idx="59">
                <c:v>0</c:v>
              </c:pt>
              <c:pt idx="60">
                <c:v>0</c:v>
              </c:pt>
              <c:pt idx="61">
                <c:v>0</c:v>
              </c:pt>
              <c:pt idx="62">
                <c:v>64</c:v>
              </c:pt>
              <c:pt idx="63">
                <c:v>1</c:v>
              </c:pt>
              <c:pt idx="64">
                <c:v>0</c:v>
              </c:pt>
            </c:numLit>
          </c:val>
          <c:extLst>
            <c:ext xmlns:c16="http://schemas.microsoft.com/office/drawing/2014/chart" uri="{C3380CC4-5D6E-409C-BE32-E72D297353CC}">
              <c16:uniqueId val="{0000001F-1D1A-44B2-B799-99BAF3C53552}"/>
            </c:ext>
          </c:extLst>
        </c:ser>
        <c:ser>
          <c:idx val="32"/>
          <c:order val="32"/>
          <c:tx>
            <c:v>2012</c:v>
          </c:tx>
          <c:spPr>
            <a:solidFill>
              <a:schemeClr val="accent3">
                <a:lumMod val="50000"/>
              </a:schemeClr>
            </a:solidFill>
            <a:ln>
              <a:noFill/>
            </a:ln>
            <a:effectLst/>
          </c:spPr>
          <c:invertIfNegative val="0"/>
          <c:cat>
            <c:strLit>
              <c:ptCount val="65"/>
              <c:pt idx="0">
                <c:v>Afghanistan</c:v>
              </c:pt>
              <c:pt idx="1">
                <c:v>Albania</c:v>
              </c:pt>
              <c:pt idx="2">
                <c:v>Algeria</c:v>
              </c:pt>
              <c:pt idx="3">
                <c:v>American Samoa</c:v>
              </c:pt>
              <c:pt idx="4">
                <c:v>Andorra</c:v>
              </c:pt>
              <c:pt idx="5">
                <c:v>Angola</c:v>
              </c:pt>
              <c:pt idx="6">
                <c:v>Antigua and Barbuda</c:v>
              </c:pt>
              <c:pt idx="7">
                <c:v>Argentina</c:v>
              </c:pt>
              <c:pt idx="8">
                <c:v>Armenia</c:v>
              </c:pt>
              <c:pt idx="9">
                <c:v>Aruba</c:v>
              </c:pt>
              <c:pt idx="10">
                <c:v>Australasia</c:v>
              </c:pt>
              <c:pt idx="11">
                <c:v>Australia</c:v>
              </c:pt>
              <c:pt idx="12">
                <c:v>Austria</c:v>
              </c:pt>
              <c:pt idx="13">
                <c:v>Azerbaijan</c:v>
              </c:pt>
              <c:pt idx="14">
                <c:v>Bahamas</c:v>
              </c:pt>
              <c:pt idx="15">
                <c:v>Bahrain</c:v>
              </c:pt>
              <c:pt idx="16">
                <c:v>Bangladesh</c:v>
              </c:pt>
              <c:pt idx="17">
                <c:v>Barbados</c:v>
              </c:pt>
              <c:pt idx="18">
                <c:v>Belarus</c:v>
              </c:pt>
              <c:pt idx="19">
                <c:v>Belgium</c:v>
              </c:pt>
              <c:pt idx="20">
                <c:v>Belize</c:v>
              </c:pt>
              <c:pt idx="21">
                <c:v>Benin</c:v>
              </c:pt>
              <c:pt idx="22">
                <c:v>Bermuda</c:v>
              </c:pt>
              <c:pt idx="23">
                <c:v>Bhutan</c:v>
              </c:pt>
              <c:pt idx="24">
                <c:v>Bohemia</c:v>
              </c:pt>
              <c:pt idx="25">
                <c:v>Boliva</c:v>
              </c:pt>
              <c:pt idx="26">
                <c:v>Bosnia and Herzegovina</c:v>
              </c:pt>
              <c:pt idx="27">
                <c:v>Botswana</c:v>
              </c:pt>
              <c:pt idx="28">
                <c:v>Brazil</c:v>
              </c:pt>
              <c:pt idx="29">
                <c:v>Brunei</c:v>
              </c:pt>
              <c:pt idx="30">
                <c:v>Bulgaria</c:v>
              </c:pt>
              <c:pt idx="31">
                <c:v>Burkina Faso</c:v>
              </c:pt>
              <c:pt idx="32">
                <c:v>Burundi</c:v>
              </c:pt>
              <c:pt idx="33">
                <c:v>Cambodia</c:v>
              </c:pt>
              <c:pt idx="34">
                <c:v>Cameroon</c:v>
              </c:pt>
              <c:pt idx="35">
                <c:v>Canada</c:v>
              </c:pt>
              <c:pt idx="36">
                <c:v>Cape Verde</c:v>
              </c:pt>
              <c:pt idx="37">
                <c:v>Cayman Islands</c:v>
              </c:pt>
              <c:pt idx="38">
                <c:v>Central African Republic</c:v>
              </c:pt>
              <c:pt idx="39">
                <c:v>Chad</c:v>
              </c:pt>
              <c:pt idx="40">
                <c:v>Chile</c:v>
              </c:pt>
              <c:pt idx="41">
                <c:v>China</c:v>
              </c:pt>
              <c:pt idx="42">
                <c:v>Colombia</c:v>
              </c:pt>
              <c:pt idx="43">
                <c:v>Comoros</c:v>
              </c:pt>
              <c:pt idx="44">
                <c:v>Cook Islands</c:v>
              </c:pt>
              <c:pt idx="45">
                <c:v>Costa Rica</c:v>
              </c:pt>
              <c:pt idx="46">
                <c:v>Croatia</c:v>
              </c:pt>
              <c:pt idx="47">
                <c:v>Cuba</c:v>
              </c:pt>
              <c:pt idx="48">
                <c:v>Cyprus</c:v>
              </c:pt>
              <c:pt idx="49">
                <c:v>Czech Republic</c:v>
              </c:pt>
              <c:pt idx="50">
                <c:v>Czechoslovakia</c:v>
              </c:pt>
              <c:pt idx="51">
                <c:v>Democratic Republic of the Congo</c:v>
              </c:pt>
              <c:pt idx="52">
                <c:v>Denmark</c:v>
              </c:pt>
              <c:pt idx="53">
                <c:v>Djibouti</c:v>
              </c:pt>
              <c:pt idx="54">
                <c:v>Dominica</c:v>
              </c:pt>
              <c:pt idx="55">
                <c:v>Dominican Republic</c:v>
              </c:pt>
              <c:pt idx="56">
                <c:v>East Germany</c:v>
              </c:pt>
              <c:pt idx="57">
                <c:v>Ecuador</c:v>
              </c:pt>
              <c:pt idx="58">
                <c:v>Egypt</c:v>
              </c:pt>
              <c:pt idx="59">
                <c:v>El Salvador</c:v>
              </c:pt>
              <c:pt idx="60">
                <c:v>Equatorial Guinea</c:v>
              </c:pt>
              <c:pt idx="61">
                <c:v>Eritrea</c:v>
              </c:pt>
              <c:pt idx="62">
                <c:v>Estonia</c:v>
              </c:pt>
              <c:pt idx="63">
                <c:v>Ethiopia</c:v>
              </c:pt>
              <c:pt idx="64">
                <c:v>Fiji</c:v>
              </c:pt>
            </c:strLit>
          </c:cat>
          <c:val>
            <c:numLit>
              <c:formatCode>General</c:formatCode>
              <c:ptCount val="65"/>
              <c:pt idx="0">
                <c:v>6</c:v>
              </c:pt>
              <c:pt idx="1">
                <c:v>11</c:v>
              </c:pt>
              <c:pt idx="2">
                <c:v>41</c:v>
              </c:pt>
              <c:pt idx="3">
                <c:v>4</c:v>
              </c:pt>
              <c:pt idx="4">
                <c:v>6</c:v>
              </c:pt>
              <c:pt idx="5">
                <c:v>35</c:v>
              </c:pt>
              <c:pt idx="6">
                <c:v>4</c:v>
              </c:pt>
              <c:pt idx="7">
                <c:v>149</c:v>
              </c:pt>
              <c:pt idx="8">
                <c:v>31</c:v>
              </c:pt>
              <c:pt idx="9">
                <c:v>5</c:v>
              </c:pt>
              <c:pt idx="10">
                <c:v>0</c:v>
              </c:pt>
              <c:pt idx="11">
                <c:v>517</c:v>
              </c:pt>
              <c:pt idx="12">
                <c:v>92</c:v>
              </c:pt>
              <c:pt idx="13">
                <c:v>71</c:v>
              </c:pt>
              <c:pt idx="14">
                <c:v>29</c:v>
              </c:pt>
              <c:pt idx="15">
                <c:v>16</c:v>
              </c:pt>
              <c:pt idx="16">
                <c:v>7</c:v>
              </c:pt>
              <c:pt idx="17">
                <c:v>9</c:v>
              </c:pt>
              <c:pt idx="18">
                <c:v>188</c:v>
              </c:pt>
              <c:pt idx="19">
                <c:v>142</c:v>
              </c:pt>
              <c:pt idx="20">
                <c:v>3</c:v>
              </c:pt>
              <c:pt idx="21">
                <c:v>5</c:v>
              </c:pt>
              <c:pt idx="22">
                <c:v>8</c:v>
              </c:pt>
              <c:pt idx="23">
                <c:v>2</c:v>
              </c:pt>
              <c:pt idx="24">
                <c:v>0</c:v>
              </c:pt>
              <c:pt idx="25">
                <c:v>5</c:v>
              </c:pt>
              <c:pt idx="26">
                <c:v>8</c:v>
              </c:pt>
              <c:pt idx="27">
                <c:v>4</c:v>
              </c:pt>
              <c:pt idx="28">
                <c:v>310</c:v>
              </c:pt>
              <c:pt idx="29">
                <c:v>3</c:v>
              </c:pt>
              <c:pt idx="30">
                <c:v>76</c:v>
              </c:pt>
              <c:pt idx="31">
                <c:v>5</c:v>
              </c:pt>
              <c:pt idx="32">
                <c:v>6</c:v>
              </c:pt>
              <c:pt idx="33">
                <c:v>6</c:v>
              </c:pt>
              <c:pt idx="34">
                <c:v>33</c:v>
              </c:pt>
              <c:pt idx="35">
                <c:v>355</c:v>
              </c:pt>
              <c:pt idx="36">
                <c:v>3</c:v>
              </c:pt>
              <c:pt idx="37">
                <c:v>7</c:v>
              </c:pt>
              <c:pt idx="38">
                <c:v>6</c:v>
              </c:pt>
              <c:pt idx="39">
                <c:v>2</c:v>
              </c:pt>
              <c:pt idx="40">
                <c:v>44</c:v>
              </c:pt>
              <c:pt idx="41">
                <c:v>479</c:v>
              </c:pt>
              <c:pt idx="42">
                <c:v>120</c:v>
              </c:pt>
              <c:pt idx="43">
                <c:v>3</c:v>
              </c:pt>
              <c:pt idx="44">
                <c:v>9</c:v>
              </c:pt>
              <c:pt idx="45">
                <c:v>11</c:v>
              </c:pt>
              <c:pt idx="46">
                <c:v>120</c:v>
              </c:pt>
              <c:pt idx="47">
                <c:v>123</c:v>
              </c:pt>
              <c:pt idx="48">
                <c:v>13</c:v>
              </c:pt>
              <c:pt idx="49">
                <c:v>159</c:v>
              </c:pt>
              <c:pt idx="50">
                <c:v>1</c:v>
              </c:pt>
              <c:pt idx="51">
                <c:v>4</c:v>
              </c:pt>
              <c:pt idx="52">
                <c:v>151</c:v>
              </c:pt>
              <c:pt idx="53">
                <c:v>4</c:v>
              </c:pt>
              <c:pt idx="54">
                <c:v>2</c:v>
              </c:pt>
              <c:pt idx="55">
                <c:v>36</c:v>
              </c:pt>
              <c:pt idx="56">
                <c:v>1</c:v>
              </c:pt>
              <c:pt idx="57">
                <c:v>37</c:v>
              </c:pt>
              <c:pt idx="58">
                <c:v>132</c:v>
              </c:pt>
              <c:pt idx="59">
                <c:v>11</c:v>
              </c:pt>
              <c:pt idx="60">
                <c:v>2</c:v>
              </c:pt>
              <c:pt idx="61">
                <c:v>12</c:v>
              </c:pt>
              <c:pt idx="62">
                <c:v>36</c:v>
              </c:pt>
              <c:pt idx="63">
                <c:v>34</c:v>
              </c:pt>
              <c:pt idx="64">
                <c:v>9</c:v>
              </c:pt>
            </c:numLit>
          </c:val>
          <c:extLst>
            <c:ext xmlns:c16="http://schemas.microsoft.com/office/drawing/2014/chart" uri="{C3380CC4-5D6E-409C-BE32-E72D297353CC}">
              <c16:uniqueId val="{00000020-1D1A-44B2-B799-99BAF3C53552}"/>
            </c:ext>
          </c:extLst>
        </c:ser>
        <c:ser>
          <c:idx val="33"/>
          <c:order val="33"/>
          <c:tx>
            <c:v>2014</c:v>
          </c:tx>
          <c:spPr>
            <a:solidFill>
              <a:schemeClr val="accent4">
                <a:lumMod val="50000"/>
              </a:schemeClr>
            </a:solidFill>
            <a:ln>
              <a:noFill/>
            </a:ln>
            <a:effectLst/>
          </c:spPr>
          <c:invertIfNegative val="0"/>
          <c:cat>
            <c:strLit>
              <c:ptCount val="65"/>
              <c:pt idx="0">
                <c:v>Afghanistan</c:v>
              </c:pt>
              <c:pt idx="1">
                <c:v>Albania</c:v>
              </c:pt>
              <c:pt idx="2">
                <c:v>Algeria</c:v>
              </c:pt>
              <c:pt idx="3">
                <c:v>American Samoa</c:v>
              </c:pt>
              <c:pt idx="4">
                <c:v>Andorra</c:v>
              </c:pt>
              <c:pt idx="5">
                <c:v>Angola</c:v>
              </c:pt>
              <c:pt idx="6">
                <c:v>Antigua and Barbuda</c:v>
              </c:pt>
              <c:pt idx="7">
                <c:v>Argentina</c:v>
              </c:pt>
              <c:pt idx="8">
                <c:v>Armenia</c:v>
              </c:pt>
              <c:pt idx="9">
                <c:v>Aruba</c:v>
              </c:pt>
              <c:pt idx="10">
                <c:v>Australasia</c:v>
              </c:pt>
              <c:pt idx="11">
                <c:v>Australia</c:v>
              </c:pt>
              <c:pt idx="12">
                <c:v>Austria</c:v>
              </c:pt>
              <c:pt idx="13">
                <c:v>Azerbaijan</c:v>
              </c:pt>
              <c:pt idx="14">
                <c:v>Bahamas</c:v>
              </c:pt>
              <c:pt idx="15">
                <c:v>Bahrain</c:v>
              </c:pt>
              <c:pt idx="16">
                <c:v>Bangladesh</c:v>
              </c:pt>
              <c:pt idx="17">
                <c:v>Barbados</c:v>
              </c:pt>
              <c:pt idx="18">
                <c:v>Belarus</c:v>
              </c:pt>
              <c:pt idx="19">
                <c:v>Belgium</c:v>
              </c:pt>
              <c:pt idx="20">
                <c:v>Belize</c:v>
              </c:pt>
              <c:pt idx="21">
                <c:v>Benin</c:v>
              </c:pt>
              <c:pt idx="22">
                <c:v>Bermuda</c:v>
              </c:pt>
              <c:pt idx="23">
                <c:v>Bhutan</c:v>
              </c:pt>
              <c:pt idx="24">
                <c:v>Bohemia</c:v>
              </c:pt>
              <c:pt idx="25">
                <c:v>Boliva</c:v>
              </c:pt>
              <c:pt idx="26">
                <c:v>Bosnia and Herzegovina</c:v>
              </c:pt>
              <c:pt idx="27">
                <c:v>Botswana</c:v>
              </c:pt>
              <c:pt idx="28">
                <c:v>Brazil</c:v>
              </c:pt>
              <c:pt idx="29">
                <c:v>Brunei</c:v>
              </c:pt>
              <c:pt idx="30">
                <c:v>Bulgaria</c:v>
              </c:pt>
              <c:pt idx="31">
                <c:v>Burkina Faso</c:v>
              </c:pt>
              <c:pt idx="32">
                <c:v>Burundi</c:v>
              </c:pt>
              <c:pt idx="33">
                <c:v>Cambodia</c:v>
              </c:pt>
              <c:pt idx="34">
                <c:v>Cameroon</c:v>
              </c:pt>
              <c:pt idx="35">
                <c:v>Canada</c:v>
              </c:pt>
              <c:pt idx="36">
                <c:v>Cape Verde</c:v>
              </c:pt>
              <c:pt idx="37">
                <c:v>Cayman Islands</c:v>
              </c:pt>
              <c:pt idx="38">
                <c:v>Central African Republic</c:v>
              </c:pt>
              <c:pt idx="39">
                <c:v>Chad</c:v>
              </c:pt>
              <c:pt idx="40">
                <c:v>Chile</c:v>
              </c:pt>
              <c:pt idx="41">
                <c:v>China</c:v>
              </c:pt>
              <c:pt idx="42">
                <c:v>Colombia</c:v>
              </c:pt>
              <c:pt idx="43">
                <c:v>Comoros</c:v>
              </c:pt>
              <c:pt idx="44">
                <c:v>Cook Islands</c:v>
              </c:pt>
              <c:pt idx="45">
                <c:v>Costa Rica</c:v>
              </c:pt>
              <c:pt idx="46">
                <c:v>Croatia</c:v>
              </c:pt>
              <c:pt idx="47">
                <c:v>Cuba</c:v>
              </c:pt>
              <c:pt idx="48">
                <c:v>Cyprus</c:v>
              </c:pt>
              <c:pt idx="49">
                <c:v>Czech Republic</c:v>
              </c:pt>
              <c:pt idx="50">
                <c:v>Czechoslovakia</c:v>
              </c:pt>
              <c:pt idx="51">
                <c:v>Democratic Republic of the Congo</c:v>
              </c:pt>
              <c:pt idx="52">
                <c:v>Denmark</c:v>
              </c:pt>
              <c:pt idx="53">
                <c:v>Djibouti</c:v>
              </c:pt>
              <c:pt idx="54">
                <c:v>Dominica</c:v>
              </c:pt>
              <c:pt idx="55">
                <c:v>Dominican Republic</c:v>
              </c:pt>
              <c:pt idx="56">
                <c:v>East Germany</c:v>
              </c:pt>
              <c:pt idx="57">
                <c:v>Ecuador</c:v>
              </c:pt>
              <c:pt idx="58">
                <c:v>Egypt</c:v>
              </c:pt>
              <c:pt idx="59">
                <c:v>El Salvador</c:v>
              </c:pt>
              <c:pt idx="60">
                <c:v>Equatorial Guinea</c:v>
              </c:pt>
              <c:pt idx="61">
                <c:v>Eritrea</c:v>
              </c:pt>
              <c:pt idx="62">
                <c:v>Estonia</c:v>
              </c:pt>
              <c:pt idx="63">
                <c:v>Ethiopia</c:v>
              </c:pt>
              <c:pt idx="64">
                <c:v>Fiji</c:v>
              </c:pt>
            </c:strLit>
          </c:cat>
          <c:val>
            <c:numLit>
              <c:formatCode>General</c:formatCode>
              <c:ptCount val="65"/>
              <c:pt idx="0">
                <c:v>0</c:v>
              </c:pt>
              <c:pt idx="1">
                <c:v>2</c:v>
              </c:pt>
              <c:pt idx="2">
                <c:v>0</c:v>
              </c:pt>
              <c:pt idx="3">
                <c:v>0</c:v>
              </c:pt>
              <c:pt idx="4">
                <c:v>12</c:v>
              </c:pt>
              <c:pt idx="5">
                <c:v>0</c:v>
              </c:pt>
              <c:pt idx="6">
                <c:v>0</c:v>
              </c:pt>
              <c:pt idx="7">
                <c:v>20</c:v>
              </c:pt>
              <c:pt idx="8">
                <c:v>6</c:v>
              </c:pt>
              <c:pt idx="9">
                <c:v>0</c:v>
              </c:pt>
              <c:pt idx="10">
                <c:v>0</c:v>
              </c:pt>
              <c:pt idx="11">
                <c:v>90</c:v>
              </c:pt>
              <c:pt idx="12">
                <c:v>213</c:v>
              </c:pt>
              <c:pt idx="13">
                <c:v>4</c:v>
              </c:pt>
              <c:pt idx="14">
                <c:v>0</c:v>
              </c:pt>
              <c:pt idx="15">
                <c:v>0</c:v>
              </c:pt>
              <c:pt idx="16">
                <c:v>0</c:v>
              </c:pt>
              <c:pt idx="17">
                <c:v>0</c:v>
              </c:pt>
              <c:pt idx="18">
                <c:v>79</c:v>
              </c:pt>
              <c:pt idx="19">
                <c:v>11</c:v>
              </c:pt>
              <c:pt idx="20">
                <c:v>0</c:v>
              </c:pt>
              <c:pt idx="21">
                <c:v>0</c:v>
              </c:pt>
              <c:pt idx="22">
                <c:v>1</c:v>
              </c:pt>
              <c:pt idx="23">
                <c:v>0</c:v>
              </c:pt>
              <c:pt idx="24">
                <c:v>0</c:v>
              </c:pt>
              <c:pt idx="25">
                <c:v>0</c:v>
              </c:pt>
              <c:pt idx="26">
                <c:v>14</c:v>
              </c:pt>
              <c:pt idx="27">
                <c:v>0</c:v>
              </c:pt>
              <c:pt idx="28">
                <c:v>17</c:v>
              </c:pt>
              <c:pt idx="29">
                <c:v>0</c:v>
              </c:pt>
              <c:pt idx="30">
                <c:v>47</c:v>
              </c:pt>
              <c:pt idx="31">
                <c:v>0</c:v>
              </c:pt>
              <c:pt idx="32">
                <c:v>0</c:v>
              </c:pt>
              <c:pt idx="33">
                <c:v>0</c:v>
              </c:pt>
              <c:pt idx="34">
                <c:v>0</c:v>
              </c:pt>
              <c:pt idx="35">
                <c:v>360</c:v>
              </c:pt>
              <c:pt idx="36">
                <c:v>0</c:v>
              </c:pt>
              <c:pt idx="37">
                <c:v>2</c:v>
              </c:pt>
              <c:pt idx="38">
                <c:v>0</c:v>
              </c:pt>
              <c:pt idx="39">
                <c:v>0</c:v>
              </c:pt>
              <c:pt idx="40">
                <c:v>14</c:v>
              </c:pt>
              <c:pt idx="41">
                <c:v>109</c:v>
              </c:pt>
              <c:pt idx="42">
                <c:v>0</c:v>
              </c:pt>
              <c:pt idx="43">
                <c:v>0</c:v>
              </c:pt>
              <c:pt idx="44">
                <c:v>0</c:v>
              </c:pt>
              <c:pt idx="45">
                <c:v>0</c:v>
              </c:pt>
              <c:pt idx="46">
                <c:v>30</c:v>
              </c:pt>
              <c:pt idx="47">
                <c:v>0</c:v>
              </c:pt>
              <c:pt idx="48">
                <c:v>2</c:v>
              </c:pt>
              <c:pt idx="49">
                <c:v>179</c:v>
              </c:pt>
              <c:pt idx="50">
                <c:v>0</c:v>
              </c:pt>
              <c:pt idx="51">
                <c:v>0</c:v>
              </c:pt>
              <c:pt idx="52">
                <c:v>15</c:v>
              </c:pt>
              <c:pt idx="53">
                <c:v>0</c:v>
              </c:pt>
              <c:pt idx="54">
                <c:v>1</c:v>
              </c:pt>
              <c:pt idx="55">
                <c:v>0</c:v>
              </c:pt>
              <c:pt idx="56">
                <c:v>0</c:v>
              </c:pt>
              <c:pt idx="57">
                <c:v>0</c:v>
              </c:pt>
              <c:pt idx="58">
                <c:v>0</c:v>
              </c:pt>
              <c:pt idx="59">
                <c:v>0</c:v>
              </c:pt>
              <c:pt idx="60">
                <c:v>0</c:v>
              </c:pt>
              <c:pt idx="61">
                <c:v>0</c:v>
              </c:pt>
              <c:pt idx="62">
                <c:v>66</c:v>
              </c:pt>
              <c:pt idx="63">
                <c:v>0</c:v>
              </c:pt>
              <c:pt idx="64">
                <c:v>0</c:v>
              </c:pt>
            </c:numLit>
          </c:val>
          <c:extLst>
            <c:ext xmlns:c16="http://schemas.microsoft.com/office/drawing/2014/chart" uri="{C3380CC4-5D6E-409C-BE32-E72D297353CC}">
              <c16:uniqueId val="{00000021-1D1A-44B2-B799-99BAF3C53552}"/>
            </c:ext>
          </c:extLst>
        </c:ser>
        <c:ser>
          <c:idx val="34"/>
          <c:order val="34"/>
          <c:tx>
            <c:v>2016</c:v>
          </c:tx>
          <c:spPr>
            <a:solidFill>
              <a:schemeClr val="accent5">
                <a:lumMod val="50000"/>
              </a:schemeClr>
            </a:solidFill>
            <a:ln>
              <a:noFill/>
            </a:ln>
            <a:effectLst/>
          </c:spPr>
          <c:invertIfNegative val="0"/>
          <c:cat>
            <c:strLit>
              <c:ptCount val="65"/>
              <c:pt idx="0">
                <c:v>Afghanistan</c:v>
              </c:pt>
              <c:pt idx="1">
                <c:v>Albania</c:v>
              </c:pt>
              <c:pt idx="2">
                <c:v>Algeria</c:v>
              </c:pt>
              <c:pt idx="3">
                <c:v>American Samoa</c:v>
              </c:pt>
              <c:pt idx="4">
                <c:v>Andorra</c:v>
              </c:pt>
              <c:pt idx="5">
                <c:v>Angola</c:v>
              </c:pt>
              <c:pt idx="6">
                <c:v>Antigua and Barbuda</c:v>
              </c:pt>
              <c:pt idx="7">
                <c:v>Argentina</c:v>
              </c:pt>
              <c:pt idx="8">
                <c:v>Armenia</c:v>
              </c:pt>
              <c:pt idx="9">
                <c:v>Aruba</c:v>
              </c:pt>
              <c:pt idx="10">
                <c:v>Australasia</c:v>
              </c:pt>
              <c:pt idx="11">
                <c:v>Australia</c:v>
              </c:pt>
              <c:pt idx="12">
                <c:v>Austria</c:v>
              </c:pt>
              <c:pt idx="13">
                <c:v>Azerbaijan</c:v>
              </c:pt>
              <c:pt idx="14">
                <c:v>Bahamas</c:v>
              </c:pt>
              <c:pt idx="15">
                <c:v>Bahrain</c:v>
              </c:pt>
              <c:pt idx="16">
                <c:v>Bangladesh</c:v>
              </c:pt>
              <c:pt idx="17">
                <c:v>Barbados</c:v>
              </c:pt>
              <c:pt idx="18">
                <c:v>Belarus</c:v>
              </c:pt>
              <c:pt idx="19">
                <c:v>Belgium</c:v>
              </c:pt>
              <c:pt idx="20">
                <c:v>Belize</c:v>
              </c:pt>
              <c:pt idx="21">
                <c:v>Benin</c:v>
              </c:pt>
              <c:pt idx="22">
                <c:v>Bermuda</c:v>
              </c:pt>
              <c:pt idx="23">
                <c:v>Bhutan</c:v>
              </c:pt>
              <c:pt idx="24">
                <c:v>Bohemia</c:v>
              </c:pt>
              <c:pt idx="25">
                <c:v>Boliva</c:v>
              </c:pt>
              <c:pt idx="26">
                <c:v>Bosnia and Herzegovina</c:v>
              </c:pt>
              <c:pt idx="27">
                <c:v>Botswana</c:v>
              </c:pt>
              <c:pt idx="28">
                <c:v>Brazil</c:v>
              </c:pt>
              <c:pt idx="29">
                <c:v>Brunei</c:v>
              </c:pt>
              <c:pt idx="30">
                <c:v>Bulgaria</c:v>
              </c:pt>
              <c:pt idx="31">
                <c:v>Burkina Faso</c:v>
              </c:pt>
              <c:pt idx="32">
                <c:v>Burundi</c:v>
              </c:pt>
              <c:pt idx="33">
                <c:v>Cambodia</c:v>
              </c:pt>
              <c:pt idx="34">
                <c:v>Cameroon</c:v>
              </c:pt>
              <c:pt idx="35">
                <c:v>Canada</c:v>
              </c:pt>
              <c:pt idx="36">
                <c:v>Cape Verde</c:v>
              </c:pt>
              <c:pt idx="37">
                <c:v>Cayman Islands</c:v>
              </c:pt>
              <c:pt idx="38">
                <c:v>Central African Republic</c:v>
              </c:pt>
              <c:pt idx="39">
                <c:v>Chad</c:v>
              </c:pt>
              <c:pt idx="40">
                <c:v>Chile</c:v>
              </c:pt>
              <c:pt idx="41">
                <c:v>China</c:v>
              </c:pt>
              <c:pt idx="42">
                <c:v>Colombia</c:v>
              </c:pt>
              <c:pt idx="43">
                <c:v>Comoros</c:v>
              </c:pt>
              <c:pt idx="44">
                <c:v>Cook Islands</c:v>
              </c:pt>
              <c:pt idx="45">
                <c:v>Costa Rica</c:v>
              </c:pt>
              <c:pt idx="46">
                <c:v>Croatia</c:v>
              </c:pt>
              <c:pt idx="47">
                <c:v>Cuba</c:v>
              </c:pt>
              <c:pt idx="48">
                <c:v>Cyprus</c:v>
              </c:pt>
              <c:pt idx="49">
                <c:v>Czech Republic</c:v>
              </c:pt>
              <c:pt idx="50">
                <c:v>Czechoslovakia</c:v>
              </c:pt>
              <c:pt idx="51">
                <c:v>Democratic Republic of the Congo</c:v>
              </c:pt>
              <c:pt idx="52">
                <c:v>Denmark</c:v>
              </c:pt>
              <c:pt idx="53">
                <c:v>Djibouti</c:v>
              </c:pt>
              <c:pt idx="54">
                <c:v>Dominica</c:v>
              </c:pt>
              <c:pt idx="55">
                <c:v>Dominican Republic</c:v>
              </c:pt>
              <c:pt idx="56">
                <c:v>East Germany</c:v>
              </c:pt>
              <c:pt idx="57">
                <c:v>Ecuador</c:v>
              </c:pt>
              <c:pt idx="58">
                <c:v>Egypt</c:v>
              </c:pt>
              <c:pt idx="59">
                <c:v>El Salvador</c:v>
              </c:pt>
              <c:pt idx="60">
                <c:v>Equatorial Guinea</c:v>
              </c:pt>
              <c:pt idx="61">
                <c:v>Eritrea</c:v>
              </c:pt>
              <c:pt idx="62">
                <c:v>Estonia</c:v>
              </c:pt>
              <c:pt idx="63">
                <c:v>Ethiopia</c:v>
              </c:pt>
              <c:pt idx="64">
                <c:v>Fiji</c:v>
              </c:pt>
            </c:strLit>
          </c:cat>
          <c:val>
            <c:numLit>
              <c:formatCode>General</c:formatCode>
              <c:ptCount val="65"/>
              <c:pt idx="0">
                <c:v>3</c:v>
              </c:pt>
              <c:pt idx="1">
                <c:v>11</c:v>
              </c:pt>
              <c:pt idx="2">
                <c:v>74</c:v>
              </c:pt>
              <c:pt idx="3">
                <c:v>4</c:v>
              </c:pt>
              <c:pt idx="4">
                <c:v>4</c:v>
              </c:pt>
              <c:pt idx="5">
                <c:v>26</c:v>
              </c:pt>
              <c:pt idx="6">
                <c:v>9</c:v>
              </c:pt>
              <c:pt idx="7">
                <c:v>232</c:v>
              </c:pt>
              <c:pt idx="8">
                <c:v>34</c:v>
              </c:pt>
              <c:pt idx="9">
                <c:v>7</c:v>
              </c:pt>
              <c:pt idx="10">
                <c:v>0</c:v>
              </c:pt>
              <c:pt idx="11">
                <c:v>521</c:v>
              </c:pt>
              <c:pt idx="12">
                <c:v>85</c:v>
              </c:pt>
              <c:pt idx="13">
                <c:v>71</c:v>
              </c:pt>
              <c:pt idx="14">
                <c:v>38</c:v>
              </c:pt>
              <c:pt idx="15">
                <c:v>33</c:v>
              </c:pt>
              <c:pt idx="16">
                <c:v>7</c:v>
              </c:pt>
              <c:pt idx="17">
                <c:v>13</c:v>
              </c:pt>
              <c:pt idx="18">
                <c:v>146</c:v>
              </c:pt>
              <c:pt idx="19">
                <c:v>138</c:v>
              </c:pt>
              <c:pt idx="20">
                <c:v>3</c:v>
              </c:pt>
              <c:pt idx="21">
                <c:v>6</c:v>
              </c:pt>
              <c:pt idx="22">
                <c:v>8</c:v>
              </c:pt>
              <c:pt idx="23">
                <c:v>2</c:v>
              </c:pt>
              <c:pt idx="24">
                <c:v>0</c:v>
              </c:pt>
              <c:pt idx="25">
                <c:v>12</c:v>
              </c:pt>
              <c:pt idx="26">
                <c:v>11</c:v>
              </c:pt>
              <c:pt idx="27">
                <c:v>14</c:v>
              </c:pt>
              <c:pt idx="28">
                <c:v>585</c:v>
              </c:pt>
              <c:pt idx="29">
                <c:v>3</c:v>
              </c:pt>
              <c:pt idx="30">
                <c:v>62</c:v>
              </c:pt>
              <c:pt idx="31">
                <c:v>5</c:v>
              </c:pt>
              <c:pt idx="32">
                <c:v>10</c:v>
              </c:pt>
              <c:pt idx="33">
                <c:v>6</c:v>
              </c:pt>
              <c:pt idx="34">
                <c:v>22</c:v>
              </c:pt>
              <c:pt idx="35">
                <c:v>405</c:v>
              </c:pt>
              <c:pt idx="36">
                <c:v>5</c:v>
              </c:pt>
              <c:pt idx="37">
                <c:v>5</c:v>
              </c:pt>
              <c:pt idx="38">
                <c:v>6</c:v>
              </c:pt>
              <c:pt idx="39">
                <c:v>2</c:v>
              </c:pt>
              <c:pt idx="40">
                <c:v>47</c:v>
              </c:pt>
              <c:pt idx="41">
                <c:v>499</c:v>
              </c:pt>
              <c:pt idx="42">
                <c:v>157</c:v>
              </c:pt>
              <c:pt idx="43">
                <c:v>4</c:v>
              </c:pt>
              <c:pt idx="44">
                <c:v>9</c:v>
              </c:pt>
              <c:pt idx="45">
                <c:v>12</c:v>
              </c:pt>
              <c:pt idx="46">
                <c:v>93</c:v>
              </c:pt>
              <c:pt idx="47">
                <c:v>146</c:v>
              </c:pt>
              <c:pt idx="48">
                <c:v>21</c:v>
              </c:pt>
              <c:pt idx="49">
                <c:v>135</c:v>
              </c:pt>
              <c:pt idx="50">
                <c:v>0</c:v>
              </c:pt>
              <c:pt idx="51">
                <c:v>4</c:v>
              </c:pt>
              <c:pt idx="52">
                <c:v>145</c:v>
              </c:pt>
              <c:pt idx="53">
                <c:v>8</c:v>
              </c:pt>
              <c:pt idx="54">
                <c:v>2</c:v>
              </c:pt>
              <c:pt idx="55">
                <c:v>30</c:v>
              </c:pt>
              <c:pt idx="56">
                <c:v>0</c:v>
              </c:pt>
              <c:pt idx="57">
                <c:v>40</c:v>
              </c:pt>
              <c:pt idx="58">
                <c:v>138</c:v>
              </c:pt>
              <c:pt idx="59">
                <c:v>10</c:v>
              </c:pt>
              <c:pt idx="60">
                <c:v>1</c:v>
              </c:pt>
              <c:pt idx="61">
                <c:v>12</c:v>
              </c:pt>
              <c:pt idx="62">
                <c:v>49</c:v>
              </c:pt>
              <c:pt idx="63">
                <c:v>38</c:v>
              </c:pt>
              <c:pt idx="64">
                <c:v>53</c:v>
              </c:pt>
            </c:numLit>
          </c:val>
          <c:extLst>
            <c:ext xmlns:c16="http://schemas.microsoft.com/office/drawing/2014/chart" uri="{C3380CC4-5D6E-409C-BE32-E72D297353CC}">
              <c16:uniqueId val="{00000022-1D1A-44B2-B799-99BAF3C53552}"/>
            </c:ext>
          </c:extLst>
        </c:ser>
        <c:dLbls>
          <c:showLegendKey val="0"/>
          <c:showVal val="0"/>
          <c:showCatName val="0"/>
          <c:showSerName val="0"/>
          <c:showPercent val="0"/>
          <c:showBubbleSize val="0"/>
        </c:dLbls>
        <c:gapWidth val="219"/>
        <c:overlap val="-27"/>
        <c:axId val="1154021199"/>
        <c:axId val="1154021679"/>
      </c:barChart>
      <c:catAx>
        <c:axId val="115402119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54021679"/>
        <c:crosses val="autoZero"/>
        <c:auto val="1"/>
        <c:lblAlgn val="ctr"/>
        <c:lblOffset val="100"/>
        <c:noMultiLvlLbl val="0"/>
      </c:catAx>
      <c:valAx>
        <c:axId val="1154021679"/>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54021199"/>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a:solidFill>
        <a:schemeClr val="tx1"/>
      </a:solidFill>
    </a:ln>
    <a:effectLst>
      <a:outerShdw algn="ctr" rotWithShape="0">
        <a:srgbClr val="054B91"/>
      </a:outerShdw>
    </a:effectLst>
  </c:spPr>
  <c:txPr>
    <a:bodyPr/>
    <a:lstStyle/>
    <a:p>
      <a:pPr>
        <a:defRPr/>
      </a:pPr>
      <a:endParaRPr lang="en-US"/>
    </a:p>
  </c:txPr>
  <c:externalData r:id="rId3">
    <c:autoUpdate val="0"/>
  </c:externalData>
  <c:extLst/>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IN" sz="1100" b="0" i="1" u="none" strike="noStrike" kern="1200" spc="0" baseline="0">
                <a:solidFill>
                  <a:sysClr val="windowText" lastClr="000000"/>
                </a:solidFill>
                <a:latin typeface="Segoe UI Black" panose="020B0A02040204020203" pitchFamily="34" charset="0"/>
                <a:ea typeface="Segoe UI Black" panose="020B0A02040204020203" pitchFamily="34" charset="0"/>
              </a:rPr>
              <a:t>Dominant countries in </a:t>
            </a:r>
            <a:r>
              <a:rPr lang="en-IN" sz="1100" b="0" i="1" u="none" strike="noStrike" kern="1200" spc="0" baseline="0">
                <a:solidFill>
                  <a:sysClr val="windowText" lastClr="000000"/>
                </a:solidFill>
                <a:effectLst/>
                <a:latin typeface="Segoe UI Black" panose="020B0A02040204020203" pitchFamily="34" charset="0"/>
                <a:ea typeface="Segoe UI Black" panose="020B0A02040204020203" pitchFamily="34" charset="0"/>
              </a:rPr>
              <a:t>Olympics</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bar"/>
        <c:grouping val="clustered"/>
        <c:varyColors val="0"/>
        <c:ser>
          <c:idx val="0"/>
          <c:order val="0"/>
          <c:tx>
            <c:v>Total</c:v>
          </c:tx>
          <c:spPr>
            <a:solidFill>
              <a:schemeClr val="accent1"/>
            </a:solidFill>
            <a:ln>
              <a:noFill/>
            </a:ln>
            <a:effectLst/>
          </c:spPr>
          <c:invertIfNegative val="0"/>
          <c:cat>
            <c:strLit>
              <c:ptCount val="114"/>
              <c:pt idx="0">
                <c:v>Algeria</c:v>
              </c:pt>
              <c:pt idx="1">
                <c:v>Angola</c:v>
              </c:pt>
              <c:pt idx="2">
                <c:v>Antigua and Barbuda</c:v>
              </c:pt>
              <c:pt idx="3">
                <c:v>Argentina</c:v>
              </c:pt>
              <c:pt idx="4">
                <c:v>Australia</c:v>
              </c:pt>
              <c:pt idx="5">
                <c:v>Austria</c:v>
              </c:pt>
              <c:pt idx="6">
                <c:v>Azerbaijan</c:v>
              </c:pt>
              <c:pt idx="7">
                <c:v>Bahamas</c:v>
              </c:pt>
              <c:pt idx="8">
                <c:v>Bahrain</c:v>
              </c:pt>
              <c:pt idx="9">
                <c:v>Barbados</c:v>
              </c:pt>
              <c:pt idx="10">
                <c:v>Belarus</c:v>
              </c:pt>
              <c:pt idx="11">
                <c:v>Belgium</c:v>
              </c:pt>
              <c:pt idx="12">
                <c:v>Bermuda</c:v>
              </c:pt>
              <c:pt idx="13">
                <c:v>Botswana</c:v>
              </c:pt>
              <c:pt idx="14">
                <c:v>Brazil</c:v>
              </c:pt>
              <c:pt idx="15">
                <c:v>Bulgaria</c:v>
              </c:pt>
              <c:pt idx="16">
                <c:v>Cameroon</c:v>
              </c:pt>
              <c:pt idx="17">
                <c:v>Canada</c:v>
              </c:pt>
              <c:pt idx="18">
                <c:v>Chile</c:v>
              </c:pt>
              <c:pt idx="19">
                <c:v>China</c:v>
              </c:pt>
              <c:pt idx="20">
                <c:v>Colombia</c:v>
              </c:pt>
              <c:pt idx="21">
                <c:v>Costa Rica</c:v>
              </c:pt>
              <c:pt idx="22">
                <c:v>Croatia</c:v>
              </c:pt>
              <c:pt idx="23">
                <c:v>Cuba</c:v>
              </c:pt>
              <c:pt idx="24">
                <c:v>Cyprus</c:v>
              </c:pt>
              <c:pt idx="25">
                <c:v>Czech Republic</c:v>
              </c:pt>
              <c:pt idx="26">
                <c:v>Czechoslovakia</c:v>
              </c:pt>
              <c:pt idx="27">
                <c:v>Denmark</c:v>
              </c:pt>
              <c:pt idx="28">
                <c:v>Dominican Republic</c:v>
              </c:pt>
              <c:pt idx="29">
                <c:v>East Germany</c:v>
              </c:pt>
              <c:pt idx="30">
                <c:v>Ecuador</c:v>
              </c:pt>
              <c:pt idx="31">
                <c:v>Egypt</c:v>
              </c:pt>
              <c:pt idx="32">
                <c:v>Estonia</c:v>
              </c:pt>
              <c:pt idx="33">
                <c:v>Ethiopia</c:v>
              </c:pt>
              <c:pt idx="34">
                <c:v>Finland</c:v>
              </c:pt>
              <c:pt idx="35">
                <c:v>France</c:v>
              </c:pt>
              <c:pt idx="36">
                <c:v>Georgia</c:v>
              </c:pt>
              <c:pt idx="37">
                <c:v>Germany</c:v>
              </c:pt>
              <c:pt idx="38">
                <c:v>Ghana</c:v>
              </c:pt>
              <c:pt idx="39">
                <c:v>Greece</c:v>
              </c:pt>
              <c:pt idx="40">
                <c:v>Guatemala</c:v>
              </c:pt>
              <c:pt idx="41">
                <c:v>Haiti</c:v>
              </c:pt>
              <c:pt idx="42">
                <c:v>Honduras</c:v>
              </c:pt>
              <c:pt idx="43">
                <c:v>Hong Kong</c:v>
              </c:pt>
              <c:pt idx="44">
                <c:v>Hungary</c:v>
              </c:pt>
              <c:pt idx="45">
                <c:v>Iceland</c:v>
              </c:pt>
              <c:pt idx="46">
                <c:v>India</c:v>
              </c:pt>
              <c:pt idx="47">
                <c:v>Indonesia</c:v>
              </c:pt>
              <c:pt idx="48">
                <c:v>Iran</c:v>
              </c:pt>
              <c:pt idx="49">
                <c:v>Iraq</c:v>
              </c:pt>
              <c:pt idx="50">
                <c:v>Ireland</c:v>
              </c:pt>
              <c:pt idx="51">
                <c:v>Israel</c:v>
              </c:pt>
              <c:pt idx="52">
                <c:v>Italy</c:v>
              </c:pt>
              <c:pt idx="53">
                <c:v>Ivory Coast</c:v>
              </c:pt>
              <c:pt idx="54">
                <c:v>Jamaica</c:v>
              </c:pt>
              <c:pt idx="55">
                <c:v>Japan</c:v>
              </c:pt>
              <c:pt idx="56">
                <c:v>Kazakhstan</c:v>
              </c:pt>
              <c:pt idx="57">
                <c:v>Kenya</c:v>
              </c:pt>
              <c:pt idx="58">
                <c:v>Kuwait</c:v>
              </c:pt>
              <c:pt idx="59">
                <c:v>Latvia</c:v>
              </c:pt>
              <c:pt idx="60">
                <c:v>Lesotho</c:v>
              </c:pt>
              <c:pt idx="61">
                <c:v>Liberia</c:v>
              </c:pt>
              <c:pt idx="62">
                <c:v>Liechtenstein</c:v>
              </c:pt>
              <c:pt idx="63">
                <c:v>Lithuania</c:v>
              </c:pt>
              <c:pt idx="64">
                <c:v>Luxembourg</c:v>
              </c:pt>
              <c:pt idx="65">
                <c:v>Malaysia</c:v>
              </c:pt>
              <c:pt idx="66">
                <c:v>Mexico</c:v>
              </c:pt>
              <c:pt idx="67">
                <c:v>Mongolia</c:v>
              </c:pt>
              <c:pt idx="68">
                <c:v>Morocco</c:v>
              </c:pt>
              <c:pt idx="69">
                <c:v>Netherlands</c:v>
              </c:pt>
              <c:pt idx="70">
                <c:v>New Zealand</c:v>
              </c:pt>
              <c:pt idx="71">
                <c:v>Nigeria</c:v>
              </c:pt>
              <c:pt idx="72">
                <c:v>North Korea</c:v>
              </c:pt>
              <c:pt idx="73">
                <c:v>Norway</c:v>
              </c:pt>
              <c:pt idx="74">
                <c:v>Pakistan</c:v>
              </c:pt>
              <c:pt idx="75">
                <c:v>Peru</c:v>
              </c:pt>
              <c:pt idx="76">
                <c:v>Philippines</c:v>
              </c:pt>
              <c:pt idx="77">
                <c:v>Poland</c:v>
              </c:pt>
              <c:pt idx="78">
                <c:v>Portugal</c:v>
              </c:pt>
              <c:pt idx="79">
                <c:v>Puerto Rico</c:v>
              </c:pt>
              <c:pt idx="80">
                <c:v>Qatar</c:v>
              </c:pt>
              <c:pt idx="81">
                <c:v>Romania</c:v>
              </c:pt>
              <c:pt idx="82">
                <c:v>Russia</c:v>
              </c:pt>
              <c:pt idx="83">
                <c:v>Saudi Arabia</c:v>
              </c:pt>
              <c:pt idx="84">
                <c:v>Senegal</c:v>
              </c:pt>
              <c:pt idx="85">
                <c:v>Serbia</c:v>
              </c:pt>
              <c:pt idx="86">
                <c:v>Sierra Leone</c:v>
              </c:pt>
              <c:pt idx="87">
                <c:v>Slovakia</c:v>
              </c:pt>
              <c:pt idx="88">
                <c:v>Slovenia</c:v>
              </c:pt>
              <c:pt idx="89">
                <c:v>South Africa</c:v>
              </c:pt>
              <c:pt idx="90">
                <c:v>South Korea</c:v>
              </c:pt>
              <c:pt idx="91">
                <c:v>Soviet Union</c:v>
              </c:pt>
              <c:pt idx="92">
                <c:v>Spain</c:v>
              </c:pt>
              <c:pt idx="93">
                <c:v>Sri Lanka</c:v>
              </c:pt>
              <c:pt idx="94">
                <c:v>Sweden</c:v>
              </c:pt>
              <c:pt idx="95">
                <c:v>Switzerland</c:v>
              </c:pt>
              <c:pt idx="96">
                <c:v>Taiwan</c:v>
              </c:pt>
              <c:pt idx="97">
                <c:v>Tanzania</c:v>
              </c:pt>
              <c:pt idx="98">
                <c:v>Thailand</c:v>
              </c:pt>
              <c:pt idx="99">
                <c:v>Trinidad and Tobago</c:v>
              </c:pt>
              <c:pt idx="100">
                <c:v>Tunisia</c:v>
              </c:pt>
              <c:pt idx="101">
                <c:v>Turkey</c:v>
              </c:pt>
              <c:pt idx="102">
                <c:v>Uganda</c:v>
              </c:pt>
              <c:pt idx="103">
                <c:v>UK</c:v>
              </c:pt>
              <c:pt idx="104">
                <c:v>Ukraine</c:v>
              </c:pt>
              <c:pt idx="105">
                <c:v>Unified Team</c:v>
              </c:pt>
              <c:pt idx="106">
                <c:v>Uruguay</c:v>
              </c:pt>
              <c:pt idx="107">
                <c:v>USA</c:v>
              </c:pt>
              <c:pt idx="108">
                <c:v>Uzbekistan</c:v>
              </c:pt>
              <c:pt idx="109">
                <c:v>Venezuela</c:v>
              </c:pt>
              <c:pt idx="110">
                <c:v>West Germany</c:v>
              </c:pt>
              <c:pt idx="111">
                <c:v>Yugoslavia</c:v>
              </c:pt>
              <c:pt idx="112">
                <c:v>Zambia</c:v>
              </c:pt>
              <c:pt idx="113">
                <c:v>Zimbabwe</c:v>
              </c:pt>
            </c:strLit>
          </c:cat>
          <c:val>
            <c:numLit>
              <c:formatCode>General</c:formatCode>
              <c:ptCount val="114"/>
              <c:pt idx="0">
                <c:v>181</c:v>
              </c:pt>
              <c:pt idx="1">
                <c:v>95</c:v>
              </c:pt>
              <c:pt idx="2">
                <c:v>41</c:v>
              </c:pt>
              <c:pt idx="3">
                <c:v>1472</c:v>
              </c:pt>
              <c:pt idx="4">
                <c:v>3292</c:v>
              </c:pt>
              <c:pt idx="5">
                <c:v>1993</c:v>
              </c:pt>
              <c:pt idx="6">
                <c:v>47</c:v>
              </c:pt>
              <c:pt idx="7">
                <c:v>102</c:v>
              </c:pt>
              <c:pt idx="8">
                <c:v>55</c:v>
              </c:pt>
              <c:pt idx="9">
                <c:v>58</c:v>
              </c:pt>
              <c:pt idx="10">
                <c:v>400</c:v>
              </c:pt>
              <c:pt idx="11">
                <c:v>1400</c:v>
              </c:pt>
              <c:pt idx="12">
                <c:v>42</c:v>
              </c:pt>
              <c:pt idx="13">
                <c:v>47</c:v>
              </c:pt>
              <c:pt idx="14">
                <c:v>1684</c:v>
              </c:pt>
              <c:pt idx="15">
                <c:v>1233</c:v>
              </c:pt>
              <c:pt idx="16">
                <c:v>111</c:v>
              </c:pt>
              <c:pt idx="17">
                <c:v>4397</c:v>
              </c:pt>
              <c:pt idx="18">
                <c:v>187</c:v>
              </c:pt>
              <c:pt idx="19">
                <c:v>2386</c:v>
              </c:pt>
              <c:pt idx="20">
                <c:v>406</c:v>
              </c:pt>
              <c:pt idx="21">
                <c:v>44</c:v>
              </c:pt>
              <c:pt idx="22">
                <c:v>193</c:v>
              </c:pt>
              <c:pt idx="23">
                <c:v>1048</c:v>
              </c:pt>
              <c:pt idx="24">
                <c:v>37</c:v>
              </c:pt>
              <c:pt idx="25">
                <c:v>321</c:v>
              </c:pt>
              <c:pt idx="26">
                <c:v>1690</c:v>
              </c:pt>
              <c:pt idx="27">
                <c:v>1754</c:v>
              </c:pt>
              <c:pt idx="28">
                <c:v>87</c:v>
              </c:pt>
              <c:pt idx="29">
                <c:v>1005</c:v>
              </c:pt>
              <c:pt idx="30">
                <c:v>45</c:v>
              </c:pt>
              <c:pt idx="31">
                <c:v>683</c:v>
              </c:pt>
              <c:pt idx="32">
                <c:v>75</c:v>
              </c:pt>
              <c:pt idx="33">
                <c:v>166</c:v>
              </c:pt>
              <c:pt idx="34">
                <c:v>2068</c:v>
              </c:pt>
              <c:pt idx="35">
                <c:v>4980</c:v>
              </c:pt>
              <c:pt idx="36">
                <c:v>48</c:v>
              </c:pt>
              <c:pt idx="37">
                <c:v>4454</c:v>
              </c:pt>
              <c:pt idx="38">
                <c:v>228</c:v>
              </c:pt>
              <c:pt idx="39">
                <c:v>805</c:v>
              </c:pt>
              <c:pt idx="40">
                <c:v>92</c:v>
              </c:pt>
              <c:pt idx="41">
                <c:v>36</c:v>
              </c:pt>
              <c:pt idx="42">
                <c:v>67</c:v>
              </c:pt>
              <c:pt idx="43">
                <c:v>54</c:v>
              </c:pt>
              <c:pt idx="44">
                <c:v>2383</c:v>
              </c:pt>
              <c:pt idx="45">
                <c:v>238</c:v>
              </c:pt>
              <c:pt idx="46">
                <c:v>542</c:v>
              </c:pt>
              <c:pt idx="47">
                <c:v>99</c:v>
              </c:pt>
              <c:pt idx="48">
                <c:v>342</c:v>
              </c:pt>
              <c:pt idx="49">
                <c:v>65</c:v>
              </c:pt>
              <c:pt idx="50">
                <c:v>526</c:v>
              </c:pt>
              <c:pt idx="51">
                <c:v>101</c:v>
              </c:pt>
              <c:pt idx="52">
                <c:v>4420</c:v>
              </c:pt>
              <c:pt idx="53">
                <c:v>37</c:v>
              </c:pt>
              <c:pt idx="54">
                <c:v>276</c:v>
              </c:pt>
              <c:pt idx="55">
                <c:v>3650</c:v>
              </c:pt>
              <c:pt idx="56">
                <c:v>355</c:v>
              </c:pt>
              <c:pt idx="57">
                <c:v>389</c:v>
              </c:pt>
              <c:pt idx="58">
                <c:v>47</c:v>
              </c:pt>
              <c:pt idx="59">
                <c:v>147</c:v>
              </c:pt>
              <c:pt idx="60">
                <c:v>36</c:v>
              </c:pt>
              <c:pt idx="61">
                <c:v>37</c:v>
              </c:pt>
              <c:pt idx="62">
                <c:v>51</c:v>
              </c:pt>
              <c:pt idx="63">
                <c:v>120</c:v>
              </c:pt>
              <c:pt idx="64">
                <c:v>205</c:v>
              </c:pt>
              <c:pt idx="65">
                <c:v>129</c:v>
              </c:pt>
              <c:pt idx="66">
                <c:v>1116</c:v>
              </c:pt>
              <c:pt idx="67">
                <c:v>168</c:v>
              </c:pt>
              <c:pt idx="68">
                <c:v>251</c:v>
              </c:pt>
              <c:pt idx="69">
                <c:v>2627</c:v>
              </c:pt>
              <c:pt idx="70">
                <c:v>1018</c:v>
              </c:pt>
              <c:pt idx="71">
                <c:v>416</c:v>
              </c:pt>
              <c:pt idx="72">
                <c:v>125</c:v>
              </c:pt>
              <c:pt idx="73">
                <c:v>2005</c:v>
              </c:pt>
              <c:pt idx="74">
                <c:v>216</c:v>
              </c:pt>
              <c:pt idx="75">
                <c:v>142</c:v>
              </c:pt>
              <c:pt idx="76">
                <c:v>204</c:v>
              </c:pt>
              <c:pt idx="77">
                <c:v>2713</c:v>
              </c:pt>
              <c:pt idx="78">
                <c:v>488</c:v>
              </c:pt>
              <c:pt idx="79">
                <c:v>342</c:v>
              </c:pt>
              <c:pt idx="80">
                <c:v>55</c:v>
              </c:pt>
              <c:pt idx="81">
                <c:v>1478</c:v>
              </c:pt>
              <c:pt idx="82">
                <c:v>1985</c:v>
              </c:pt>
              <c:pt idx="83">
                <c:v>62</c:v>
              </c:pt>
              <c:pt idx="84">
                <c:v>127</c:v>
              </c:pt>
              <c:pt idx="85">
                <c:v>39</c:v>
              </c:pt>
              <c:pt idx="86">
                <c:v>45</c:v>
              </c:pt>
              <c:pt idx="87">
                <c:v>199</c:v>
              </c:pt>
              <c:pt idx="88">
                <c:v>144</c:v>
              </c:pt>
              <c:pt idx="89">
                <c:v>614</c:v>
              </c:pt>
              <c:pt idx="90">
                <c:v>2011</c:v>
              </c:pt>
              <c:pt idx="91">
                <c:v>2640</c:v>
              </c:pt>
              <c:pt idx="92">
                <c:v>2252</c:v>
              </c:pt>
              <c:pt idx="93">
                <c:v>42</c:v>
              </c:pt>
              <c:pt idx="94">
                <c:v>3550</c:v>
              </c:pt>
              <c:pt idx="95">
                <c:v>2333</c:v>
              </c:pt>
              <c:pt idx="96">
                <c:v>248</c:v>
              </c:pt>
              <c:pt idx="97">
                <c:v>54</c:v>
              </c:pt>
              <c:pt idx="98">
                <c:v>223</c:v>
              </c:pt>
              <c:pt idx="99">
                <c:v>106</c:v>
              </c:pt>
              <c:pt idx="100">
                <c:v>267</c:v>
              </c:pt>
              <c:pt idx="101">
                <c:v>458</c:v>
              </c:pt>
              <c:pt idx="102">
                <c:v>138</c:v>
              </c:pt>
              <c:pt idx="103">
                <c:v>5337</c:v>
              </c:pt>
              <c:pt idx="104">
                <c:v>660</c:v>
              </c:pt>
              <c:pt idx="105">
                <c:v>143</c:v>
              </c:pt>
              <c:pt idx="106">
                <c:v>142</c:v>
              </c:pt>
              <c:pt idx="107">
                <c:v>9047</c:v>
              </c:pt>
              <c:pt idx="108">
                <c:v>90</c:v>
              </c:pt>
              <c:pt idx="109">
                <c:v>281</c:v>
              </c:pt>
              <c:pt idx="110">
                <c:v>1379</c:v>
              </c:pt>
              <c:pt idx="111">
                <c:v>1022</c:v>
              </c:pt>
              <c:pt idx="112">
                <c:v>44</c:v>
              </c:pt>
              <c:pt idx="113">
                <c:v>46</c:v>
              </c:pt>
            </c:numLit>
          </c:val>
          <c:extLst>
            <c:ext xmlns:c16="http://schemas.microsoft.com/office/drawing/2014/chart" uri="{C3380CC4-5D6E-409C-BE32-E72D297353CC}">
              <c16:uniqueId val="{00000000-C6B3-4AD9-855C-A780E9CD226A}"/>
            </c:ext>
          </c:extLst>
        </c:ser>
        <c:dLbls>
          <c:showLegendKey val="0"/>
          <c:showVal val="0"/>
          <c:showCatName val="0"/>
          <c:showSerName val="0"/>
          <c:showPercent val="0"/>
          <c:showBubbleSize val="0"/>
        </c:dLbls>
        <c:gapWidth val="182"/>
        <c:axId val="1210907839"/>
        <c:axId val="1210908319"/>
      </c:barChart>
      <c:catAx>
        <c:axId val="1210907839"/>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210908319"/>
        <c:crosses val="autoZero"/>
        <c:auto val="1"/>
        <c:lblAlgn val="ctr"/>
        <c:lblOffset val="100"/>
        <c:noMultiLvlLbl val="0"/>
      </c:catAx>
      <c:valAx>
        <c:axId val="1210908319"/>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210907839"/>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a:solidFill>
        <a:schemeClr val="tx1"/>
      </a:solidFill>
    </a:ln>
    <a:effectLst>
      <a:outerShdw algn="ctr" rotWithShape="0">
        <a:srgbClr val="054B91"/>
      </a:outerShdw>
    </a:effectLst>
  </c:spPr>
  <c:txPr>
    <a:bodyPr/>
    <a:lstStyle/>
    <a:p>
      <a:pPr>
        <a:defRPr/>
      </a:pPr>
      <a:endParaRPr lang="en-US"/>
    </a:p>
  </c:txPr>
  <c:externalData r:id="rId3">
    <c:autoUpdate val="0"/>
  </c:externalData>
  <c:extLst/>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[EDA.xlsx]Q15!PivotTable118</c:name>
    <c:fmtId val="6"/>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IN" i="1">
                <a:solidFill>
                  <a:sysClr val="windowText" lastClr="000000"/>
                </a:solidFill>
                <a:latin typeface="Segoe UI Black" panose="020B0A02040204020203" pitchFamily="34" charset="0"/>
                <a:ea typeface="Segoe UI Black" panose="020B0A02040204020203" pitchFamily="34" charset="0"/>
              </a:rPr>
              <a:t>Surprising</a:t>
            </a:r>
            <a:r>
              <a:rPr lang="en-IN" i="1" baseline="0">
                <a:solidFill>
                  <a:sysClr val="windowText" lastClr="000000"/>
                </a:solidFill>
                <a:latin typeface="Segoe UI Black" panose="020B0A02040204020203" pitchFamily="34" charset="0"/>
                <a:ea typeface="Segoe UI Black" panose="020B0A02040204020203" pitchFamily="34" charset="0"/>
              </a:rPr>
              <a:t> Medal wins</a:t>
            </a:r>
            <a:r>
              <a:rPr lang="en-IN" i="1">
                <a:solidFill>
                  <a:sysClr val="windowText" lastClr="000000"/>
                </a:solidFill>
                <a:latin typeface="Segoe UI Black" panose="020B0A02040204020203" pitchFamily="34" charset="0"/>
                <a:ea typeface="Segoe UI Black" panose="020B0A02040204020203" pitchFamily="34" charset="0"/>
              </a:rPr>
              <a:t> </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9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9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9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9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9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9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9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9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9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9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0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0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0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0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0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0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0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0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0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0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1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1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1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1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1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1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1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1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1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1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2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2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2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2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2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2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2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2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2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2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3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3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3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3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3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3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3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3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3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3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4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4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4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4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4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4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4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4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4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4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5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5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5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5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5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5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5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5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5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5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6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6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6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6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6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6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6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6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6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6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7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7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7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7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7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7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7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7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7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7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8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8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8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8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8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0.29859439057721093"/>
          <c:y val="0.12219226833933894"/>
          <c:w val="0.45221911310672941"/>
          <c:h val="0.77913252368877617"/>
        </c:manualLayout>
      </c:layout>
      <c:barChart>
        <c:barDir val="bar"/>
        <c:grouping val="stacked"/>
        <c:varyColors val="0"/>
        <c:ser>
          <c:idx val="0"/>
          <c:order val="0"/>
          <c:tx>
            <c:strRef>
              <c:f>'Q15'!$Z$1:$Z$2</c:f>
              <c:strCache>
                <c:ptCount val="1"/>
                <c:pt idx="0">
                  <c:v>Archery</c:v>
                </c:pt>
              </c:strCache>
            </c:strRef>
          </c:tx>
          <c:spPr>
            <a:solidFill>
              <a:schemeClr val="accent1"/>
            </a:solidFill>
            <a:ln>
              <a:noFill/>
            </a:ln>
            <a:effectLst/>
          </c:spPr>
          <c:invertIfNegative val="0"/>
          <c:cat>
            <c:strRef>
              <c:f>'Q15'!$Y$3:$Y$224</c:f>
              <c:strCache>
                <c:ptCount val="221"/>
                <c:pt idx="0">
                  <c:v>Afghanistan</c:v>
                </c:pt>
                <c:pt idx="1">
                  <c:v>Albania</c:v>
                </c:pt>
                <c:pt idx="2">
                  <c:v>Algeria</c:v>
                </c:pt>
                <c:pt idx="3">
                  <c:v>American Samoa</c:v>
                </c:pt>
                <c:pt idx="4">
                  <c:v>Andorra</c:v>
                </c:pt>
                <c:pt idx="5">
                  <c:v>Angola</c:v>
                </c:pt>
                <c:pt idx="6">
                  <c:v>Antigua and Barbuda</c:v>
                </c:pt>
                <c:pt idx="7">
                  <c:v>Argentina</c:v>
                </c:pt>
                <c:pt idx="8">
                  <c:v>Armenia</c:v>
                </c:pt>
                <c:pt idx="9">
                  <c:v>Aruba</c:v>
                </c:pt>
                <c:pt idx="10">
                  <c:v>Australasia</c:v>
                </c:pt>
                <c:pt idx="11">
                  <c:v>Australia</c:v>
                </c:pt>
                <c:pt idx="12">
                  <c:v>Austria</c:v>
                </c:pt>
                <c:pt idx="13">
                  <c:v>Azerbaijan</c:v>
                </c:pt>
                <c:pt idx="14">
                  <c:v>Bahamas</c:v>
                </c:pt>
                <c:pt idx="15">
                  <c:v>Bahrain</c:v>
                </c:pt>
                <c:pt idx="16">
                  <c:v>Bangladesh</c:v>
                </c:pt>
                <c:pt idx="17">
                  <c:v>Barbados</c:v>
                </c:pt>
                <c:pt idx="18">
                  <c:v>Belarus</c:v>
                </c:pt>
                <c:pt idx="19">
                  <c:v>Belgium</c:v>
                </c:pt>
                <c:pt idx="20">
                  <c:v>Belize</c:v>
                </c:pt>
                <c:pt idx="21">
                  <c:v>Benin</c:v>
                </c:pt>
                <c:pt idx="22">
                  <c:v>Bermuda</c:v>
                </c:pt>
                <c:pt idx="23">
                  <c:v>Bhutan</c:v>
                </c:pt>
                <c:pt idx="24">
                  <c:v>Bohemia</c:v>
                </c:pt>
                <c:pt idx="25">
                  <c:v>Boliva</c:v>
                </c:pt>
                <c:pt idx="26">
                  <c:v>Bosnia and Herzegovina</c:v>
                </c:pt>
                <c:pt idx="27">
                  <c:v>Botswana</c:v>
                </c:pt>
                <c:pt idx="28">
                  <c:v>Brazil</c:v>
                </c:pt>
                <c:pt idx="29">
                  <c:v>Brunei</c:v>
                </c:pt>
                <c:pt idx="30">
                  <c:v>Bulgaria</c:v>
                </c:pt>
                <c:pt idx="31">
                  <c:v>Burkina Faso</c:v>
                </c:pt>
                <c:pt idx="32">
                  <c:v>Burundi</c:v>
                </c:pt>
                <c:pt idx="33">
                  <c:v>Cambodia</c:v>
                </c:pt>
                <c:pt idx="34">
                  <c:v>Cameroon</c:v>
                </c:pt>
                <c:pt idx="35">
                  <c:v>Cape Verde</c:v>
                </c:pt>
                <c:pt idx="36">
                  <c:v>Cayman Islands</c:v>
                </c:pt>
                <c:pt idx="37">
                  <c:v>Central African Republic</c:v>
                </c:pt>
                <c:pt idx="38">
                  <c:v>Chad</c:v>
                </c:pt>
                <c:pt idx="39">
                  <c:v>Chile</c:v>
                </c:pt>
                <c:pt idx="40">
                  <c:v>China</c:v>
                </c:pt>
                <c:pt idx="41">
                  <c:v>Colombia</c:v>
                </c:pt>
                <c:pt idx="42">
                  <c:v>Comoros</c:v>
                </c:pt>
                <c:pt idx="43">
                  <c:v>Cook Islands</c:v>
                </c:pt>
                <c:pt idx="44">
                  <c:v>Costa Rica</c:v>
                </c:pt>
                <c:pt idx="45">
                  <c:v>Croatia</c:v>
                </c:pt>
                <c:pt idx="46">
                  <c:v>Cuba</c:v>
                </c:pt>
                <c:pt idx="47">
                  <c:v>Cyprus</c:v>
                </c:pt>
                <c:pt idx="48">
                  <c:v>Czech Republic</c:v>
                </c:pt>
                <c:pt idx="49">
                  <c:v>Czechoslovakia</c:v>
                </c:pt>
                <c:pt idx="50">
                  <c:v>Democratic Republic of the Congo</c:v>
                </c:pt>
                <c:pt idx="51">
                  <c:v>Denmark</c:v>
                </c:pt>
                <c:pt idx="52">
                  <c:v>Djibouti</c:v>
                </c:pt>
                <c:pt idx="53">
                  <c:v>Dominica</c:v>
                </c:pt>
                <c:pt idx="54">
                  <c:v>Dominican Republic</c:v>
                </c:pt>
                <c:pt idx="55">
                  <c:v>East Germany</c:v>
                </c:pt>
                <c:pt idx="56">
                  <c:v>Ecuador</c:v>
                </c:pt>
                <c:pt idx="57">
                  <c:v>Egypt</c:v>
                </c:pt>
                <c:pt idx="58">
                  <c:v>El Salvador</c:v>
                </c:pt>
                <c:pt idx="59">
                  <c:v>Equatorial Guinea</c:v>
                </c:pt>
                <c:pt idx="60">
                  <c:v>Eritrea</c:v>
                </c:pt>
                <c:pt idx="61">
                  <c:v>Estonia</c:v>
                </c:pt>
                <c:pt idx="62">
                  <c:v>Ethiopia</c:v>
                </c:pt>
                <c:pt idx="63">
                  <c:v>Fiji</c:v>
                </c:pt>
                <c:pt idx="64">
                  <c:v>Finland</c:v>
                </c:pt>
                <c:pt idx="65">
                  <c:v>France</c:v>
                </c:pt>
                <c:pt idx="66">
                  <c:v>Gabon</c:v>
                </c:pt>
                <c:pt idx="67">
                  <c:v>Gambia</c:v>
                </c:pt>
                <c:pt idx="68">
                  <c:v>Georgia</c:v>
                </c:pt>
                <c:pt idx="69">
                  <c:v>Germany</c:v>
                </c:pt>
                <c:pt idx="70">
                  <c:v>Ghana</c:v>
                </c:pt>
                <c:pt idx="71">
                  <c:v>Greece</c:v>
                </c:pt>
                <c:pt idx="72">
                  <c:v>Grenada</c:v>
                </c:pt>
                <c:pt idx="73">
                  <c:v>Guam</c:v>
                </c:pt>
                <c:pt idx="74">
                  <c:v>Guatemala</c:v>
                </c:pt>
                <c:pt idx="75">
                  <c:v>Guinea</c:v>
                </c:pt>
                <c:pt idx="76">
                  <c:v>Guinea-Bissau</c:v>
                </c:pt>
                <c:pt idx="77">
                  <c:v>Guyana</c:v>
                </c:pt>
                <c:pt idx="78">
                  <c:v>Haiti</c:v>
                </c:pt>
                <c:pt idx="79">
                  <c:v>Honduras</c:v>
                </c:pt>
                <c:pt idx="80">
                  <c:v>Hong Kong</c:v>
                </c:pt>
                <c:pt idx="81">
                  <c:v>Hungary</c:v>
                </c:pt>
                <c:pt idx="82">
                  <c:v>Iceland</c:v>
                </c:pt>
                <c:pt idx="83">
                  <c:v>India</c:v>
                </c:pt>
                <c:pt idx="84">
                  <c:v>Individual Olympic Athletes</c:v>
                </c:pt>
                <c:pt idx="85">
                  <c:v>Indonesia</c:v>
                </c:pt>
                <c:pt idx="86">
                  <c:v>Iran</c:v>
                </c:pt>
                <c:pt idx="87">
                  <c:v>Iraq</c:v>
                </c:pt>
                <c:pt idx="88">
                  <c:v>Ireland</c:v>
                </c:pt>
                <c:pt idx="89">
                  <c:v>Israel</c:v>
                </c:pt>
                <c:pt idx="90">
                  <c:v>Italy</c:v>
                </c:pt>
                <c:pt idx="91">
                  <c:v>Ivory Coast</c:v>
                </c:pt>
                <c:pt idx="92">
                  <c:v>Jamaica</c:v>
                </c:pt>
                <c:pt idx="93">
                  <c:v>Jordan</c:v>
                </c:pt>
                <c:pt idx="94">
                  <c:v>Kazakhstan</c:v>
                </c:pt>
                <c:pt idx="95">
                  <c:v>Kenya</c:v>
                </c:pt>
                <c:pt idx="96">
                  <c:v>Kiribati</c:v>
                </c:pt>
                <c:pt idx="97">
                  <c:v>Kosovo</c:v>
                </c:pt>
                <c:pt idx="98">
                  <c:v>Kuwait</c:v>
                </c:pt>
                <c:pt idx="99">
                  <c:v>Kyrgyzstan</c:v>
                </c:pt>
                <c:pt idx="100">
                  <c:v>Laos</c:v>
                </c:pt>
                <c:pt idx="101">
                  <c:v>Latvia</c:v>
                </c:pt>
                <c:pt idx="102">
                  <c:v>Lebanon</c:v>
                </c:pt>
                <c:pt idx="103">
                  <c:v>Lesotho</c:v>
                </c:pt>
                <c:pt idx="104">
                  <c:v>Libya</c:v>
                </c:pt>
                <c:pt idx="105">
                  <c:v>Liechtenstein</c:v>
                </c:pt>
                <c:pt idx="106">
                  <c:v>Lithuania</c:v>
                </c:pt>
                <c:pt idx="107">
                  <c:v>Luxembourg</c:v>
                </c:pt>
                <c:pt idx="108">
                  <c:v>Macedonia</c:v>
                </c:pt>
                <c:pt idx="109">
                  <c:v>Madagascar</c:v>
                </c:pt>
                <c:pt idx="110">
                  <c:v>Malawi</c:v>
                </c:pt>
                <c:pt idx="111">
                  <c:v>Malaya</c:v>
                </c:pt>
                <c:pt idx="112">
                  <c:v>Malaysia</c:v>
                </c:pt>
                <c:pt idx="113">
                  <c:v>Maldives</c:v>
                </c:pt>
                <c:pt idx="114">
                  <c:v>Mali</c:v>
                </c:pt>
                <c:pt idx="115">
                  <c:v>Malta</c:v>
                </c:pt>
                <c:pt idx="116">
                  <c:v>Marshall Islands</c:v>
                </c:pt>
                <c:pt idx="117">
                  <c:v>Mauritius</c:v>
                </c:pt>
                <c:pt idx="118">
                  <c:v>Mexico</c:v>
                </c:pt>
                <c:pt idx="119">
                  <c:v>Micronesia</c:v>
                </c:pt>
                <c:pt idx="120">
                  <c:v>Moldova</c:v>
                </c:pt>
                <c:pt idx="121">
                  <c:v>Monaco</c:v>
                </c:pt>
                <c:pt idx="122">
                  <c:v>Mongolia</c:v>
                </c:pt>
                <c:pt idx="123">
                  <c:v>Montenegro</c:v>
                </c:pt>
                <c:pt idx="124">
                  <c:v>Morocco</c:v>
                </c:pt>
                <c:pt idx="125">
                  <c:v>Mozambique</c:v>
                </c:pt>
                <c:pt idx="126">
                  <c:v>Myanmar</c:v>
                </c:pt>
                <c:pt idx="127">
                  <c:v>Namibia</c:v>
                </c:pt>
                <c:pt idx="128">
                  <c:v>Nauru</c:v>
                </c:pt>
                <c:pt idx="129">
                  <c:v>Nepal</c:v>
                </c:pt>
                <c:pt idx="130">
                  <c:v>Netherlands</c:v>
                </c:pt>
                <c:pt idx="131">
                  <c:v>Netherlands Antilles</c:v>
                </c:pt>
                <c:pt idx="132">
                  <c:v>New Zealand</c:v>
                </c:pt>
                <c:pt idx="133">
                  <c:v>Newfoundland</c:v>
                </c:pt>
                <c:pt idx="134">
                  <c:v>Nicaragua</c:v>
                </c:pt>
                <c:pt idx="135">
                  <c:v>Niger</c:v>
                </c:pt>
                <c:pt idx="136">
                  <c:v>Nigeria</c:v>
                </c:pt>
                <c:pt idx="137">
                  <c:v>North Borneo</c:v>
                </c:pt>
                <c:pt idx="138">
                  <c:v>North Korea</c:v>
                </c:pt>
                <c:pt idx="139">
                  <c:v>North Yemen</c:v>
                </c:pt>
                <c:pt idx="140">
                  <c:v>Norway</c:v>
                </c:pt>
                <c:pt idx="141">
                  <c:v>Oman</c:v>
                </c:pt>
                <c:pt idx="142">
                  <c:v>Pakistan</c:v>
                </c:pt>
                <c:pt idx="143">
                  <c:v>Palau</c:v>
                </c:pt>
                <c:pt idx="144">
                  <c:v>Palestine</c:v>
                </c:pt>
                <c:pt idx="145">
                  <c:v>Panama</c:v>
                </c:pt>
                <c:pt idx="146">
                  <c:v>Papua New Guinea</c:v>
                </c:pt>
                <c:pt idx="147">
                  <c:v>Paraguay</c:v>
                </c:pt>
                <c:pt idx="148">
                  <c:v>Peru</c:v>
                </c:pt>
                <c:pt idx="149">
                  <c:v>Philippines</c:v>
                </c:pt>
                <c:pt idx="150">
                  <c:v>Poland</c:v>
                </c:pt>
                <c:pt idx="151">
                  <c:v>Portugal</c:v>
                </c:pt>
                <c:pt idx="152">
                  <c:v>Puerto Rico</c:v>
                </c:pt>
                <c:pt idx="153">
                  <c:v>Qatar</c:v>
                </c:pt>
                <c:pt idx="154">
                  <c:v>Refugee Olympic Team</c:v>
                </c:pt>
                <c:pt idx="155">
                  <c:v>Republic of Congo</c:v>
                </c:pt>
                <c:pt idx="156">
                  <c:v>Romania</c:v>
                </c:pt>
                <c:pt idx="157">
                  <c:v>Russia</c:v>
                </c:pt>
                <c:pt idx="158">
                  <c:v>Rwanda</c:v>
                </c:pt>
                <c:pt idx="159">
                  <c:v>Saar</c:v>
                </c:pt>
                <c:pt idx="160">
                  <c:v>Saint Lucia</c:v>
                </c:pt>
                <c:pt idx="161">
                  <c:v>Samoa</c:v>
                </c:pt>
                <c:pt idx="162">
                  <c:v>San Marino</c:v>
                </c:pt>
                <c:pt idx="163">
                  <c:v>Sao Tome and Principe</c:v>
                </c:pt>
                <c:pt idx="164">
                  <c:v>Saudi Arabia</c:v>
                </c:pt>
                <c:pt idx="165">
                  <c:v>Senegal</c:v>
                </c:pt>
                <c:pt idx="166">
                  <c:v>Serbia</c:v>
                </c:pt>
                <c:pt idx="167">
                  <c:v>Serbia and Montenegro</c:v>
                </c:pt>
                <c:pt idx="168">
                  <c:v>Seychelles</c:v>
                </c:pt>
                <c:pt idx="169">
                  <c:v>Sierra Leone</c:v>
                </c:pt>
                <c:pt idx="170">
                  <c:v>Singapore</c:v>
                </c:pt>
                <c:pt idx="171">
                  <c:v>Slovakia</c:v>
                </c:pt>
                <c:pt idx="172">
                  <c:v>Slovenia</c:v>
                </c:pt>
                <c:pt idx="173">
                  <c:v>Solomon Islands</c:v>
                </c:pt>
                <c:pt idx="174">
                  <c:v>South Africa</c:v>
                </c:pt>
                <c:pt idx="175">
                  <c:v>South Korea</c:v>
                </c:pt>
                <c:pt idx="176">
                  <c:v>South Sudan</c:v>
                </c:pt>
                <c:pt idx="177">
                  <c:v>South Yemen</c:v>
                </c:pt>
                <c:pt idx="178">
                  <c:v>Soviet Union</c:v>
                </c:pt>
                <c:pt idx="179">
                  <c:v>Spain</c:v>
                </c:pt>
                <c:pt idx="180">
                  <c:v>Sri Lanka</c:v>
                </c:pt>
                <c:pt idx="181">
                  <c:v>Sudan</c:v>
                </c:pt>
                <c:pt idx="182">
                  <c:v>Suriname</c:v>
                </c:pt>
                <c:pt idx="183">
                  <c:v>Swaziland</c:v>
                </c:pt>
                <c:pt idx="184">
                  <c:v>Sweden</c:v>
                </c:pt>
                <c:pt idx="185">
                  <c:v>Switzerland</c:v>
                </c:pt>
                <c:pt idx="186">
                  <c:v>Syria</c:v>
                </c:pt>
                <c:pt idx="187">
                  <c:v>Taiwan</c:v>
                </c:pt>
                <c:pt idx="188">
                  <c:v>Tajikistan</c:v>
                </c:pt>
                <c:pt idx="189">
                  <c:v>Tanzania</c:v>
                </c:pt>
                <c:pt idx="190">
                  <c:v>Thailand</c:v>
                </c:pt>
                <c:pt idx="191">
                  <c:v>Timor-Leste</c:v>
                </c:pt>
                <c:pt idx="192">
                  <c:v>Togo</c:v>
                </c:pt>
                <c:pt idx="193">
                  <c:v>Tonga</c:v>
                </c:pt>
                <c:pt idx="194">
                  <c:v>Trinidad and Tobago</c:v>
                </c:pt>
                <c:pt idx="195">
                  <c:v>Tunisia</c:v>
                </c:pt>
                <c:pt idx="196">
                  <c:v>Turkey</c:v>
                </c:pt>
                <c:pt idx="197">
                  <c:v>Turkmenistan</c:v>
                </c:pt>
                <c:pt idx="198">
                  <c:v>Tuvalu</c:v>
                </c:pt>
                <c:pt idx="199">
                  <c:v>Uganda</c:v>
                </c:pt>
                <c:pt idx="200">
                  <c:v>UK</c:v>
                </c:pt>
                <c:pt idx="201">
                  <c:v>Ukraine</c:v>
                </c:pt>
                <c:pt idx="202">
                  <c:v>Unified Team</c:v>
                </c:pt>
                <c:pt idx="203">
                  <c:v>United Arab Emirates</c:v>
                </c:pt>
                <c:pt idx="204">
                  <c:v>United Arab Republic</c:v>
                </c:pt>
                <c:pt idx="205">
                  <c:v>Uruguay</c:v>
                </c:pt>
                <c:pt idx="206">
                  <c:v>USA</c:v>
                </c:pt>
                <c:pt idx="207">
                  <c:v>Uzbekistan</c:v>
                </c:pt>
                <c:pt idx="208">
                  <c:v>Vanuatu</c:v>
                </c:pt>
                <c:pt idx="209">
                  <c:v>Venezuela</c:v>
                </c:pt>
                <c:pt idx="210">
                  <c:v>Vietnam</c:v>
                </c:pt>
                <c:pt idx="211">
                  <c:v>Vietnam (pre)</c:v>
                </c:pt>
                <c:pt idx="212">
                  <c:v>Virgin Islands</c:v>
                </c:pt>
                <c:pt idx="213">
                  <c:v>Virgin Islands, British</c:v>
                </c:pt>
                <c:pt idx="214">
                  <c:v>West Germany</c:v>
                </c:pt>
                <c:pt idx="215">
                  <c:v>West Indies Federation</c:v>
                </c:pt>
                <c:pt idx="216">
                  <c:v>Yemen</c:v>
                </c:pt>
                <c:pt idx="217">
                  <c:v>Yugoslavia</c:v>
                </c:pt>
                <c:pt idx="218">
                  <c:v>Zambia</c:v>
                </c:pt>
                <c:pt idx="219">
                  <c:v>Zimbabwe</c:v>
                </c:pt>
                <c:pt idx="220">
                  <c:v>Zimbabwe (Rhodesia)</c:v>
                </c:pt>
              </c:strCache>
            </c:strRef>
          </c:cat>
          <c:val>
            <c:numRef>
              <c:f>'Q15'!$Z$3:$Z$224</c:f>
              <c:numCache>
                <c:formatCode>General</c:formatCode>
                <c:ptCount val="221"/>
                <c:pt idx="3">
                  <c:v>1</c:v>
                </c:pt>
                <c:pt idx="7">
                  <c:v>2</c:v>
                </c:pt>
                <c:pt idx="13">
                  <c:v>1</c:v>
                </c:pt>
                <c:pt idx="16">
                  <c:v>2</c:v>
                </c:pt>
                <c:pt idx="37">
                  <c:v>1</c:v>
                </c:pt>
                <c:pt idx="39">
                  <c:v>2</c:v>
                </c:pt>
                <c:pt idx="47">
                  <c:v>2</c:v>
                </c:pt>
                <c:pt idx="48">
                  <c:v>2</c:v>
                </c:pt>
                <c:pt idx="54">
                  <c:v>1</c:v>
                </c:pt>
                <c:pt idx="58">
                  <c:v>2</c:v>
                </c:pt>
                <c:pt idx="61">
                  <c:v>3</c:v>
                </c:pt>
                <c:pt idx="63">
                  <c:v>1</c:v>
                </c:pt>
                <c:pt idx="73">
                  <c:v>1</c:v>
                </c:pt>
                <c:pt idx="87">
                  <c:v>1</c:v>
                </c:pt>
                <c:pt idx="91">
                  <c:v>1</c:v>
                </c:pt>
                <c:pt idx="93">
                  <c:v>1</c:v>
                </c:pt>
                <c:pt idx="95">
                  <c:v>3</c:v>
                </c:pt>
                <c:pt idx="100">
                  <c:v>1</c:v>
                </c:pt>
                <c:pt idx="104">
                  <c:v>1</c:v>
                </c:pt>
                <c:pt idx="110">
                  <c:v>1</c:v>
                </c:pt>
                <c:pt idx="115">
                  <c:v>2</c:v>
                </c:pt>
                <c:pt idx="117">
                  <c:v>2</c:v>
                </c:pt>
                <c:pt idx="121">
                  <c:v>1</c:v>
                </c:pt>
                <c:pt idx="124">
                  <c:v>1</c:v>
                </c:pt>
                <c:pt idx="129">
                  <c:v>1</c:v>
                </c:pt>
                <c:pt idx="153">
                  <c:v>1</c:v>
                </c:pt>
                <c:pt idx="161">
                  <c:v>2</c:v>
                </c:pt>
                <c:pt idx="162">
                  <c:v>2</c:v>
                </c:pt>
                <c:pt idx="171">
                  <c:v>2</c:v>
                </c:pt>
                <c:pt idx="173">
                  <c:v>1</c:v>
                </c:pt>
                <c:pt idx="188">
                  <c:v>2</c:v>
                </c:pt>
                <c:pt idx="193">
                  <c:v>3</c:v>
                </c:pt>
                <c:pt idx="199">
                  <c:v>1</c:v>
                </c:pt>
                <c:pt idx="208">
                  <c:v>1</c:v>
                </c:pt>
                <c:pt idx="209">
                  <c:v>2</c:v>
                </c:pt>
                <c:pt idx="217">
                  <c:v>2</c:v>
                </c:pt>
              </c:numCache>
            </c:numRef>
          </c:val>
          <c:extLst>
            <c:ext xmlns:c16="http://schemas.microsoft.com/office/drawing/2014/chart" uri="{C3380CC4-5D6E-409C-BE32-E72D297353CC}">
              <c16:uniqueId val="{00000000-7C82-44A7-9B97-8AE20B548B58}"/>
            </c:ext>
          </c:extLst>
        </c:ser>
        <c:ser>
          <c:idx val="1"/>
          <c:order val="1"/>
          <c:tx>
            <c:strRef>
              <c:f>'Q15'!$AA$1:$AA$2</c:f>
              <c:strCache>
                <c:ptCount val="1"/>
                <c:pt idx="0">
                  <c:v>Badminton</c:v>
                </c:pt>
              </c:strCache>
            </c:strRef>
          </c:tx>
          <c:spPr>
            <a:solidFill>
              <a:schemeClr val="accent2"/>
            </a:solidFill>
            <a:ln>
              <a:noFill/>
            </a:ln>
            <a:effectLst/>
          </c:spPr>
          <c:invertIfNegative val="0"/>
          <c:cat>
            <c:strRef>
              <c:f>'Q15'!$Y$3:$Y$224</c:f>
              <c:strCache>
                <c:ptCount val="221"/>
                <c:pt idx="0">
                  <c:v>Afghanistan</c:v>
                </c:pt>
                <c:pt idx="1">
                  <c:v>Albania</c:v>
                </c:pt>
                <c:pt idx="2">
                  <c:v>Algeria</c:v>
                </c:pt>
                <c:pt idx="3">
                  <c:v>American Samoa</c:v>
                </c:pt>
                <c:pt idx="4">
                  <c:v>Andorra</c:v>
                </c:pt>
                <c:pt idx="5">
                  <c:v>Angola</c:v>
                </c:pt>
                <c:pt idx="6">
                  <c:v>Antigua and Barbuda</c:v>
                </c:pt>
                <c:pt idx="7">
                  <c:v>Argentina</c:v>
                </c:pt>
                <c:pt idx="8">
                  <c:v>Armenia</c:v>
                </c:pt>
                <c:pt idx="9">
                  <c:v>Aruba</c:v>
                </c:pt>
                <c:pt idx="10">
                  <c:v>Australasia</c:v>
                </c:pt>
                <c:pt idx="11">
                  <c:v>Australia</c:v>
                </c:pt>
                <c:pt idx="12">
                  <c:v>Austria</c:v>
                </c:pt>
                <c:pt idx="13">
                  <c:v>Azerbaijan</c:v>
                </c:pt>
                <c:pt idx="14">
                  <c:v>Bahamas</c:v>
                </c:pt>
                <c:pt idx="15">
                  <c:v>Bahrain</c:v>
                </c:pt>
                <c:pt idx="16">
                  <c:v>Bangladesh</c:v>
                </c:pt>
                <c:pt idx="17">
                  <c:v>Barbados</c:v>
                </c:pt>
                <c:pt idx="18">
                  <c:v>Belarus</c:v>
                </c:pt>
                <c:pt idx="19">
                  <c:v>Belgium</c:v>
                </c:pt>
                <c:pt idx="20">
                  <c:v>Belize</c:v>
                </c:pt>
                <c:pt idx="21">
                  <c:v>Benin</c:v>
                </c:pt>
                <c:pt idx="22">
                  <c:v>Bermuda</c:v>
                </c:pt>
                <c:pt idx="23">
                  <c:v>Bhutan</c:v>
                </c:pt>
                <c:pt idx="24">
                  <c:v>Bohemia</c:v>
                </c:pt>
                <c:pt idx="25">
                  <c:v>Boliva</c:v>
                </c:pt>
                <c:pt idx="26">
                  <c:v>Bosnia and Herzegovina</c:v>
                </c:pt>
                <c:pt idx="27">
                  <c:v>Botswana</c:v>
                </c:pt>
                <c:pt idx="28">
                  <c:v>Brazil</c:v>
                </c:pt>
                <c:pt idx="29">
                  <c:v>Brunei</c:v>
                </c:pt>
                <c:pt idx="30">
                  <c:v>Bulgaria</c:v>
                </c:pt>
                <c:pt idx="31">
                  <c:v>Burkina Faso</c:v>
                </c:pt>
                <c:pt idx="32">
                  <c:v>Burundi</c:v>
                </c:pt>
                <c:pt idx="33">
                  <c:v>Cambodia</c:v>
                </c:pt>
                <c:pt idx="34">
                  <c:v>Cameroon</c:v>
                </c:pt>
                <c:pt idx="35">
                  <c:v>Cape Verde</c:v>
                </c:pt>
                <c:pt idx="36">
                  <c:v>Cayman Islands</c:v>
                </c:pt>
                <c:pt idx="37">
                  <c:v>Central African Republic</c:v>
                </c:pt>
                <c:pt idx="38">
                  <c:v>Chad</c:v>
                </c:pt>
                <c:pt idx="39">
                  <c:v>Chile</c:v>
                </c:pt>
                <c:pt idx="40">
                  <c:v>China</c:v>
                </c:pt>
                <c:pt idx="41">
                  <c:v>Colombia</c:v>
                </c:pt>
                <c:pt idx="42">
                  <c:v>Comoros</c:v>
                </c:pt>
                <c:pt idx="43">
                  <c:v>Cook Islands</c:v>
                </c:pt>
                <c:pt idx="44">
                  <c:v>Costa Rica</c:v>
                </c:pt>
                <c:pt idx="45">
                  <c:v>Croatia</c:v>
                </c:pt>
                <c:pt idx="46">
                  <c:v>Cuba</c:v>
                </c:pt>
                <c:pt idx="47">
                  <c:v>Cyprus</c:v>
                </c:pt>
                <c:pt idx="48">
                  <c:v>Czech Republic</c:v>
                </c:pt>
                <c:pt idx="49">
                  <c:v>Czechoslovakia</c:v>
                </c:pt>
                <c:pt idx="50">
                  <c:v>Democratic Republic of the Congo</c:v>
                </c:pt>
                <c:pt idx="51">
                  <c:v>Denmark</c:v>
                </c:pt>
                <c:pt idx="52">
                  <c:v>Djibouti</c:v>
                </c:pt>
                <c:pt idx="53">
                  <c:v>Dominica</c:v>
                </c:pt>
                <c:pt idx="54">
                  <c:v>Dominican Republic</c:v>
                </c:pt>
                <c:pt idx="55">
                  <c:v>East Germany</c:v>
                </c:pt>
                <c:pt idx="56">
                  <c:v>Ecuador</c:v>
                </c:pt>
                <c:pt idx="57">
                  <c:v>Egypt</c:v>
                </c:pt>
                <c:pt idx="58">
                  <c:v>El Salvador</c:v>
                </c:pt>
                <c:pt idx="59">
                  <c:v>Equatorial Guinea</c:v>
                </c:pt>
                <c:pt idx="60">
                  <c:v>Eritrea</c:v>
                </c:pt>
                <c:pt idx="61">
                  <c:v>Estonia</c:v>
                </c:pt>
                <c:pt idx="62">
                  <c:v>Ethiopia</c:v>
                </c:pt>
                <c:pt idx="63">
                  <c:v>Fiji</c:v>
                </c:pt>
                <c:pt idx="64">
                  <c:v>Finland</c:v>
                </c:pt>
                <c:pt idx="65">
                  <c:v>France</c:v>
                </c:pt>
                <c:pt idx="66">
                  <c:v>Gabon</c:v>
                </c:pt>
                <c:pt idx="67">
                  <c:v>Gambia</c:v>
                </c:pt>
                <c:pt idx="68">
                  <c:v>Georgia</c:v>
                </c:pt>
                <c:pt idx="69">
                  <c:v>Germany</c:v>
                </c:pt>
                <c:pt idx="70">
                  <c:v>Ghana</c:v>
                </c:pt>
                <c:pt idx="71">
                  <c:v>Greece</c:v>
                </c:pt>
                <c:pt idx="72">
                  <c:v>Grenada</c:v>
                </c:pt>
                <c:pt idx="73">
                  <c:v>Guam</c:v>
                </c:pt>
                <c:pt idx="74">
                  <c:v>Guatemala</c:v>
                </c:pt>
                <c:pt idx="75">
                  <c:v>Guinea</c:v>
                </c:pt>
                <c:pt idx="76">
                  <c:v>Guinea-Bissau</c:v>
                </c:pt>
                <c:pt idx="77">
                  <c:v>Guyana</c:v>
                </c:pt>
                <c:pt idx="78">
                  <c:v>Haiti</c:v>
                </c:pt>
                <c:pt idx="79">
                  <c:v>Honduras</c:v>
                </c:pt>
                <c:pt idx="80">
                  <c:v>Hong Kong</c:v>
                </c:pt>
                <c:pt idx="81">
                  <c:v>Hungary</c:v>
                </c:pt>
                <c:pt idx="82">
                  <c:v>Iceland</c:v>
                </c:pt>
                <c:pt idx="83">
                  <c:v>India</c:v>
                </c:pt>
                <c:pt idx="84">
                  <c:v>Individual Olympic Athletes</c:v>
                </c:pt>
                <c:pt idx="85">
                  <c:v>Indonesia</c:v>
                </c:pt>
                <c:pt idx="86">
                  <c:v>Iran</c:v>
                </c:pt>
                <c:pt idx="87">
                  <c:v>Iraq</c:v>
                </c:pt>
                <c:pt idx="88">
                  <c:v>Ireland</c:v>
                </c:pt>
                <c:pt idx="89">
                  <c:v>Israel</c:v>
                </c:pt>
                <c:pt idx="90">
                  <c:v>Italy</c:v>
                </c:pt>
                <c:pt idx="91">
                  <c:v>Ivory Coast</c:v>
                </c:pt>
                <c:pt idx="92">
                  <c:v>Jamaica</c:v>
                </c:pt>
                <c:pt idx="93">
                  <c:v>Jordan</c:v>
                </c:pt>
                <c:pt idx="94">
                  <c:v>Kazakhstan</c:v>
                </c:pt>
                <c:pt idx="95">
                  <c:v>Kenya</c:v>
                </c:pt>
                <c:pt idx="96">
                  <c:v>Kiribati</c:v>
                </c:pt>
                <c:pt idx="97">
                  <c:v>Kosovo</c:v>
                </c:pt>
                <c:pt idx="98">
                  <c:v>Kuwait</c:v>
                </c:pt>
                <c:pt idx="99">
                  <c:v>Kyrgyzstan</c:v>
                </c:pt>
                <c:pt idx="100">
                  <c:v>Laos</c:v>
                </c:pt>
                <c:pt idx="101">
                  <c:v>Latvia</c:v>
                </c:pt>
                <c:pt idx="102">
                  <c:v>Lebanon</c:v>
                </c:pt>
                <c:pt idx="103">
                  <c:v>Lesotho</c:v>
                </c:pt>
                <c:pt idx="104">
                  <c:v>Libya</c:v>
                </c:pt>
                <c:pt idx="105">
                  <c:v>Liechtenstein</c:v>
                </c:pt>
                <c:pt idx="106">
                  <c:v>Lithuania</c:v>
                </c:pt>
                <c:pt idx="107">
                  <c:v>Luxembourg</c:v>
                </c:pt>
                <c:pt idx="108">
                  <c:v>Macedonia</c:v>
                </c:pt>
                <c:pt idx="109">
                  <c:v>Madagascar</c:v>
                </c:pt>
                <c:pt idx="110">
                  <c:v>Malawi</c:v>
                </c:pt>
                <c:pt idx="111">
                  <c:v>Malaya</c:v>
                </c:pt>
                <c:pt idx="112">
                  <c:v>Malaysia</c:v>
                </c:pt>
                <c:pt idx="113">
                  <c:v>Maldives</c:v>
                </c:pt>
                <c:pt idx="114">
                  <c:v>Mali</c:v>
                </c:pt>
                <c:pt idx="115">
                  <c:v>Malta</c:v>
                </c:pt>
                <c:pt idx="116">
                  <c:v>Marshall Islands</c:v>
                </c:pt>
                <c:pt idx="117">
                  <c:v>Mauritius</c:v>
                </c:pt>
                <c:pt idx="118">
                  <c:v>Mexico</c:v>
                </c:pt>
                <c:pt idx="119">
                  <c:v>Micronesia</c:v>
                </c:pt>
                <c:pt idx="120">
                  <c:v>Moldova</c:v>
                </c:pt>
                <c:pt idx="121">
                  <c:v>Monaco</c:v>
                </c:pt>
                <c:pt idx="122">
                  <c:v>Mongolia</c:v>
                </c:pt>
                <c:pt idx="123">
                  <c:v>Montenegro</c:v>
                </c:pt>
                <c:pt idx="124">
                  <c:v>Morocco</c:v>
                </c:pt>
                <c:pt idx="125">
                  <c:v>Mozambique</c:v>
                </c:pt>
                <c:pt idx="126">
                  <c:v>Myanmar</c:v>
                </c:pt>
                <c:pt idx="127">
                  <c:v>Namibia</c:v>
                </c:pt>
                <c:pt idx="128">
                  <c:v>Nauru</c:v>
                </c:pt>
                <c:pt idx="129">
                  <c:v>Nepal</c:v>
                </c:pt>
                <c:pt idx="130">
                  <c:v>Netherlands</c:v>
                </c:pt>
                <c:pt idx="131">
                  <c:v>Netherlands Antilles</c:v>
                </c:pt>
                <c:pt idx="132">
                  <c:v>New Zealand</c:v>
                </c:pt>
                <c:pt idx="133">
                  <c:v>Newfoundland</c:v>
                </c:pt>
                <c:pt idx="134">
                  <c:v>Nicaragua</c:v>
                </c:pt>
                <c:pt idx="135">
                  <c:v>Niger</c:v>
                </c:pt>
                <c:pt idx="136">
                  <c:v>Nigeria</c:v>
                </c:pt>
                <c:pt idx="137">
                  <c:v>North Borneo</c:v>
                </c:pt>
                <c:pt idx="138">
                  <c:v>North Korea</c:v>
                </c:pt>
                <c:pt idx="139">
                  <c:v>North Yemen</c:v>
                </c:pt>
                <c:pt idx="140">
                  <c:v>Norway</c:v>
                </c:pt>
                <c:pt idx="141">
                  <c:v>Oman</c:v>
                </c:pt>
                <c:pt idx="142">
                  <c:v>Pakistan</c:v>
                </c:pt>
                <c:pt idx="143">
                  <c:v>Palau</c:v>
                </c:pt>
                <c:pt idx="144">
                  <c:v>Palestine</c:v>
                </c:pt>
                <c:pt idx="145">
                  <c:v>Panama</c:v>
                </c:pt>
                <c:pt idx="146">
                  <c:v>Papua New Guinea</c:v>
                </c:pt>
                <c:pt idx="147">
                  <c:v>Paraguay</c:v>
                </c:pt>
                <c:pt idx="148">
                  <c:v>Peru</c:v>
                </c:pt>
                <c:pt idx="149">
                  <c:v>Philippines</c:v>
                </c:pt>
                <c:pt idx="150">
                  <c:v>Poland</c:v>
                </c:pt>
                <c:pt idx="151">
                  <c:v>Portugal</c:v>
                </c:pt>
                <c:pt idx="152">
                  <c:v>Puerto Rico</c:v>
                </c:pt>
                <c:pt idx="153">
                  <c:v>Qatar</c:v>
                </c:pt>
                <c:pt idx="154">
                  <c:v>Refugee Olympic Team</c:v>
                </c:pt>
                <c:pt idx="155">
                  <c:v>Republic of Congo</c:v>
                </c:pt>
                <c:pt idx="156">
                  <c:v>Romania</c:v>
                </c:pt>
                <c:pt idx="157">
                  <c:v>Russia</c:v>
                </c:pt>
                <c:pt idx="158">
                  <c:v>Rwanda</c:v>
                </c:pt>
                <c:pt idx="159">
                  <c:v>Saar</c:v>
                </c:pt>
                <c:pt idx="160">
                  <c:v>Saint Lucia</c:v>
                </c:pt>
                <c:pt idx="161">
                  <c:v>Samoa</c:v>
                </c:pt>
                <c:pt idx="162">
                  <c:v>San Marino</c:v>
                </c:pt>
                <c:pt idx="163">
                  <c:v>Sao Tome and Principe</c:v>
                </c:pt>
                <c:pt idx="164">
                  <c:v>Saudi Arabia</c:v>
                </c:pt>
                <c:pt idx="165">
                  <c:v>Senegal</c:v>
                </c:pt>
                <c:pt idx="166">
                  <c:v>Serbia</c:v>
                </c:pt>
                <c:pt idx="167">
                  <c:v>Serbia and Montenegro</c:v>
                </c:pt>
                <c:pt idx="168">
                  <c:v>Seychelles</c:v>
                </c:pt>
                <c:pt idx="169">
                  <c:v>Sierra Leone</c:v>
                </c:pt>
                <c:pt idx="170">
                  <c:v>Singapore</c:v>
                </c:pt>
                <c:pt idx="171">
                  <c:v>Slovakia</c:v>
                </c:pt>
                <c:pt idx="172">
                  <c:v>Slovenia</c:v>
                </c:pt>
                <c:pt idx="173">
                  <c:v>Solomon Islands</c:v>
                </c:pt>
                <c:pt idx="174">
                  <c:v>South Africa</c:v>
                </c:pt>
                <c:pt idx="175">
                  <c:v>South Korea</c:v>
                </c:pt>
                <c:pt idx="176">
                  <c:v>South Sudan</c:v>
                </c:pt>
                <c:pt idx="177">
                  <c:v>South Yemen</c:v>
                </c:pt>
                <c:pt idx="178">
                  <c:v>Soviet Union</c:v>
                </c:pt>
                <c:pt idx="179">
                  <c:v>Spain</c:v>
                </c:pt>
                <c:pt idx="180">
                  <c:v>Sri Lanka</c:v>
                </c:pt>
                <c:pt idx="181">
                  <c:v>Sudan</c:v>
                </c:pt>
                <c:pt idx="182">
                  <c:v>Suriname</c:v>
                </c:pt>
                <c:pt idx="183">
                  <c:v>Swaziland</c:v>
                </c:pt>
                <c:pt idx="184">
                  <c:v>Sweden</c:v>
                </c:pt>
                <c:pt idx="185">
                  <c:v>Switzerland</c:v>
                </c:pt>
                <c:pt idx="186">
                  <c:v>Syria</c:v>
                </c:pt>
                <c:pt idx="187">
                  <c:v>Taiwan</c:v>
                </c:pt>
                <c:pt idx="188">
                  <c:v>Tajikistan</c:v>
                </c:pt>
                <c:pt idx="189">
                  <c:v>Tanzania</c:v>
                </c:pt>
                <c:pt idx="190">
                  <c:v>Thailand</c:v>
                </c:pt>
                <c:pt idx="191">
                  <c:v>Timor-Leste</c:v>
                </c:pt>
                <c:pt idx="192">
                  <c:v>Togo</c:v>
                </c:pt>
                <c:pt idx="193">
                  <c:v>Tonga</c:v>
                </c:pt>
                <c:pt idx="194">
                  <c:v>Trinidad and Tobago</c:v>
                </c:pt>
                <c:pt idx="195">
                  <c:v>Tunisia</c:v>
                </c:pt>
                <c:pt idx="196">
                  <c:v>Turkey</c:v>
                </c:pt>
                <c:pt idx="197">
                  <c:v>Turkmenistan</c:v>
                </c:pt>
                <c:pt idx="198">
                  <c:v>Tuvalu</c:v>
                </c:pt>
                <c:pt idx="199">
                  <c:v>Uganda</c:v>
                </c:pt>
                <c:pt idx="200">
                  <c:v>UK</c:v>
                </c:pt>
                <c:pt idx="201">
                  <c:v>Ukraine</c:v>
                </c:pt>
                <c:pt idx="202">
                  <c:v>Unified Team</c:v>
                </c:pt>
                <c:pt idx="203">
                  <c:v>United Arab Emirates</c:v>
                </c:pt>
                <c:pt idx="204">
                  <c:v>United Arab Republic</c:v>
                </c:pt>
                <c:pt idx="205">
                  <c:v>Uruguay</c:v>
                </c:pt>
                <c:pt idx="206">
                  <c:v>USA</c:v>
                </c:pt>
                <c:pt idx="207">
                  <c:v>Uzbekistan</c:v>
                </c:pt>
                <c:pt idx="208">
                  <c:v>Vanuatu</c:v>
                </c:pt>
                <c:pt idx="209">
                  <c:v>Venezuela</c:v>
                </c:pt>
                <c:pt idx="210">
                  <c:v>Vietnam</c:v>
                </c:pt>
                <c:pt idx="211">
                  <c:v>Vietnam (pre)</c:v>
                </c:pt>
                <c:pt idx="212">
                  <c:v>Virgin Islands</c:v>
                </c:pt>
                <c:pt idx="213">
                  <c:v>Virgin Islands, British</c:v>
                </c:pt>
                <c:pt idx="214">
                  <c:v>West Germany</c:v>
                </c:pt>
                <c:pt idx="215">
                  <c:v>West Indies Federation</c:v>
                </c:pt>
                <c:pt idx="216">
                  <c:v>Yemen</c:v>
                </c:pt>
                <c:pt idx="217">
                  <c:v>Yugoslavia</c:v>
                </c:pt>
                <c:pt idx="218">
                  <c:v>Zambia</c:v>
                </c:pt>
                <c:pt idx="219">
                  <c:v>Zimbabwe</c:v>
                </c:pt>
                <c:pt idx="220">
                  <c:v>Zimbabwe (Rhodesia)</c:v>
                </c:pt>
              </c:strCache>
            </c:strRef>
          </c:cat>
          <c:val>
            <c:numRef>
              <c:f>'Q15'!$AA$3:$AA$224</c:f>
              <c:numCache>
                <c:formatCode>General</c:formatCode>
                <c:ptCount val="221"/>
                <c:pt idx="2">
                  <c:v>1</c:v>
                </c:pt>
                <c:pt idx="28">
                  <c:v>2</c:v>
                </c:pt>
                <c:pt idx="29">
                  <c:v>1</c:v>
                </c:pt>
                <c:pt idx="46">
                  <c:v>1</c:v>
                </c:pt>
                <c:pt idx="48">
                  <c:v>2</c:v>
                </c:pt>
                <c:pt idx="49">
                  <c:v>2</c:v>
                </c:pt>
                <c:pt idx="57">
                  <c:v>1</c:v>
                </c:pt>
                <c:pt idx="61">
                  <c:v>2</c:v>
                </c:pt>
                <c:pt idx="71">
                  <c:v>2</c:v>
                </c:pt>
                <c:pt idx="74">
                  <c:v>3</c:v>
                </c:pt>
                <c:pt idx="86">
                  <c:v>1</c:v>
                </c:pt>
                <c:pt idx="88">
                  <c:v>3</c:v>
                </c:pt>
                <c:pt idx="89">
                  <c:v>1</c:v>
                </c:pt>
                <c:pt idx="90">
                  <c:v>2</c:v>
                </c:pt>
                <c:pt idx="92">
                  <c:v>1</c:v>
                </c:pt>
                <c:pt idx="106">
                  <c:v>2</c:v>
                </c:pt>
                <c:pt idx="113">
                  <c:v>1</c:v>
                </c:pt>
                <c:pt idx="118">
                  <c:v>3</c:v>
                </c:pt>
                <c:pt idx="136">
                  <c:v>3</c:v>
                </c:pt>
                <c:pt idx="140">
                  <c:v>3</c:v>
                </c:pt>
                <c:pt idx="149">
                  <c:v>1</c:v>
                </c:pt>
                <c:pt idx="156">
                  <c:v>1</c:v>
                </c:pt>
                <c:pt idx="168">
                  <c:v>2</c:v>
                </c:pt>
                <c:pt idx="171">
                  <c:v>2</c:v>
                </c:pt>
                <c:pt idx="172">
                  <c:v>2</c:v>
                </c:pt>
                <c:pt idx="180">
                  <c:v>3</c:v>
                </c:pt>
                <c:pt idx="182">
                  <c:v>3</c:v>
                </c:pt>
                <c:pt idx="194">
                  <c:v>1</c:v>
                </c:pt>
                <c:pt idx="196">
                  <c:v>2</c:v>
                </c:pt>
                <c:pt idx="199">
                  <c:v>1</c:v>
                </c:pt>
                <c:pt idx="202">
                  <c:v>2</c:v>
                </c:pt>
                <c:pt idx="218">
                  <c:v>1</c:v>
                </c:pt>
              </c:numCache>
            </c:numRef>
          </c:val>
          <c:extLst>
            <c:ext xmlns:c16="http://schemas.microsoft.com/office/drawing/2014/chart" uri="{C3380CC4-5D6E-409C-BE32-E72D297353CC}">
              <c16:uniqueId val="{00000001-7C82-44A7-9B97-8AE20B548B58}"/>
            </c:ext>
          </c:extLst>
        </c:ser>
        <c:ser>
          <c:idx val="2"/>
          <c:order val="2"/>
          <c:tx>
            <c:strRef>
              <c:f>'Q15'!$AB$1:$AB$2</c:f>
              <c:strCache>
                <c:ptCount val="1"/>
                <c:pt idx="0">
                  <c:v>Boxing</c:v>
                </c:pt>
              </c:strCache>
            </c:strRef>
          </c:tx>
          <c:spPr>
            <a:solidFill>
              <a:schemeClr val="accent3"/>
            </a:solidFill>
            <a:ln>
              <a:noFill/>
            </a:ln>
            <a:effectLst/>
          </c:spPr>
          <c:invertIfNegative val="0"/>
          <c:cat>
            <c:strRef>
              <c:f>'Q15'!$Y$3:$Y$224</c:f>
              <c:strCache>
                <c:ptCount val="221"/>
                <c:pt idx="0">
                  <c:v>Afghanistan</c:v>
                </c:pt>
                <c:pt idx="1">
                  <c:v>Albania</c:v>
                </c:pt>
                <c:pt idx="2">
                  <c:v>Algeria</c:v>
                </c:pt>
                <c:pt idx="3">
                  <c:v>American Samoa</c:v>
                </c:pt>
                <c:pt idx="4">
                  <c:v>Andorra</c:v>
                </c:pt>
                <c:pt idx="5">
                  <c:v>Angola</c:v>
                </c:pt>
                <c:pt idx="6">
                  <c:v>Antigua and Barbuda</c:v>
                </c:pt>
                <c:pt idx="7">
                  <c:v>Argentina</c:v>
                </c:pt>
                <c:pt idx="8">
                  <c:v>Armenia</c:v>
                </c:pt>
                <c:pt idx="9">
                  <c:v>Aruba</c:v>
                </c:pt>
                <c:pt idx="10">
                  <c:v>Australasia</c:v>
                </c:pt>
                <c:pt idx="11">
                  <c:v>Australia</c:v>
                </c:pt>
                <c:pt idx="12">
                  <c:v>Austria</c:v>
                </c:pt>
                <c:pt idx="13">
                  <c:v>Azerbaijan</c:v>
                </c:pt>
                <c:pt idx="14">
                  <c:v>Bahamas</c:v>
                </c:pt>
                <c:pt idx="15">
                  <c:v>Bahrain</c:v>
                </c:pt>
                <c:pt idx="16">
                  <c:v>Bangladesh</c:v>
                </c:pt>
                <c:pt idx="17">
                  <c:v>Barbados</c:v>
                </c:pt>
                <c:pt idx="18">
                  <c:v>Belarus</c:v>
                </c:pt>
                <c:pt idx="19">
                  <c:v>Belgium</c:v>
                </c:pt>
                <c:pt idx="20">
                  <c:v>Belize</c:v>
                </c:pt>
                <c:pt idx="21">
                  <c:v>Benin</c:v>
                </c:pt>
                <c:pt idx="22">
                  <c:v>Bermuda</c:v>
                </c:pt>
                <c:pt idx="23">
                  <c:v>Bhutan</c:v>
                </c:pt>
                <c:pt idx="24">
                  <c:v>Bohemia</c:v>
                </c:pt>
                <c:pt idx="25">
                  <c:v>Boliva</c:v>
                </c:pt>
                <c:pt idx="26">
                  <c:v>Bosnia and Herzegovina</c:v>
                </c:pt>
                <c:pt idx="27">
                  <c:v>Botswana</c:v>
                </c:pt>
                <c:pt idx="28">
                  <c:v>Brazil</c:v>
                </c:pt>
                <c:pt idx="29">
                  <c:v>Brunei</c:v>
                </c:pt>
                <c:pt idx="30">
                  <c:v>Bulgaria</c:v>
                </c:pt>
                <c:pt idx="31">
                  <c:v>Burkina Faso</c:v>
                </c:pt>
                <c:pt idx="32">
                  <c:v>Burundi</c:v>
                </c:pt>
                <c:pt idx="33">
                  <c:v>Cambodia</c:v>
                </c:pt>
                <c:pt idx="34">
                  <c:v>Cameroon</c:v>
                </c:pt>
                <c:pt idx="35">
                  <c:v>Cape Verde</c:v>
                </c:pt>
                <c:pt idx="36">
                  <c:v>Cayman Islands</c:v>
                </c:pt>
                <c:pt idx="37">
                  <c:v>Central African Republic</c:v>
                </c:pt>
                <c:pt idx="38">
                  <c:v>Chad</c:v>
                </c:pt>
                <c:pt idx="39">
                  <c:v>Chile</c:v>
                </c:pt>
                <c:pt idx="40">
                  <c:v>China</c:v>
                </c:pt>
                <c:pt idx="41">
                  <c:v>Colombia</c:v>
                </c:pt>
                <c:pt idx="42">
                  <c:v>Comoros</c:v>
                </c:pt>
                <c:pt idx="43">
                  <c:v>Cook Islands</c:v>
                </c:pt>
                <c:pt idx="44">
                  <c:v>Costa Rica</c:v>
                </c:pt>
                <c:pt idx="45">
                  <c:v>Croatia</c:v>
                </c:pt>
                <c:pt idx="46">
                  <c:v>Cuba</c:v>
                </c:pt>
                <c:pt idx="47">
                  <c:v>Cyprus</c:v>
                </c:pt>
                <c:pt idx="48">
                  <c:v>Czech Republic</c:v>
                </c:pt>
                <c:pt idx="49">
                  <c:v>Czechoslovakia</c:v>
                </c:pt>
                <c:pt idx="50">
                  <c:v>Democratic Republic of the Congo</c:v>
                </c:pt>
                <c:pt idx="51">
                  <c:v>Denmark</c:v>
                </c:pt>
                <c:pt idx="52">
                  <c:v>Djibouti</c:v>
                </c:pt>
                <c:pt idx="53">
                  <c:v>Dominica</c:v>
                </c:pt>
                <c:pt idx="54">
                  <c:v>Dominican Republic</c:v>
                </c:pt>
                <c:pt idx="55">
                  <c:v>East Germany</c:v>
                </c:pt>
                <c:pt idx="56">
                  <c:v>Ecuador</c:v>
                </c:pt>
                <c:pt idx="57">
                  <c:v>Egypt</c:v>
                </c:pt>
                <c:pt idx="58">
                  <c:v>El Salvador</c:v>
                </c:pt>
                <c:pt idx="59">
                  <c:v>Equatorial Guinea</c:v>
                </c:pt>
                <c:pt idx="60">
                  <c:v>Eritrea</c:v>
                </c:pt>
                <c:pt idx="61">
                  <c:v>Estonia</c:v>
                </c:pt>
                <c:pt idx="62">
                  <c:v>Ethiopia</c:v>
                </c:pt>
                <c:pt idx="63">
                  <c:v>Fiji</c:v>
                </c:pt>
                <c:pt idx="64">
                  <c:v>Finland</c:v>
                </c:pt>
                <c:pt idx="65">
                  <c:v>France</c:v>
                </c:pt>
                <c:pt idx="66">
                  <c:v>Gabon</c:v>
                </c:pt>
                <c:pt idx="67">
                  <c:v>Gambia</c:v>
                </c:pt>
                <c:pt idx="68">
                  <c:v>Georgia</c:v>
                </c:pt>
                <c:pt idx="69">
                  <c:v>Germany</c:v>
                </c:pt>
                <c:pt idx="70">
                  <c:v>Ghana</c:v>
                </c:pt>
                <c:pt idx="71">
                  <c:v>Greece</c:v>
                </c:pt>
                <c:pt idx="72">
                  <c:v>Grenada</c:v>
                </c:pt>
                <c:pt idx="73">
                  <c:v>Guam</c:v>
                </c:pt>
                <c:pt idx="74">
                  <c:v>Guatemala</c:v>
                </c:pt>
                <c:pt idx="75">
                  <c:v>Guinea</c:v>
                </c:pt>
                <c:pt idx="76">
                  <c:v>Guinea-Bissau</c:v>
                </c:pt>
                <c:pt idx="77">
                  <c:v>Guyana</c:v>
                </c:pt>
                <c:pt idx="78">
                  <c:v>Haiti</c:v>
                </c:pt>
                <c:pt idx="79">
                  <c:v>Honduras</c:v>
                </c:pt>
                <c:pt idx="80">
                  <c:v>Hong Kong</c:v>
                </c:pt>
                <c:pt idx="81">
                  <c:v>Hungary</c:v>
                </c:pt>
                <c:pt idx="82">
                  <c:v>Iceland</c:v>
                </c:pt>
                <c:pt idx="83">
                  <c:v>India</c:v>
                </c:pt>
                <c:pt idx="84">
                  <c:v>Individual Olympic Athletes</c:v>
                </c:pt>
                <c:pt idx="85">
                  <c:v>Indonesia</c:v>
                </c:pt>
                <c:pt idx="86">
                  <c:v>Iran</c:v>
                </c:pt>
                <c:pt idx="87">
                  <c:v>Iraq</c:v>
                </c:pt>
                <c:pt idx="88">
                  <c:v>Ireland</c:v>
                </c:pt>
                <c:pt idx="89">
                  <c:v>Israel</c:v>
                </c:pt>
                <c:pt idx="90">
                  <c:v>Italy</c:v>
                </c:pt>
                <c:pt idx="91">
                  <c:v>Ivory Coast</c:v>
                </c:pt>
                <c:pt idx="92">
                  <c:v>Jamaica</c:v>
                </c:pt>
                <c:pt idx="93">
                  <c:v>Jordan</c:v>
                </c:pt>
                <c:pt idx="94">
                  <c:v>Kazakhstan</c:v>
                </c:pt>
                <c:pt idx="95">
                  <c:v>Kenya</c:v>
                </c:pt>
                <c:pt idx="96">
                  <c:v>Kiribati</c:v>
                </c:pt>
                <c:pt idx="97">
                  <c:v>Kosovo</c:v>
                </c:pt>
                <c:pt idx="98">
                  <c:v>Kuwait</c:v>
                </c:pt>
                <c:pt idx="99">
                  <c:v>Kyrgyzstan</c:v>
                </c:pt>
                <c:pt idx="100">
                  <c:v>Laos</c:v>
                </c:pt>
                <c:pt idx="101">
                  <c:v>Latvia</c:v>
                </c:pt>
                <c:pt idx="102">
                  <c:v>Lebanon</c:v>
                </c:pt>
                <c:pt idx="103">
                  <c:v>Lesotho</c:v>
                </c:pt>
                <c:pt idx="104">
                  <c:v>Libya</c:v>
                </c:pt>
                <c:pt idx="105">
                  <c:v>Liechtenstein</c:v>
                </c:pt>
                <c:pt idx="106">
                  <c:v>Lithuania</c:v>
                </c:pt>
                <c:pt idx="107">
                  <c:v>Luxembourg</c:v>
                </c:pt>
                <c:pt idx="108">
                  <c:v>Macedonia</c:v>
                </c:pt>
                <c:pt idx="109">
                  <c:v>Madagascar</c:v>
                </c:pt>
                <c:pt idx="110">
                  <c:v>Malawi</c:v>
                </c:pt>
                <c:pt idx="111">
                  <c:v>Malaya</c:v>
                </c:pt>
                <c:pt idx="112">
                  <c:v>Malaysia</c:v>
                </c:pt>
                <c:pt idx="113">
                  <c:v>Maldives</c:v>
                </c:pt>
                <c:pt idx="114">
                  <c:v>Mali</c:v>
                </c:pt>
                <c:pt idx="115">
                  <c:v>Malta</c:v>
                </c:pt>
                <c:pt idx="116">
                  <c:v>Marshall Islands</c:v>
                </c:pt>
                <c:pt idx="117">
                  <c:v>Mauritius</c:v>
                </c:pt>
                <c:pt idx="118">
                  <c:v>Mexico</c:v>
                </c:pt>
                <c:pt idx="119">
                  <c:v>Micronesia</c:v>
                </c:pt>
                <c:pt idx="120">
                  <c:v>Moldova</c:v>
                </c:pt>
                <c:pt idx="121">
                  <c:v>Monaco</c:v>
                </c:pt>
                <c:pt idx="122">
                  <c:v>Mongolia</c:v>
                </c:pt>
                <c:pt idx="123">
                  <c:v>Montenegro</c:v>
                </c:pt>
                <c:pt idx="124">
                  <c:v>Morocco</c:v>
                </c:pt>
                <c:pt idx="125">
                  <c:v>Mozambique</c:v>
                </c:pt>
                <c:pt idx="126">
                  <c:v>Myanmar</c:v>
                </c:pt>
                <c:pt idx="127">
                  <c:v>Namibia</c:v>
                </c:pt>
                <c:pt idx="128">
                  <c:v>Nauru</c:v>
                </c:pt>
                <c:pt idx="129">
                  <c:v>Nepal</c:v>
                </c:pt>
                <c:pt idx="130">
                  <c:v>Netherlands</c:v>
                </c:pt>
                <c:pt idx="131">
                  <c:v>Netherlands Antilles</c:v>
                </c:pt>
                <c:pt idx="132">
                  <c:v>New Zealand</c:v>
                </c:pt>
                <c:pt idx="133">
                  <c:v>Newfoundland</c:v>
                </c:pt>
                <c:pt idx="134">
                  <c:v>Nicaragua</c:v>
                </c:pt>
                <c:pt idx="135">
                  <c:v>Niger</c:v>
                </c:pt>
                <c:pt idx="136">
                  <c:v>Nigeria</c:v>
                </c:pt>
                <c:pt idx="137">
                  <c:v>North Borneo</c:v>
                </c:pt>
                <c:pt idx="138">
                  <c:v>North Korea</c:v>
                </c:pt>
                <c:pt idx="139">
                  <c:v>North Yemen</c:v>
                </c:pt>
                <c:pt idx="140">
                  <c:v>Norway</c:v>
                </c:pt>
                <c:pt idx="141">
                  <c:v>Oman</c:v>
                </c:pt>
                <c:pt idx="142">
                  <c:v>Pakistan</c:v>
                </c:pt>
                <c:pt idx="143">
                  <c:v>Palau</c:v>
                </c:pt>
                <c:pt idx="144">
                  <c:v>Palestine</c:v>
                </c:pt>
                <c:pt idx="145">
                  <c:v>Panama</c:v>
                </c:pt>
                <c:pt idx="146">
                  <c:v>Papua New Guinea</c:v>
                </c:pt>
                <c:pt idx="147">
                  <c:v>Paraguay</c:v>
                </c:pt>
                <c:pt idx="148">
                  <c:v>Peru</c:v>
                </c:pt>
                <c:pt idx="149">
                  <c:v>Philippines</c:v>
                </c:pt>
                <c:pt idx="150">
                  <c:v>Poland</c:v>
                </c:pt>
                <c:pt idx="151">
                  <c:v>Portugal</c:v>
                </c:pt>
                <c:pt idx="152">
                  <c:v>Puerto Rico</c:v>
                </c:pt>
                <c:pt idx="153">
                  <c:v>Qatar</c:v>
                </c:pt>
                <c:pt idx="154">
                  <c:v>Refugee Olympic Team</c:v>
                </c:pt>
                <c:pt idx="155">
                  <c:v>Republic of Congo</c:v>
                </c:pt>
                <c:pt idx="156">
                  <c:v>Romania</c:v>
                </c:pt>
                <c:pt idx="157">
                  <c:v>Russia</c:v>
                </c:pt>
                <c:pt idx="158">
                  <c:v>Rwanda</c:v>
                </c:pt>
                <c:pt idx="159">
                  <c:v>Saar</c:v>
                </c:pt>
                <c:pt idx="160">
                  <c:v>Saint Lucia</c:v>
                </c:pt>
                <c:pt idx="161">
                  <c:v>Samoa</c:v>
                </c:pt>
                <c:pt idx="162">
                  <c:v>San Marino</c:v>
                </c:pt>
                <c:pt idx="163">
                  <c:v>Sao Tome and Principe</c:v>
                </c:pt>
                <c:pt idx="164">
                  <c:v>Saudi Arabia</c:v>
                </c:pt>
                <c:pt idx="165">
                  <c:v>Senegal</c:v>
                </c:pt>
                <c:pt idx="166">
                  <c:v>Serbia</c:v>
                </c:pt>
                <c:pt idx="167">
                  <c:v>Serbia and Montenegro</c:v>
                </c:pt>
                <c:pt idx="168">
                  <c:v>Seychelles</c:v>
                </c:pt>
                <c:pt idx="169">
                  <c:v>Sierra Leone</c:v>
                </c:pt>
                <c:pt idx="170">
                  <c:v>Singapore</c:v>
                </c:pt>
                <c:pt idx="171">
                  <c:v>Slovakia</c:v>
                </c:pt>
                <c:pt idx="172">
                  <c:v>Slovenia</c:v>
                </c:pt>
                <c:pt idx="173">
                  <c:v>Solomon Islands</c:v>
                </c:pt>
                <c:pt idx="174">
                  <c:v>South Africa</c:v>
                </c:pt>
                <c:pt idx="175">
                  <c:v>South Korea</c:v>
                </c:pt>
                <c:pt idx="176">
                  <c:v>South Sudan</c:v>
                </c:pt>
                <c:pt idx="177">
                  <c:v>South Yemen</c:v>
                </c:pt>
                <c:pt idx="178">
                  <c:v>Soviet Union</c:v>
                </c:pt>
                <c:pt idx="179">
                  <c:v>Spain</c:v>
                </c:pt>
                <c:pt idx="180">
                  <c:v>Sri Lanka</c:v>
                </c:pt>
                <c:pt idx="181">
                  <c:v>Sudan</c:v>
                </c:pt>
                <c:pt idx="182">
                  <c:v>Suriname</c:v>
                </c:pt>
                <c:pt idx="183">
                  <c:v>Swaziland</c:v>
                </c:pt>
                <c:pt idx="184">
                  <c:v>Sweden</c:v>
                </c:pt>
                <c:pt idx="185">
                  <c:v>Switzerland</c:v>
                </c:pt>
                <c:pt idx="186">
                  <c:v>Syria</c:v>
                </c:pt>
                <c:pt idx="187">
                  <c:v>Taiwan</c:v>
                </c:pt>
                <c:pt idx="188">
                  <c:v>Tajikistan</c:v>
                </c:pt>
                <c:pt idx="189">
                  <c:v>Tanzania</c:v>
                </c:pt>
                <c:pt idx="190">
                  <c:v>Thailand</c:v>
                </c:pt>
                <c:pt idx="191">
                  <c:v>Timor-Leste</c:v>
                </c:pt>
                <c:pt idx="192">
                  <c:v>Togo</c:v>
                </c:pt>
                <c:pt idx="193">
                  <c:v>Tonga</c:v>
                </c:pt>
                <c:pt idx="194">
                  <c:v>Trinidad and Tobago</c:v>
                </c:pt>
                <c:pt idx="195">
                  <c:v>Tunisia</c:v>
                </c:pt>
                <c:pt idx="196">
                  <c:v>Turkey</c:v>
                </c:pt>
                <c:pt idx="197">
                  <c:v>Turkmenistan</c:v>
                </c:pt>
                <c:pt idx="198">
                  <c:v>Tuvalu</c:v>
                </c:pt>
                <c:pt idx="199">
                  <c:v>Uganda</c:v>
                </c:pt>
                <c:pt idx="200">
                  <c:v>UK</c:v>
                </c:pt>
                <c:pt idx="201">
                  <c:v>Ukraine</c:v>
                </c:pt>
                <c:pt idx="202">
                  <c:v>Unified Team</c:v>
                </c:pt>
                <c:pt idx="203">
                  <c:v>United Arab Emirates</c:v>
                </c:pt>
                <c:pt idx="204">
                  <c:v>United Arab Republic</c:v>
                </c:pt>
                <c:pt idx="205">
                  <c:v>Uruguay</c:v>
                </c:pt>
                <c:pt idx="206">
                  <c:v>USA</c:v>
                </c:pt>
                <c:pt idx="207">
                  <c:v>Uzbekistan</c:v>
                </c:pt>
                <c:pt idx="208">
                  <c:v>Vanuatu</c:v>
                </c:pt>
                <c:pt idx="209">
                  <c:v>Venezuela</c:v>
                </c:pt>
                <c:pt idx="210">
                  <c:v>Vietnam</c:v>
                </c:pt>
                <c:pt idx="211">
                  <c:v>Vietnam (pre)</c:v>
                </c:pt>
                <c:pt idx="212">
                  <c:v>Virgin Islands</c:v>
                </c:pt>
                <c:pt idx="213">
                  <c:v>Virgin Islands, British</c:v>
                </c:pt>
                <c:pt idx="214">
                  <c:v>West Germany</c:v>
                </c:pt>
                <c:pt idx="215">
                  <c:v>West Indies Federation</c:v>
                </c:pt>
                <c:pt idx="216">
                  <c:v>Yemen</c:v>
                </c:pt>
                <c:pt idx="217">
                  <c:v>Yugoslavia</c:v>
                </c:pt>
                <c:pt idx="218">
                  <c:v>Zambia</c:v>
                </c:pt>
                <c:pt idx="219">
                  <c:v>Zimbabwe</c:v>
                </c:pt>
                <c:pt idx="220">
                  <c:v>Zimbabwe (Rhodesia)</c:v>
                </c:pt>
              </c:strCache>
            </c:strRef>
          </c:cat>
          <c:val>
            <c:numRef>
              <c:f>'Q15'!$AB$3:$AB$224</c:f>
              <c:numCache>
                <c:formatCode>General</c:formatCode>
                <c:ptCount val="221"/>
                <c:pt idx="3">
                  <c:v>2</c:v>
                </c:pt>
                <c:pt idx="4">
                  <c:v>1</c:v>
                </c:pt>
                <c:pt idx="6">
                  <c:v>2</c:v>
                </c:pt>
                <c:pt idx="9">
                  <c:v>2</c:v>
                </c:pt>
                <c:pt idx="10">
                  <c:v>1</c:v>
                </c:pt>
                <c:pt idx="20">
                  <c:v>1</c:v>
                </c:pt>
                <c:pt idx="25">
                  <c:v>1</c:v>
                </c:pt>
                <c:pt idx="35">
                  <c:v>2</c:v>
                </c:pt>
                <c:pt idx="38">
                  <c:v>1</c:v>
                </c:pt>
                <c:pt idx="43">
                  <c:v>3</c:v>
                </c:pt>
                <c:pt idx="44">
                  <c:v>3</c:v>
                </c:pt>
                <c:pt idx="58">
                  <c:v>2</c:v>
                </c:pt>
                <c:pt idx="61">
                  <c:v>3</c:v>
                </c:pt>
                <c:pt idx="67">
                  <c:v>1</c:v>
                </c:pt>
                <c:pt idx="73">
                  <c:v>1</c:v>
                </c:pt>
                <c:pt idx="75">
                  <c:v>3</c:v>
                </c:pt>
                <c:pt idx="80">
                  <c:v>2</c:v>
                </c:pt>
                <c:pt idx="84">
                  <c:v>1</c:v>
                </c:pt>
                <c:pt idx="98">
                  <c:v>3</c:v>
                </c:pt>
                <c:pt idx="101">
                  <c:v>3</c:v>
                </c:pt>
                <c:pt idx="112">
                  <c:v>3</c:v>
                </c:pt>
                <c:pt idx="119">
                  <c:v>1</c:v>
                </c:pt>
                <c:pt idx="123">
                  <c:v>2</c:v>
                </c:pt>
                <c:pt idx="135">
                  <c:v>1</c:v>
                </c:pt>
                <c:pt idx="151">
                  <c:v>1</c:v>
                </c:pt>
                <c:pt idx="153">
                  <c:v>2</c:v>
                </c:pt>
                <c:pt idx="159">
                  <c:v>3</c:v>
                </c:pt>
                <c:pt idx="165">
                  <c:v>3</c:v>
                </c:pt>
                <c:pt idx="166">
                  <c:v>1</c:v>
                </c:pt>
                <c:pt idx="167">
                  <c:v>1</c:v>
                </c:pt>
                <c:pt idx="170">
                  <c:v>1</c:v>
                </c:pt>
                <c:pt idx="171">
                  <c:v>2</c:v>
                </c:pt>
                <c:pt idx="173">
                  <c:v>1</c:v>
                </c:pt>
                <c:pt idx="177">
                  <c:v>2</c:v>
                </c:pt>
                <c:pt idx="208">
                  <c:v>2</c:v>
                </c:pt>
                <c:pt idx="210">
                  <c:v>2</c:v>
                </c:pt>
                <c:pt idx="211">
                  <c:v>1</c:v>
                </c:pt>
              </c:numCache>
            </c:numRef>
          </c:val>
          <c:extLst>
            <c:ext xmlns:c16="http://schemas.microsoft.com/office/drawing/2014/chart" uri="{C3380CC4-5D6E-409C-BE32-E72D297353CC}">
              <c16:uniqueId val="{00000002-7C82-44A7-9B97-8AE20B548B58}"/>
            </c:ext>
          </c:extLst>
        </c:ser>
        <c:ser>
          <c:idx val="3"/>
          <c:order val="3"/>
          <c:tx>
            <c:strRef>
              <c:f>'Q15'!$AC$1:$AC$2</c:f>
              <c:strCache>
                <c:ptCount val="1"/>
                <c:pt idx="0">
                  <c:v>Canoeing</c:v>
                </c:pt>
              </c:strCache>
            </c:strRef>
          </c:tx>
          <c:spPr>
            <a:solidFill>
              <a:schemeClr val="accent4"/>
            </a:solidFill>
            <a:ln>
              <a:noFill/>
            </a:ln>
            <a:effectLst/>
          </c:spPr>
          <c:invertIfNegative val="0"/>
          <c:cat>
            <c:strRef>
              <c:f>'Q15'!$Y$3:$Y$224</c:f>
              <c:strCache>
                <c:ptCount val="221"/>
                <c:pt idx="0">
                  <c:v>Afghanistan</c:v>
                </c:pt>
                <c:pt idx="1">
                  <c:v>Albania</c:v>
                </c:pt>
                <c:pt idx="2">
                  <c:v>Algeria</c:v>
                </c:pt>
                <c:pt idx="3">
                  <c:v>American Samoa</c:v>
                </c:pt>
                <c:pt idx="4">
                  <c:v>Andorra</c:v>
                </c:pt>
                <c:pt idx="5">
                  <c:v>Angola</c:v>
                </c:pt>
                <c:pt idx="6">
                  <c:v>Antigua and Barbuda</c:v>
                </c:pt>
                <c:pt idx="7">
                  <c:v>Argentina</c:v>
                </c:pt>
                <c:pt idx="8">
                  <c:v>Armenia</c:v>
                </c:pt>
                <c:pt idx="9">
                  <c:v>Aruba</c:v>
                </c:pt>
                <c:pt idx="10">
                  <c:v>Australasia</c:v>
                </c:pt>
                <c:pt idx="11">
                  <c:v>Australia</c:v>
                </c:pt>
                <c:pt idx="12">
                  <c:v>Austria</c:v>
                </c:pt>
                <c:pt idx="13">
                  <c:v>Azerbaijan</c:v>
                </c:pt>
                <c:pt idx="14">
                  <c:v>Bahamas</c:v>
                </c:pt>
                <c:pt idx="15">
                  <c:v>Bahrain</c:v>
                </c:pt>
                <c:pt idx="16">
                  <c:v>Bangladesh</c:v>
                </c:pt>
                <c:pt idx="17">
                  <c:v>Barbados</c:v>
                </c:pt>
                <c:pt idx="18">
                  <c:v>Belarus</c:v>
                </c:pt>
                <c:pt idx="19">
                  <c:v>Belgium</c:v>
                </c:pt>
                <c:pt idx="20">
                  <c:v>Belize</c:v>
                </c:pt>
                <c:pt idx="21">
                  <c:v>Benin</c:v>
                </c:pt>
                <c:pt idx="22">
                  <c:v>Bermuda</c:v>
                </c:pt>
                <c:pt idx="23">
                  <c:v>Bhutan</c:v>
                </c:pt>
                <c:pt idx="24">
                  <c:v>Bohemia</c:v>
                </c:pt>
                <c:pt idx="25">
                  <c:v>Boliva</c:v>
                </c:pt>
                <c:pt idx="26">
                  <c:v>Bosnia and Herzegovina</c:v>
                </c:pt>
                <c:pt idx="27">
                  <c:v>Botswana</c:v>
                </c:pt>
                <c:pt idx="28">
                  <c:v>Brazil</c:v>
                </c:pt>
                <c:pt idx="29">
                  <c:v>Brunei</c:v>
                </c:pt>
                <c:pt idx="30">
                  <c:v>Bulgaria</c:v>
                </c:pt>
                <c:pt idx="31">
                  <c:v>Burkina Faso</c:v>
                </c:pt>
                <c:pt idx="32">
                  <c:v>Burundi</c:v>
                </c:pt>
                <c:pt idx="33">
                  <c:v>Cambodia</c:v>
                </c:pt>
                <c:pt idx="34">
                  <c:v>Cameroon</c:v>
                </c:pt>
                <c:pt idx="35">
                  <c:v>Cape Verde</c:v>
                </c:pt>
                <c:pt idx="36">
                  <c:v>Cayman Islands</c:v>
                </c:pt>
                <c:pt idx="37">
                  <c:v>Central African Republic</c:v>
                </c:pt>
                <c:pt idx="38">
                  <c:v>Chad</c:v>
                </c:pt>
                <c:pt idx="39">
                  <c:v>Chile</c:v>
                </c:pt>
                <c:pt idx="40">
                  <c:v>China</c:v>
                </c:pt>
                <c:pt idx="41">
                  <c:v>Colombia</c:v>
                </c:pt>
                <c:pt idx="42">
                  <c:v>Comoros</c:v>
                </c:pt>
                <c:pt idx="43">
                  <c:v>Cook Islands</c:v>
                </c:pt>
                <c:pt idx="44">
                  <c:v>Costa Rica</c:v>
                </c:pt>
                <c:pt idx="45">
                  <c:v>Croatia</c:v>
                </c:pt>
                <c:pt idx="46">
                  <c:v>Cuba</c:v>
                </c:pt>
                <c:pt idx="47">
                  <c:v>Cyprus</c:v>
                </c:pt>
                <c:pt idx="48">
                  <c:v>Czech Republic</c:v>
                </c:pt>
                <c:pt idx="49">
                  <c:v>Czechoslovakia</c:v>
                </c:pt>
                <c:pt idx="50">
                  <c:v>Democratic Republic of the Congo</c:v>
                </c:pt>
                <c:pt idx="51">
                  <c:v>Denmark</c:v>
                </c:pt>
                <c:pt idx="52">
                  <c:v>Djibouti</c:v>
                </c:pt>
                <c:pt idx="53">
                  <c:v>Dominica</c:v>
                </c:pt>
                <c:pt idx="54">
                  <c:v>Dominican Republic</c:v>
                </c:pt>
                <c:pt idx="55">
                  <c:v>East Germany</c:v>
                </c:pt>
                <c:pt idx="56">
                  <c:v>Ecuador</c:v>
                </c:pt>
                <c:pt idx="57">
                  <c:v>Egypt</c:v>
                </c:pt>
                <c:pt idx="58">
                  <c:v>El Salvador</c:v>
                </c:pt>
                <c:pt idx="59">
                  <c:v>Equatorial Guinea</c:v>
                </c:pt>
                <c:pt idx="60">
                  <c:v>Eritrea</c:v>
                </c:pt>
                <c:pt idx="61">
                  <c:v>Estonia</c:v>
                </c:pt>
                <c:pt idx="62">
                  <c:v>Ethiopia</c:v>
                </c:pt>
                <c:pt idx="63">
                  <c:v>Fiji</c:v>
                </c:pt>
                <c:pt idx="64">
                  <c:v>Finland</c:v>
                </c:pt>
                <c:pt idx="65">
                  <c:v>France</c:v>
                </c:pt>
                <c:pt idx="66">
                  <c:v>Gabon</c:v>
                </c:pt>
                <c:pt idx="67">
                  <c:v>Gambia</c:v>
                </c:pt>
                <c:pt idx="68">
                  <c:v>Georgia</c:v>
                </c:pt>
                <c:pt idx="69">
                  <c:v>Germany</c:v>
                </c:pt>
                <c:pt idx="70">
                  <c:v>Ghana</c:v>
                </c:pt>
                <c:pt idx="71">
                  <c:v>Greece</c:v>
                </c:pt>
                <c:pt idx="72">
                  <c:v>Grenada</c:v>
                </c:pt>
                <c:pt idx="73">
                  <c:v>Guam</c:v>
                </c:pt>
                <c:pt idx="74">
                  <c:v>Guatemala</c:v>
                </c:pt>
                <c:pt idx="75">
                  <c:v>Guinea</c:v>
                </c:pt>
                <c:pt idx="76">
                  <c:v>Guinea-Bissau</c:v>
                </c:pt>
                <c:pt idx="77">
                  <c:v>Guyana</c:v>
                </c:pt>
                <c:pt idx="78">
                  <c:v>Haiti</c:v>
                </c:pt>
                <c:pt idx="79">
                  <c:v>Honduras</c:v>
                </c:pt>
                <c:pt idx="80">
                  <c:v>Hong Kong</c:v>
                </c:pt>
                <c:pt idx="81">
                  <c:v>Hungary</c:v>
                </c:pt>
                <c:pt idx="82">
                  <c:v>Iceland</c:v>
                </c:pt>
                <c:pt idx="83">
                  <c:v>India</c:v>
                </c:pt>
                <c:pt idx="84">
                  <c:v>Individual Olympic Athletes</c:v>
                </c:pt>
                <c:pt idx="85">
                  <c:v>Indonesia</c:v>
                </c:pt>
                <c:pt idx="86">
                  <c:v>Iran</c:v>
                </c:pt>
                <c:pt idx="87">
                  <c:v>Iraq</c:v>
                </c:pt>
                <c:pt idx="88">
                  <c:v>Ireland</c:v>
                </c:pt>
                <c:pt idx="89">
                  <c:v>Israel</c:v>
                </c:pt>
                <c:pt idx="90">
                  <c:v>Italy</c:v>
                </c:pt>
                <c:pt idx="91">
                  <c:v>Ivory Coast</c:v>
                </c:pt>
                <c:pt idx="92">
                  <c:v>Jamaica</c:v>
                </c:pt>
                <c:pt idx="93">
                  <c:v>Jordan</c:v>
                </c:pt>
                <c:pt idx="94">
                  <c:v>Kazakhstan</c:v>
                </c:pt>
                <c:pt idx="95">
                  <c:v>Kenya</c:v>
                </c:pt>
                <c:pt idx="96">
                  <c:v>Kiribati</c:v>
                </c:pt>
                <c:pt idx="97">
                  <c:v>Kosovo</c:v>
                </c:pt>
                <c:pt idx="98">
                  <c:v>Kuwait</c:v>
                </c:pt>
                <c:pt idx="99">
                  <c:v>Kyrgyzstan</c:v>
                </c:pt>
                <c:pt idx="100">
                  <c:v>Laos</c:v>
                </c:pt>
                <c:pt idx="101">
                  <c:v>Latvia</c:v>
                </c:pt>
                <c:pt idx="102">
                  <c:v>Lebanon</c:v>
                </c:pt>
                <c:pt idx="103">
                  <c:v>Lesotho</c:v>
                </c:pt>
                <c:pt idx="104">
                  <c:v>Libya</c:v>
                </c:pt>
                <c:pt idx="105">
                  <c:v>Liechtenstein</c:v>
                </c:pt>
                <c:pt idx="106">
                  <c:v>Lithuania</c:v>
                </c:pt>
                <c:pt idx="107">
                  <c:v>Luxembourg</c:v>
                </c:pt>
                <c:pt idx="108">
                  <c:v>Macedonia</c:v>
                </c:pt>
                <c:pt idx="109">
                  <c:v>Madagascar</c:v>
                </c:pt>
                <c:pt idx="110">
                  <c:v>Malawi</c:v>
                </c:pt>
                <c:pt idx="111">
                  <c:v>Malaya</c:v>
                </c:pt>
                <c:pt idx="112">
                  <c:v>Malaysia</c:v>
                </c:pt>
                <c:pt idx="113">
                  <c:v>Maldives</c:v>
                </c:pt>
                <c:pt idx="114">
                  <c:v>Mali</c:v>
                </c:pt>
                <c:pt idx="115">
                  <c:v>Malta</c:v>
                </c:pt>
                <c:pt idx="116">
                  <c:v>Marshall Islands</c:v>
                </c:pt>
                <c:pt idx="117">
                  <c:v>Mauritius</c:v>
                </c:pt>
                <c:pt idx="118">
                  <c:v>Mexico</c:v>
                </c:pt>
                <c:pt idx="119">
                  <c:v>Micronesia</c:v>
                </c:pt>
                <c:pt idx="120">
                  <c:v>Moldova</c:v>
                </c:pt>
                <c:pt idx="121">
                  <c:v>Monaco</c:v>
                </c:pt>
                <c:pt idx="122">
                  <c:v>Mongolia</c:v>
                </c:pt>
                <c:pt idx="123">
                  <c:v>Montenegro</c:v>
                </c:pt>
                <c:pt idx="124">
                  <c:v>Morocco</c:v>
                </c:pt>
                <c:pt idx="125">
                  <c:v>Mozambique</c:v>
                </c:pt>
                <c:pt idx="126">
                  <c:v>Myanmar</c:v>
                </c:pt>
                <c:pt idx="127">
                  <c:v>Namibia</c:v>
                </c:pt>
                <c:pt idx="128">
                  <c:v>Nauru</c:v>
                </c:pt>
                <c:pt idx="129">
                  <c:v>Nepal</c:v>
                </c:pt>
                <c:pt idx="130">
                  <c:v>Netherlands</c:v>
                </c:pt>
                <c:pt idx="131">
                  <c:v>Netherlands Antilles</c:v>
                </c:pt>
                <c:pt idx="132">
                  <c:v>New Zealand</c:v>
                </c:pt>
                <c:pt idx="133">
                  <c:v>Newfoundland</c:v>
                </c:pt>
                <c:pt idx="134">
                  <c:v>Nicaragua</c:v>
                </c:pt>
                <c:pt idx="135">
                  <c:v>Niger</c:v>
                </c:pt>
                <c:pt idx="136">
                  <c:v>Nigeria</c:v>
                </c:pt>
                <c:pt idx="137">
                  <c:v>North Borneo</c:v>
                </c:pt>
                <c:pt idx="138">
                  <c:v>North Korea</c:v>
                </c:pt>
                <c:pt idx="139">
                  <c:v>North Yemen</c:v>
                </c:pt>
                <c:pt idx="140">
                  <c:v>Norway</c:v>
                </c:pt>
                <c:pt idx="141">
                  <c:v>Oman</c:v>
                </c:pt>
                <c:pt idx="142">
                  <c:v>Pakistan</c:v>
                </c:pt>
                <c:pt idx="143">
                  <c:v>Palau</c:v>
                </c:pt>
                <c:pt idx="144">
                  <c:v>Palestine</c:v>
                </c:pt>
                <c:pt idx="145">
                  <c:v>Panama</c:v>
                </c:pt>
                <c:pt idx="146">
                  <c:v>Papua New Guinea</c:v>
                </c:pt>
                <c:pt idx="147">
                  <c:v>Paraguay</c:v>
                </c:pt>
                <c:pt idx="148">
                  <c:v>Peru</c:v>
                </c:pt>
                <c:pt idx="149">
                  <c:v>Philippines</c:v>
                </c:pt>
                <c:pt idx="150">
                  <c:v>Poland</c:v>
                </c:pt>
                <c:pt idx="151">
                  <c:v>Portugal</c:v>
                </c:pt>
                <c:pt idx="152">
                  <c:v>Puerto Rico</c:v>
                </c:pt>
                <c:pt idx="153">
                  <c:v>Qatar</c:v>
                </c:pt>
                <c:pt idx="154">
                  <c:v>Refugee Olympic Team</c:v>
                </c:pt>
                <c:pt idx="155">
                  <c:v>Republic of Congo</c:v>
                </c:pt>
                <c:pt idx="156">
                  <c:v>Romania</c:v>
                </c:pt>
                <c:pt idx="157">
                  <c:v>Russia</c:v>
                </c:pt>
                <c:pt idx="158">
                  <c:v>Rwanda</c:v>
                </c:pt>
                <c:pt idx="159">
                  <c:v>Saar</c:v>
                </c:pt>
                <c:pt idx="160">
                  <c:v>Saint Lucia</c:v>
                </c:pt>
                <c:pt idx="161">
                  <c:v>Samoa</c:v>
                </c:pt>
                <c:pt idx="162">
                  <c:v>San Marino</c:v>
                </c:pt>
                <c:pt idx="163">
                  <c:v>Sao Tome and Principe</c:v>
                </c:pt>
                <c:pt idx="164">
                  <c:v>Saudi Arabia</c:v>
                </c:pt>
                <c:pt idx="165">
                  <c:v>Senegal</c:v>
                </c:pt>
                <c:pt idx="166">
                  <c:v>Serbia</c:v>
                </c:pt>
                <c:pt idx="167">
                  <c:v>Serbia and Montenegro</c:v>
                </c:pt>
                <c:pt idx="168">
                  <c:v>Seychelles</c:v>
                </c:pt>
                <c:pt idx="169">
                  <c:v>Sierra Leone</c:v>
                </c:pt>
                <c:pt idx="170">
                  <c:v>Singapore</c:v>
                </c:pt>
                <c:pt idx="171">
                  <c:v>Slovakia</c:v>
                </c:pt>
                <c:pt idx="172">
                  <c:v>Slovenia</c:v>
                </c:pt>
                <c:pt idx="173">
                  <c:v>Solomon Islands</c:v>
                </c:pt>
                <c:pt idx="174">
                  <c:v>South Africa</c:v>
                </c:pt>
                <c:pt idx="175">
                  <c:v>South Korea</c:v>
                </c:pt>
                <c:pt idx="176">
                  <c:v>South Sudan</c:v>
                </c:pt>
                <c:pt idx="177">
                  <c:v>South Yemen</c:v>
                </c:pt>
                <c:pt idx="178">
                  <c:v>Soviet Union</c:v>
                </c:pt>
                <c:pt idx="179">
                  <c:v>Spain</c:v>
                </c:pt>
                <c:pt idx="180">
                  <c:v>Sri Lanka</c:v>
                </c:pt>
                <c:pt idx="181">
                  <c:v>Sudan</c:v>
                </c:pt>
                <c:pt idx="182">
                  <c:v>Suriname</c:v>
                </c:pt>
                <c:pt idx="183">
                  <c:v>Swaziland</c:v>
                </c:pt>
                <c:pt idx="184">
                  <c:v>Sweden</c:v>
                </c:pt>
                <c:pt idx="185">
                  <c:v>Switzerland</c:v>
                </c:pt>
                <c:pt idx="186">
                  <c:v>Syria</c:v>
                </c:pt>
                <c:pt idx="187">
                  <c:v>Taiwan</c:v>
                </c:pt>
                <c:pt idx="188">
                  <c:v>Tajikistan</c:v>
                </c:pt>
                <c:pt idx="189">
                  <c:v>Tanzania</c:v>
                </c:pt>
                <c:pt idx="190">
                  <c:v>Thailand</c:v>
                </c:pt>
                <c:pt idx="191">
                  <c:v>Timor-Leste</c:v>
                </c:pt>
                <c:pt idx="192">
                  <c:v>Togo</c:v>
                </c:pt>
                <c:pt idx="193">
                  <c:v>Tonga</c:v>
                </c:pt>
                <c:pt idx="194">
                  <c:v>Trinidad and Tobago</c:v>
                </c:pt>
                <c:pt idx="195">
                  <c:v>Tunisia</c:v>
                </c:pt>
                <c:pt idx="196">
                  <c:v>Turkey</c:v>
                </c:pt>
                <c:pt idx="197">
                  <c:v>Turkmenistan</c:v>
                </c:pt>
                <c:pt idx="198">
                  <c:v>Tuvalu</c:v>
                </c:pt>
                <c:pt idx="199">
                  <c:v>Uganda</c:v>
                </c:pt>
                <c:pt idx="200">
                  <c:v>UK</c:v>
                </c:pt>
                <c:pt idx="201">
                  <c:v>Ukraine</c:v>
                </c:pt>
                <c:pt idx="202">
                  <c:v>Unified Team</c:v>
                </c:pt>
                <c:pt idx="203">
                  <c:v>United Arab Emirates</c:v>
                </c:pt>
                <c:pt idx="204">
                  <c:v>United Arab Republic</c:v>
                </c:pt>
                <c:pt idx="205">
                  <c:v>Uruguay</c:v>
                </c:pt>
                <c:pt idx="206">
                  <c:v>USA</c:v>
                </c:pt>
                <c:pt idx="207">
                  <c:v>Uzbekistan</c:v>
                </c:pt>
                <c:pt idx="208">
                  <c:v>Vanuatu</c:v>
                </c:pt>
                <c:pt idx="209">
                  <c:v>Venezuela</c:v>
                </c:pt>
                <c:pt idx="210">
                  <c:v>Vietnam</c:v>
                </c:pt>
                <c:pt idx="211">
                  <c:v>Vietnam (pre)</c:v>
                </c:pt>
                <c:pt idx="212">
                  <c:v>Virgin Islands</c:v>
                </c:pt>
                <c:pt idx="213">
                  <c:v>Virgin Islands, British</c:v>
                </c:pt>
                <c:pt idx="214">
                  <c:v>West Germany</c:v>
                </c:pt>
                <c:pt idx="215">
                  <c:v>West Indies Federation</c:v>
                </c:pt>
                <c:pt idx="216">
                  <c:v>Yemen</c:v>
                </c:pt>
                <c:pt idx="217">
                  <c:v>Yugoslavia</c:v>
                </c:pt>
                <c:pt idx="218">
                  <c:v>Zambia</c:v>
                </c:pt>
                <c:pt idx="219">
                  <c:v>Zimbabwe</c:v>
                </c:pt>
                <c:pt idx="220">
                  <c:v>Zimbabwe (Rhodesia)</c:v>
                </c:pt>
              </c:strCache>
            </c:strRef>
          </c:cat>
          <c:val>
            <c:numRef>
              <c:f>'Q15'!$AC$3:$AC$224</c:f>
              <c:numCache>
                <c:formatCode>General</c:formatCode>
                <c:ptCount val="221"/>
                <c:pt idx="4">
                  <c:v>1</c:v>
                </c:pt>
                <c:pt idx="5">
                  <c:v>2</c:v>
                </c:pt>
                <c:pt idx="6">
                  <c:v>3</c:v>
                </c:pt>
                <c:pt idx="8">
                  <c:v>1</c:v>
                </c:pt>
                <c:pt idx="25">
                  <c:v>1</c:v>
                </c:pt>
                <c:pt idx="26">
                  <c:v>3</c:v>
                </c:pt>
                <c:pt idx="39">
                  <c:v>2</c:v>
                </c:pt>
                <c:pt idx="43">
                  <c:v>3</c:v>
                </c:pt>
                <c:pt idx="56">
                  <c:v>1</c:v>
                </c:pt>
                <c:pt idx="57">
                  <c:v>3</c:v>
                </c:pt>
                <c:pt idx="61">
                  <c:v>2</c:v>
                </c:pt>
                <c:pt idx="68">
                  <c:v>1</c:v>
                </c:pt>
                <c:pt idx="73">
                  <c:v>1</c:v>
                </c:pt>
                <c:pt idx="74">
                  <c:v>1</c:v>
                </c:pt>
                <c:pt idx="99">
                  <c:v>2</c:v>
                </c:pt>
                <c:pt idx="102">
                  <c:v>1</c:v>
                </c:pt>
                <c:pt idx="112">
                  <c:v>1</c:v>
                </c:pt>
                <c:pt idx="124">
                  <c:v>3</c:v>
                </c:pt>
                <c:pt idx="125">
                  <c:v>2</c:v>
                </c:pt>
                <c:pt idx="126">
                  <c:v>1</c:v>
                </c:pt>
                <c:pt idx="136">
                  <c:v>1</c:v>
                </c:pt>
                <c:pt idx="143">
                  <c:v>1</c:v>
                </c:pt>
                <c:pt idx="145">
                  <c:v>1</c:v>
                </c:pt>
                <c:pt idx="148">
                  <c:v>1</c:v>
                </c:pt>
                <c:pt idx="159">
                  <c:v>3</c:v>
                </c:pt>
                <c:pt idx="161">
                  <c:v>2</c:v>
                </c:pt>
                <c:pt idx="163">
                  <c:v>2</c:v>
                </c:pt>
                <c:pt idx="168">
                  <c:v>1</c:v>
                </c:pt>
                <c:pt idx="170">
                  <c:v>1</c:v>
                </c:pt>
                <c:pt idx="190">
                  <c:v>1</c:v>
                </c:pt>
                <c:pt idx="192">
                  <c:v>1</c:v>
                </c:pt>
                <c:pt idx="195">
                  <c:v>3</c:v>
                </c:pt>
                <c:pt idx="196">
                  <c:v>1</c:v>
                </c:pt>
                <c:pt idx="205">
                  <c:v>2</c:v>
                </c:pt>
                <c:pt idx="210">
                  <c:v>1</c:v>
                </c:pt>
              </c:numCache>
            </c:numRef>
          </c:val>
          <c:extLst>
            <c:ext xmlns:c16="http://schemas.microsoft.com/office/drawing/2014/chart" uri="{C3380CC4-5D6E-409C-BE32-E72D297353CC}">
              <c16:uniqueId val="{00000003-7C82-44A7-9B97-8AE20B548B58}"/>
            </c:ext>
          </c:extLst>
        </c:ser>
        <c:ser>
          <c:idx val="4"/>
          <c:order val="4"/>
          <c:tx>
            <c:strRef>
              <c:f>'Q15'!$AD$1:$AD$2</c:f>
              <c:strCache>
                <c:ptCount val="1"/>
                <c:pt idx="0">
                  <c:v>Cycling</c:v>
                </c:pt>
              </c:strCache>
            </c:strRef>
          </c:tx>
          <c:spPr>
            <a:solidFill>
              <a:schemeClr val="accent5"/>
            </a:solidFill>
            <a:ln>
              <a:noFill/>
            </a:ln>
            <a:effectLst/>
          </c:spPr>
          <c:invertIfNegative val="0"/>
          <c:cat>
            <c:strRef>
              <c:f>'Q15'!$Y$3:$Y$224</c:f>
              <c:strCache>
                <c:ptCount val="221"/>
                <c:pt idx="0">
                  <c:v>Afghanistan</c:v>
                </c:pt>
                <c:pt idx="1">
                  <c:v>Albania</c:v>
                </c:pt>
                <c:pt idx="2">
                  <c:v>Algeria</c:v>
                </c:pt>
                <c:pt idx="3">
                  <c:v>American Samoa</c:v>
                </c:pt>
                <c:pt idx="4">
                  <c:v>Andorra</c:v>
                </c:pt>
                <c:pt idx="5">
                  <c:v>Angola</c:v>
                </c:pt>
                <c:pt idx="6">
                  <c:v>Antigua and Barbuda</c:v>
                </c:pt>
                <c:pt idx="7">
                  <c:v>Argentina</c:v>
                </c:pt>
                <c:pt idx="8">
                  <c:v>Armenia</c:v>
                </c:pt>
                <c:pt idx="9">
                  <c:v>Aruba</c:v>
                </c:pt>
                <c:pt idx="10">
                  <c:v>Australasia</c:v>
                </c:pt>
                <c:pt idx="11">
                  <c:v>Australia</c:v>
                </c:pt>
                <c:pt idx="12">
                  <c:v>Austria</c:v>
                </c:pt>
                <c:pt idx="13">
                  <c:v>Azerbaijan</c:v>
                </c:pt>
                <c:pt idx="14">
                  <c:v>Bahamas</c:v>
                </c:pt>
                <c:pt idx="15">
                  <c:v>Bahrain</c:v>
                </c:pt>
                <c:pt idx="16">
                  <c:v>Bangladesh</c:v>
                </c:pt>
                <c:pt idx="17">
                  <c:v>Barbados</c:v>
                </c:pt>
                <c:pt idx="18">
                  <c:v>Belarus</c:v>
                </c:pt>
                <c:pt idx="19">
                  <c:v>Belgium</c:v>
                </c:pt>
                <c:pt idx="20">
                  <c:v>Belize</c:v>
                </c:pt>
                <c:pt idx="21">
                  <c:v>Benin</c:v>
                </c:pt>
                <c:pt idx="22">
                  <c:v>Bermuda</c:v>
                </c:pt>
                <c:pt idx="23">
                  <c:v>Bhutan</c:v>
                </c:pt>
                <c:pt idx="24">
                  <c:v>Bohemia</c:v>
                </c:pt>
                <c:pt idx="25">
                  <c:v>Boliva</c:v>
                </c:pt>
                <c:pt idx="26">
                  <c:v>Bosnia and Herzegovina</c:v>
                </c:pt>
                <c:pt idx="27">
                  <c:v>Botswana</c:v>
                </c:pt>
                <c:pt idx="28">
                  <c:v>Brazil</c:v>
                </c:pt>
                <c:pt idx="29">
                  <c:v>Brunei</c:v>
                </c:pt>
                <c:pt idx="30">
                  <c:v>Bulgaria</c:v>
                </c:pt>
                <c:pt idx="31">
                  <c:v>Burkina Faso</c:v>
                </c:pt>
                <c:pt idx="32">
                  <c:v>Burundi</c:v>
                </c:pt>
                <c:pt idx="33">
                  <c:v>Cambodia</c:v>
                </c:pt>
                <c:pt idx="34">
                  <c:v>Cameroon</c:v>
                </c:pt>
                <c:pt idx="35">
                  <c:v>Cape Verde</c:v>
                </c:pt>
                <c:pt idx="36">
                  <c:v>Cayman Islands</c:v>
                </c:pt>
                <c:pt idx="37">
                  <c:v>Central African Republic</c:v>
                </c:pt>
                <c:pt idx="38">
                  <c:v>Chad</c:v>
                </c:pt>
                <c:pt idx="39">
                  <c:v>Chile</c:v>
                </c:pt>
                <c:pt idx="40">
                  <c:v>China</c:v>
                </c:pt>
                <c:pt idx="41">
                  <c:v>Colombia</c:v>
                </c:pt>
                <c:pt idx="42">
                  <c:v>Comoros</c:v>
                </c:pt>
                <c:pt idx="43">
                  <c:v>Cook Islands</c:v>
                </c:pt>
                <c:pt idx="44">
                  <c:v>Costa Rica</c:v>
                </c:pt>
                <c:pt idx="45">
                  <c:v>Croatia</c:v>
                </c:pt>
                <c:pt idx="46">
                  <c:v>Cuba</c:v>
                </c:pt>
                <c:pt idx="47">
                  <c:v>Cyprus</c:v>
                </c:pt>
                <c:pt idx="48">
                  <c:v>Czech Republic</c:v>
                </c:pt>
                <c:pt idx="49">
                  <c:v>Czechoslovakia</c:v>
                </c:pt>
                <c:pt idx="50">
                  <c:v>Democratic Republic of the Congo</c:v>
                </c:pt>
                <c:pt idx="51">
                  <c:v>Denmark</c:v>
                </c:pt>
                <c:pt idx="52">
                  <c:v>Djibouti</c:v>
                </c:pt>
                <c:pt idx="53">
                  <c:v>Dominica</c:v>
                </c:pt>
                <c:pt idx="54">
                  <c:v>Dominican Republic</c:v>
                </c:pt>
                <c:pt idx="55">
                  <c:v>East Germany</c:v>
                </c:pt>
                <c:pt idx="56">
                  <c:v>Ecuador</c:v>
                </c:pt>
                <c:pt idx="57">
                  <c:v>Egypt</c:v>
                </c:pt>
                <c:pt idx="58">
                  <c:v>El Salvador</c:v>
                </c:pt>
                <c:pt idx="59">
                  <c:v>Equatorial Guinea</c:v>
                </c:pt>
                <c:pt idx="60">
                  <c:v>Eritrea</c:v>
                </c:pt>
                <c:pt idx="61">
                  <c:v>Estonia</c:v>
                </c:pt>
                <c:pt idx="62">
                  <c:v>Ethiopia</c:v>
                </c:pt>
                <c:pt idx="63">
                  <c:v>Fiji</c:v>
                </c:pt>
                <c:pt idx="64">
                  <c:v>Finland</c:v>
                </c:pt>
                <c:pt idx="65">
                  <c:v>France</c:v>
                </c:pt>
                <c:pt idx="66">
                  <c:v>Gabon</c:v>
                </c:pt>
                <c:pt idx="67">
                  <c:v>Gambia</c:v>
                </c:pt>
                <c:pt idx="68">
                  <c:v>Georgia</c:v>
                </c:pt>
                <c:pt idx="69">
                  <c:v>Germany</c:v>
                </c:pt>
                <c:pt idx="70">
                  <c:v>Ghana</c:v>
                </c:pt>
                <c:pt idx="71">
                  <c:v>Greece</c:v>
                </c:pt>
                <c:pt idx="72">
                  <c:v>Grenada</c:v>
                </c:pt>
                <c:pt idx="73">
                  <c:v>Guam</c:v>
                </c:pt>
                <c:pt idx="74">
                  <c:v>Guatemala</c:v>
                </c:pt>
                <c:pt idx="75">
                  <c:v>Guinea</c:v>
                </c:pt>
                <c:pt idx="76">
                  <c:v>Guinea-Bissau</c:v>
                </c:pt>
                <c:pt idx="77">
                  <c:v>Guyana</c:v>
                </c:pt>
                <c:pt idx="78">
                  <c:v>Haiti</c:v>
                </c:pt>
                <c:pt idx="79">
                  <c:v>Honduras</c:v>
                </c:pt>
                <c:pt idx="80">
                  <c:v>Hong Kong</c:v>
                </c:pt>
                <c:pt idx="81">
                  <c:v>Hungary</c:v>
                </c:pt>
                <c:pt idx="82">
                  <c:v>Iceland</c:v>
                </c:pt>
                <c:pt idx="83">
                  <c:v>India</c:v>
                </c:pt>
                <c:pt idx="84">
                  <c:v>Individual Olympic Athletes</c:v>
                </c:pt>
                <c:pt idx="85">
                  <c:v>Indonesia</c:v>
                </c:pt>
                <c:pt idx="86">
                  <c:v>Iran</c:v>
                </c:pt>
                <c:pt idx="87">
                  <c:v>Iraq</c:v>
                </c:pt>
                <c:pt idx="88">
                  <c:v>Ireland</c:v>
                </c:pt>
                <c:pt idx="89">
                  <c:v>Israel</c:v>
                </c:pt>
                <c:pt idx="90">
                  <c:v>Italy</c:v>
                </c:pt>
                <c:pt idx="91">
                  <c:v>Ivory Coast</c:v>
                </c:pt>
                <c:pt idx="92">
                  <c:v>Jamaica</c:v>
                </c:pt>
                <c:pt idx="93">
                  <c:v>Jordan</c:v>
                </c:pt>
                <c:pt idx="94">
                  <c:v>Kazakhstan</c:v>
                </c:pt>
                <c:pt idx="95">
                  <c:v>Kenya</c:v>
                </c:pt>
                <c:pt idx="96">
                  <c:v>Kiribati</c:v>
                </c:pt>
                <c:pt idx="97">
                  <c:v>Kosovo</c:v>
                </c:pt>
                <c:pt idx="98">
                  <c:v>Kuwait</c:v>
                </c:pt>
                <c:pt idx="99">
                  <c:v>Kyrgyzstan</c:v>
                </c:pt>
                <c:pt idx="100">
                  <c:v>Laos</c:v>
                </c:pt>
                <c:pt idx="101">
                  <c:v>Latvia</c:v>
                </c:pt>
                <c:pt idx="102">
                  <c:v>Lebanon</c:v>
                </c:pt>
                <c:pt idx="103">
                  <c:v>Lesotho</c:v>
                </c:pt>
                <c:pt idx="104">
                  <c:v>Libya</c:v>
                </c:pt>
                <c:pt idx="105">
                  <c:v>Liechtenstein</c:v>
                </c:pt>
                <c:pt idx="106">
                  <c:v>Lithuania</c:v>
                </c:pt>
                <c:pt idx="107">
                  <c:v>Luxembourg</c:v>
                </c:pt>
                <c:pt idx="108">
                  <c:v>Macedonia</c:v>
                </c:pt>
                <c:pt idx="109">
                  <c:v>Madagascar</c:v>
                </c:pt>
                <c:pt idx="110">
                  <c:v>Malawi</c:v>
                </c:pt>
                <c:pt idx="111">
                  <c:v>Malaya</c:v>
                </c:pt>
                <c:pt idx="112">
                  <c:v>Malaysia</c:v>
                </c:pt>
                <c:pt idx="113">
                  <c:v>Maldives</c:v>
                </c:pt>
                <c:pt idx="114">
                  <c:v>Mali</c:v>
                </c:pt>
                <c:pt idx="115">
                  <c:v>Malta</c:v>
                </c:pt>
                <c:pt idx="116">
                  <c:v>Marshall Islands</c:v>
                </c:pt>
                <c:pt idx="117">
                  <c:v>Mauritius</c:v>
                </c:pt>
                <c:pt idx="118">
                  <c:v>Mexico</c:v>
                </c:pt>
                <c:pt idx="119">
                  <c:v>Micronesia</c:v>
                </c:pt>
                <c:pt idx="120">
                  <c:v>Moldova</c:v>
                </c:pt>
                <c:pt idx="121">
                  <c:v>Monaco</c:v>
                </c:pt>
                <c:pt idx="122">
                  <c:v>Mongolia</c:v>
                </c:pt>
                <c:pt idx="123">
                  <c:v>Montenegro</c:v>
                </c:pt>
                <c:pt idx="124">
                  <c:v>Morocco</c:v>
                </c:pt>
                <c:pt idx="125">
                  <c:v>Mozambique</c:v>
                </c:pt>
                <c:pt idx="126">
                  <c:v>Myanmar</c:v>
                </c:pt>
                <c:pt idx="127">
                  <c:v>Namibia</c:v>
                </c:pt>
                <c:pt idx="128">
                  <c:v>Nauru</c:v>
                </c:pt>
                <c:pt idx="129">
                  <c:v>Nepal</c:v>
                </c:pt>
                <c:pt idx="130">
                  <c:v>Netherlands</c:v>
                </c:pt>
                <c:pt idx="131">
                  <c:v>Netherlands Antilles</c:v>
                </c:pt>
                <c:pt idx="132">
                  <c:v>New Zealand</c:v>
                </c:pt>
                <c:pt idx="133">
                  <c:v>Newfoundland</c:v>
                </c:pt>
                <c:pt idx="134">
                  <c:v>Nicaragua</c:v>
                </c:pt>
                <c:pt idx="135">
                  <c:v>Niger</c:v>
                </c:pt>
                <c:pt idx="136">
                  <c:v>Nigeria</c:v>
                </c:pt>
                <c:pt idx="137">
                  <c:v>North Borneo</c:v>
                </c:pt>
                <c:pt idx="138">
                  <c:v>North Korea</c:v>
                </c:pt>
                <c:pt idx="139">
                  <c:v>North Yemen</c:v>
                </c:pt>
                <c:pt idx="140">
                  <c:v>Norway</c:v>
                </c:pt>
                <c:pt idx="141">
                  <c:v>Oman</c:v>
                </c:pt>
                <c:pt idx="142">
                  <c:v>Pakistan</c:v>
                </c:pt>
                <c:pt idx="143">
                  <c:v>Palau</c:v>
                </c:pt>
                <c:pt idx="144">
                  <c:v>Palestine</c:v>
                </c:pt>
                <c:pt idx="145">
                  <c:v>Panama</c:v>
                </c:pt>
                <c:pt idx="146">
                  <c:v>Papua New Guinea</c:v>
                </c:pt>
                <c:pt idx="147">
                  <c:v>Paraguay</c:v>
                </c:pt>
                <c:pt idx="148">
                  <c:v>Peru</c:v>
                </c:pt>
                <c:pt idx="149">
                  <c:v>Philippines</c:v>
                </c:pt>
                <c:pt idx="150">
                  <c:v>Poland</c:v>
                </c:pt>
                <c:pt idx="151">
                  <c:v>Portugal</c:v>
                </c:pt>
                <c:pt idx="152">
                  <c:v>Puerto Rico</c:v>
                </c:pt>
                <c:pt idx="153">
                  <c:v>Qatar</c:v>
                </c:pt>
                <c:pt idx="154">
                  <c:v>Refugee Olympic Team</c:v>
                </c:pt>
                <c:pt idx="155">
                  <c:v>Republic of Congo</c:v>
                </c:pt>
                <c:pt idx="156">
                  <c:v>Romania</c:v>
                </c:pt>
                <c:pt idx="157">
                  <c:v>Russia</c:v>
                </c:pt>
                <c:pt idx="158">
                  <c:v>Rwanda</c:v>
                </c:pt>
                <c:pt idx="159">
                  <c:v>Saar</c:v>
                </c:pt>
                <c:pt idx="160">
                  <c:v>Saint Lucia</c:v>
                </c:pt>
                <c:pt idx="161">
                  <c:v>Samoa</c:v>
                </c:pt>
                <c:pt idx="162">
                  <c:v>San Marino</c:v>
                </c:pt>
                <c:pt idx="163">
                  <c:v>Sao Tome and Principe</c:v>
                </c:pt>
                <c:pt idx="164">
                  <c:v>Saudi Arabia</c:v>
                </c:pt>
                <c:pt idx="165">
                  <c:v>Senegal</c:v>
                </c:pt>
                <c:pt idx="166">
                  <c:v>Serbia</c:v>
                </c:pt>
                <c:pt idx="167">
                  <c:v>Serbia and Montenegro</c:v>
                </c:pt>
                <c:pt idx="168">
                  <c:v>Seychelles</c:v>
                </c:pt>
                <c:pt idx="169">
                  <c:v>Sierra Leone</c:v>
                </c:pt>
                <c:pt idx="170">
                  <c:v>Singapore</c:v>
                </c:pt>
                <c:pt idx="171">
                  <c:v>Slovakia</c:v>
                </c:pt>
                <c:pt idx="172">
                  <c:v>Slovenia</c:v>
                </c:pt>
                <c:pt idx="173">
                  <c:v>Solomon Islands</c:v>
                </c:pt>
                <c:pt idx="174">
                  <c:v>South Africa</c:v>
                </c:pt>
                <c:pt idx="175">
                  <c:v>South Korea</c:v>
                </c:pt>
                <c:pt idx="176">
                  <c:v>South Sudan</c:v>
                </c:pt>
                <c:pt idx="177">
                  <c:v>South Yemen</c:v>
                </c:pt>
                <c:pt idx="178">
                  <c:v>Soviet Union</c:v>
                </c:pt>
                <c:pt idx="179">
                  <c:v>Spain</c:v>
                </c:pt>
                <c:pt idx="180">
                  <c:v>Sri Lanka</c:v>
                </c:pt>
                <c:pt idx="181">
                  <c:v>Sudan</c:v>
                </c:pt>
                <c:pt idx="182">
                  <c:v>Suriname</c:v>
                </c:pt>
                <c:pt idx="183">
                  <c:v>Swaziland</c:v>
                </c:pt>
                <c:pt idx="184">
                  <c:v>Sweden</c:v>
                </c:pt>
                <c:pt idx="185">
                  <c:v>Switzerland</c:v>
                </c:pt>
                <c:pt idx="186">
                  <c:v>Syria</c:v>
                </c:pt>
                <c:pt idx="187">
                  <c:v>Taiwan</c:v>
                </c:pt>
                <c:pt idx="188">
                  <c:v>Tajikistan</c:v>
                </c:pt>
                <c:pt idx="189">
                  <c:v>Tanzania</c:v>
                </c:pt>
                <c:pt idx="190">
                  <c:v>Thailand</c:v>
                </c:pt>
                <c:pt idx="191">
                  <c:v>Timor-Leste</c:v>
                </c:pt>
                <c:pt idx="192">
                  <c:v>Togo</c:v>
                </c:pt>
                <c:pt idx="193">
                  <c:v>Tonga</c:v>
                </c:pt>
                <c:pt idx="194">
                  <c:v>Trinidad and Tobago</c:v>
                </c:pt>
                <c:pt idx="195">
                  <c:v>Tunisia</c:v>
                </c:pt>
                <c:pt idx="196">
                  <c:v>Turkey</c:v>
                </c:pt>
                <c:pt idx="197">
                  <c:v>Turkmenistan</c:v>
                </c:pt>
                <c:pt idx="198">
                  <c:v>Tuvalu</c:v>
                </c:pt>
                <c:pt idx="199">
                  <c:v>Uganda</c:v>
                </c:pt>
                <c:pt idx="200">
                  <c:v>UK</c:v>
                </c:pt>
                <c:pt idx="201">
                  <c:v>Ukraine</c:v>
                </c:pt>
                <c:pt idx="202">
                  <c:v>Unified Team</c:v>
                </c:pt>
                <c:pt idx="203">
                  <c:v>United Arab Emirates</c:v>
                </c:pt>
                <c:pt idx="204">
                  <c:v>United Arab Republic</c:v>
                </c:pt>
                <c:pt idx="205">
                  <c:v>Uruguay</c:v>
                </c:pt>
                <c:pt idx="206">
                  <c:v>USA</c:v>
                </c:pt>
                <c:pt idx="207">
                  <c:v>Uzbekistan</c:v>
                </c:pt>
                <c:pt idx="208">
                  <c:v>Vanuatu</c:v>
                </c:pt>
                <c:pt idx="209">
                  <c:v>Venezuela</c:v>
                </c:pt>
                <c:pt idx="210">
                  <c:v>Vietnam</c:v>
                </c:pt>
                <c:pt idx="211">
                  <c:v>Vietnam (pre)</c:v>
                </c:pt>
                <c:pt idx="212">
                  <c:v>Virgin Islands</c:v>
                </c:pt>
                <c:pt idx="213">
                  <c:v>Virgin Islands, British</c:v>
                </c:pt>
                <c:pt idx="214">
                  <c:v>West Germany</c:v>
                </c:pt>
                <c:pt idx="215">
                  <c:v>West Indies Federation</c:v>
                </c:pt>
                <c:pt idx="216">
                  <c:v>Yemen</c:v>
                </c:pt>
                <c:pt idx="217">
                  <c:v>Yugoslavia</c:v>
                </c:pt>
                <c:pt idx="218">
                  <c:v>Zambia</c:v>
                </c:pt>
                <c:pt idx="219">
                  <c:v>Zimbabwe</c:v>
                </c:pt>
                <c:pt idx="220">
                  <c:v>Zimbabwe (Rhodesia)</c:v>
                </c:pt>
              </c:strCache>
            </c:strRef>
          </c:cat>
          <c:val>
            <c:numRef>
              <c:f>'Q15'!$AD$3:$AD$224</c:f>
              <c:numCache>
                <c:formatCode>General</c:formatCode>
                <c:ptCount val="221"/>
                <c:pt idx="1">
                  <c:v>1</c:v>
                </c:pt>
                <c:pt idx="4">
                  <c:v>3</c:v>
                </c:pt>
                <c:pt idx="8">
                  <c:v>1</c:v>
                </c:pt>
                <c:pt idx="9">
                  <c:v>2</c:v>
                </c:pt>
                <c:pt idx="14">
                  <c:v>2</c:v>
                </c:pt>
                <c:pt idx="21">
                  <c:v>2</c:v>
                </c:pt>
                <c:pt idx="33">
                  <c:v>3</c:v>
                </c:pt>
                <c:pt idx="54">
                  <c:v>1</c:v>
                </c:pt>
                <c:pt idx="60">
                  <c:v>1</c:v>
                </c:pt>
                <c:pt idx="63">
                  <c:v>1</c:v>
                </c:pt>
                <c:pt idx="68">
                  <c:v>1</c:v>
                </c:pt>
                <c:pt idx="87">
                  <c:v>1</c:v>
                </c:pt>
                <c:pt idx="89">
                  <c:v>3</c:v>
                </c:pt>
                <c:pt idx="95">
                  <c:v>1</c:v>
                </c:pt>
                <c:pt idx="97">
                  <c:v>1</c:v>
                </c:pt>
                <c:pt idx="99">
                  <c:v>1</c:v>
                </c:pt>
                <c:pt idx="100">
                  <c:v>1</c:v>
                </c:pt>
                <c:pt idx="103">
                  <c:v>1</c:v>
                </c:pt>
                <c:pt idx="104">
                  <c:v>2</c:v>
                </c:pt>
                <c:pt idx="109">
                  <c:v>1</c:v>
                </c:pt>
                <c:pt idx="117">
                  <c:v>1</c:v>
                </c:pt>
                <c:pt idx="121">
                  <c:v>1</c:v>
                </c:pt>
                <c:pt idx="134">
                  <c:v>1</c:v>
                </c:pt>
                <c:pt idx="138">
                  <c:v>3</c:v>
                </c:pt>
                <c:pt idx="141">
                  <c:v>1</c:v>
                </c:pt>
                <c:pt idx="158">
                  <c:v>3</c:v>
                </c:pt>
                <c:pt idx="161">
                  <c:v>1</c:v>
                </c:pt>
                <c:pt idx="164">
                  <c:v>3</c:v>
                </c:pt>
                <c:pt idx="167">
                  <c:v>2</c:v>
                </c:pt>
                <c:pt idx="169">
                  <c:v>1</c:v>
                </c:pt>
                <c:pt idx="180">
                  <c:v>1</c:v>
                </c:pt>
                <c:pt idx="182">
                  <c:v>1</c:v>
                </c:pt>
                <c:pt idx="186">
                  <c:v>1</c:v>
                </c:pt>
                <c:pt idx="191">
                  <c:v>1</c:v>
                </c:pt>
                <c:pt idx="203">
                  <c:v>2</c:v>
                </c:pt>
                <c:pt idx="210">
                  <c:v>1</c:v>
                </c:pt>
                <c:pt idx="212">
                  <c:v>2</c:v>
                </c:pt>
                <c:pt idx="215">
                  <c:v>1</c:v>
                </c:pt>
              </c:numCache>
            </c:numRef>
          </c:val>
          <c:extLst>
            <c:ext xmlns:c16="http://schemas.microsoft.com/office/drawing/2014/chart" uri="{C3380CC4-5D6E-409C-BE32-E72D297353CC}">
              <c16:uniqueId val="{00000004-7C82-44A7-9B97-8AE20B548B58}"/>
            </c:ext>
          </c:extLst>
        </c:ser>
        <c:ser>
          <c:idx val="5"/>
          <c:order val="5"/>
          <c:tx>
            <c:strRef>
              <c:f>'Q15'!$AE$1:$AE$2</c:f>
              <c:strCache>
                <c:ptCount val="1"/>
                <c:pt idx="0">
                  <c:v>Judo</c:v>
                </c:pt>
              </c:strCache>
            </c:strRef>
          </c:tx>
          <c:spPr>
            <a:solidFill>
              <a:schemeClr val="accent6"/>
            </a:solidFill>
            <a:ln>
              <a:noFill/>
            </a:ln>
            <a:effectLst/>
          </c:spPr>
          <c:invertIfNegative val="0"/>
          <c:cat>
            <c:strRef>
              <c:f>'Q15'!$Y$3:$Y$224</c:f>
              <c:strCache>
                <c:ptCount val="221"/>
                <c:pt idx="0">
                  <c:v>Afghanistan</c:v>
                </c:pt>
                <c:pt idx="1">
                  <c:v>Albania</c:v>
                </c:pt>
                <c:pt idx="2">
                  <c:v>Algeria</c:v>
                </c:pt>
                <c:pt idx="3">
                  <c:v>American Samoa</c:v>
                </c:pt>
                <c:pt idx="4">
                  <c:v>Andorra</c:v>
                </c:pt>
                <c:pt idx="5">
                  <c:v>Angola</c:v>
                </c:pt>
                <c:pt idx="6">
                  <c:v>Antigua and Barbuda</c:v>
                </c:pt>
                <c:pt idx="7">
                  <c:v>Argentina</c:v>
                </c:pt>
                <c:pt idx="8">
                  <c:v>Armenia</c:v>
                </c:pt>
                <c:pt idx="9">
                  <c:v>Aruba</c:v>
                </c:pt>
                <c:pt idx="10">
                  <c:v>Australasia</c:v>
                </c:pt>
                <c:pt idx="11">
                  <c:v>Australia</c:v>
                </c:pt>
                <c:pt idx="12">
                  <c:v>Austria</c:v>
                </c:pt>
                <c:pt idx="13">
                  <c:v>Azerbaijan</c:v>
                </c:pt>
                <c:pt idx="14">
                  <c:v>Bahamas</c:v>
                </c:pt>
                <c:pt idx="15">
                  <c:v>Bahrain</c:v>
                </c:pt>
                <c:pt idx="16">
                  <c:v>Bangladesh</c:v>
                </c:pt>
                <c:pt idx="17">
                  <c:v>Barbados</c:v>
                </c:pt>
                <c:pt idx="18">
                  <c:v>Belarus</c:v>
                </c:pt>
                <c:pt idx="19">
                  <c:v>Belgium</c:v>
                </c:pt>
                <c:pt idx="20">
                  <c:v>Belize</c:v>
                </c:pt>
                <c:pt idx="21">
                  <c:v>Benin</c:v>
                </c:pt>
                <c:pt idx="22">
                  <c:v>Bermuda</c:v>
                </c:pt>
                <c:pt idx="23">
                  <c:v>Bhutan</c:v>
                </c:pt>
                <c:pt idx="24">
                  <c:v>Bohemia</c:v>
                </c:pt>
                <c:pt idx="25">
                  <c:v>Boliva</c:v>
                </c:pt>
                <c:pt idx="26">
                  <c:v>Bosnia and Herzegovina</c:v>
                </c:pt>
                <c:pt idx="27">
                  <c:v>Botswana</c:v>
                </c:pt>
                <c:pt idx="28">
                  <c:v>Brazil</c:v>
                </c:pt>
                <c:pt idx="29">
                  <c:v>Brunei</c:v>
                </c:pt>
                <c:pt idx="30">
                  <c:v>Bulgaria</c:v>
                </c:pt>
                <c:pt idx="31">
                  <c:v>Burkina Faso</c:v>
                </c:pt>
                <c:pt idx="32">
                  <c:v>Burundi</c:v>
                </c:pt>
                <c:pt idx="33">
                  <c:v>Cambodia</c:v>
                </c:pt>
                <c:pt idx="34">
                  <c:v>Cameroon</c:v>
                </c:pt>
                <c:pt idx="35">
                  <c:v>Cape Verde</c:v>
                </c:pt>
                <c:pt idx="36">
                  <c:v>Cayman Islands</c:v>
                </c:pt>
                <c:pt idx="37">
                  <c:v>Central African Republic</c:v>
                </c:pt>
                <c:pt idx="38">
                  <c:v>Chad</c:v>
                </c:pt>
                <c:pt idx="39">
                  <c:v>Chile</c:v>
                </c:pt>
                <c:pt idx="40">
                  <c:v>China</c:v>
                </c:pt>
                <c:pt idx="41">
                  <c:v>Colombia</c:v>
                </c:pt>
                <c:pt idx="42">
                  <c:v>Comoros</c:v>
                </c:pt>
                <c:pt idx="43">
                  <c:v>Cook Islands</c:v>
                </c:pt>
                <c:pt idx="44">
                  <c:v>Costa Rica</c:v>
                </c:pt>
                <c:pt idx="45">
                  <c:v>Croatia</c:v>
                </c:pt>
                <c:pt idx="46">
                  <c:v>Cuba</c:v>
                </c:pt>
                <c:pt idx="47">
                  <c:v>Cyprus</c:v>
                </c:pt>
                <c:pt idx="48">
                  <c:v>Czech Republic</c:v>
                </c:pt>
                <c:pt idx="49">
                  <c:v>Czechoslovakia</c:v>
                </c:pt>
                <c:pt idx="50">
                  <c:v>Democratic Republic of the Congo</c:v>
                </c:pt>
                <c:pt idx="51">
                  <c:v>Denmark</c:v>
                </c:pt>
                <c:pt idx="52">
                  <c:v>Djibouti</c:v>
                </c:pt>
                <c:pt idx="53">
                  <c:v>Dominica</c:v>
                </c:pt>
                <c:pt idx="54">
                  <c:v>Dominican Republic</c:v>
                </c:pt>
                <c:pt idx="55">
                  <c:v>East Germany</c:v>
                </c:pt>
                <c:pt idx="56">
                  <c:v>Ecuador</c:v>
                </c:pt>
                <c:pt idx="57">
                  <c:v>Egypt</c:v>
                </c:pt>
                <c:pt idx="58">
                  <c:v>El Salvador</c:v>
                </c:pt>
                <c:pt idx="59">
                  <c:v>Equatorial Guinea</c:v>
                </c:pt>
                <c:pt idx="60">
                  <c:v>Eritrea</c:v>
                </c:pt>
                <c:pt idx="61">
                  <c:v>Estonia</c:v>
                </c:pt>
                <c:pt idx="62">
                  <c:v>Ethiopia</c:v>
                </c:pt>
                <c:pt idx="63">
                  <c:v>Fiji</c:v>
                </c:pt>
                <c:pt idx="64">
                  <c:v>Finland</c:v>
                </c:pt>
                <c:pt idx="65">
                  <c:v>France</c:v>
                </c:pt>
                <c:pt idx="66">
                  <c:v>Gabon</c:v>
                </c:pt>
                <c:pt idx="67">
                  <c:v>Gambia</c:v>
                </c:pt>
                <c:pt idx="68">
                  <c:v>Georgia</c:v>
                </c:pt>
                <c:pt idx="69">
                  <c:v>Germany</c:v>
                </c:pt>
                <c:pt idx="70">
                  <c:v>Ghana</c:v>
                </c:pt>
                <c:pt idx="71">
                  <c:v>Greece</c:v>
                </c:pt>
                <c:pt idx="72">
                  <c:v>Grenada</c:v>
                </c:pt>
                <c:pt idx="73">
                  <c:v>Guam</c:v>
                </c:pt>
                <c:pt idx="74">
                  <c:v>Guatemala</c:v>
                </c:pt>
                <c:pt idx="75">
                  <c:v>Guinea</c:v>
                </c:pt>
                <c:pt idx="76">
                  <c:v>Guinea-Bissau</c:v>
                </c:pt>
                <c:pt idx="77">
                  <c:v>Guyana</c:v>
                </c:pt>
                <c:pt idx="78">
                  <c:v>Haiti</c:v>
                </c:pt>
                <c:pt idx="79">
                  <c:v>Honduras</c:v>
                </c:pt>
                <c:pt idx="80">
                  <c:v>Hong Kong</c:v>
                </c:pt>
                <c:pt idx="81">
                  <c:v>Hungary</c:v>
                </c:pt>
                <c:pt idx="82">
                  <c:v>Iceland</c:v>
                </c:pt>
                <c:pt idx="83">
                  <c:v>India</c:v>
                </c:pt>
                <c:pt idx="84">
                  <c:v>Individual Olympic Athletes</c:v>
                </c:pt>
                <c:pt idx="85">
                  <c:v>Indonesia</c:v>
                </c:pt>
                <c:pt idx="86">
                  <c:v>Iran</c:v>
                </c:pt>
                <c:pt idx="87">
                  <c:v>Iraq</c:v>
                </c:pt>
                <c:pt idx="88">
                  <c:v>Ireland</c:v>
                </c:pt>
                <c:pt idx="89">
                  <c:v>Israel</c:v>
                </c:pt>
                <c:pt idx="90">
                  <c:v>Italy</c:v>
                </c:pt>
                <c:pt idx="91">
                  <c:v>Ivory Coast</c:v>
                </c:pt>
                <c:pt idx="92">
                  <c:v>Jamaica</c:v>
                </c:pt>
                <c:pt idx="93">
                  <c:v>Jordan</c:v>
                </c:pt>
                <c:pt idx="94">
                  <c:v>Kazakhstan</c:v>
                </c:pt>
                <c:pt idx="95">
                  <c:v>Kenya</c:v>
                </c:pt>
                <c:pt idx="96">
                  <c:v>Kiribati</c:v>
                </c:pt>
                <c:pt idx="97">
                  <c:v>Kosovo</c:v>
                </c:pt>
                <c:pt idx="98">
                  <c:v>Kuwait</c:v>
                </c:pt>
                <c:pt idx="99">
                  <c:v>Kyrgyzstan</c:v>
                </c:pt>
                <c:pt idx="100">
                  <c:v>Laos</c:v>
                </c:pt>
                <c:pt idx="101">
                  <c:v>Latvia</c:v>
                </c:pt>
                <c:pt idx="102">
                  <c:v>Lebanon</c:v>
                </c:pt>
                <c:pt idx="103">
                  <c:v>Lesotho</c:v>
                </c:pt>
                <c:pt idx="104">
                  <c:v>Libya</c:v>
                </c:pt>
                <c:pt idx="105">
                  <c:v>Liechtenstein</c:v>
                </c:pt>
                <c:pt idx="106">
                  <c:v>Lithuania</c:v>
                </c:pt>
                <c:pt idx="107">
                  <c:v>Luxembourg</c:v>
                </c:pt>
                <c:pt idx="108">
                  <c:v>Macedonia</c:v>
                </c:pt>
                <c:pt idx="109">
                  <c:v>Madagascar</c:v>
                </c:pt>
                <c:pt idx="110">
                  <c:v>Malawi</c:v>
                </c:pt>
                <c:pt idx="111">
                  <c:v>Malaya</c:v>
                </c:pt>
                <c:pt idx="112">
                  <c:v>Malaysia</c:v>
                </c:pt>
                <c:pt idx="113">
                  <c:v>Maldives</c:v>
                </c:pt>
                <c:pt idx="114">
                  <c:v>Mali</c:v>
                </c:pt>
                <c:pt idx="115">
                  <c:v>Malta</c:v>
                </c:pt>
                <c:pt idx="116">
                  <c:v>Marshall Islands</c:v>
                </c:pt>
                <c:pt idx="117">
                  <c:v>Mauritius</c:v>
                </c:pt>
                <c:pt idx="118">
                  <c:v>Mexico</c:v>
                </c:pt>
                <c:pt idx="119">
                  <c:v>Micronesia</c:v>
                </c:pt>
                <c:pt idx="120">
                  <c:v>Moldova</c:v>
                </c:pt>
                <c:pt idx="121">
                  <c:v>Monaco</c:v>
                </c:pt>
                <c:pt idx="122">
                  <c:v>Mongolia</c:v>
                </c:pt>
                <c:pt idx="123">
                  <c:v>Montenegro</c:v>
                </c:pt>
                <c:pt idx="124">
                  <c:v>Morocco</c:v>
                </c:pt>
                <c:pt idx="125">
                  <c:v>Mozambique</c:v>
                </c:pt>
                <c:pt idx="126">
                  <c:v>Myanmar</c:v>
                </c:pt>
                <c:pt idx="127">
                  <c:v>Namibia</c:v>
                </c:pt>
                <c:pt idx="128">
                  <c:v>Nauru</c:v>
                </c:pt>
                <c:pt idx="129">
                  <c:v>Nepal</c:v>
                </c:pt>
                <c:pt idx="130">
                  <c:v>Netherlands</c:v>
                </c:pt>
                <c:pt idx="131">
                  <c:v>Netherlands Antilles</c:v>
                </c:pt>
                <c:pt idx="132">
                  <c:v>New Zealand</c:v>
                </c:pt>
                <c:pt idx="133">
                  <c:v>Newfoundland</c:v>
                </c:pt>
                <c:pt idx="134">
                  <c:v>Nicaragua</c:v>
                </c:pt>
                <c:pt idx="135">
                  <c:v>Niger</c:v>
                </c:pt>
                <c:pt idx="136">
                  <c:v>Nigeria</c:v>
                </c:pt>
                <c:pt idx="137">
                  <c:v>North Borneo</c:v>
                </c:pt>
                <c:pt idx="138">
                  <c:v>North Korea</c:v>
                </c:pt>
                <c:pt idx="139">
                  <c:v>North Yemen</c:v>
                </c:pt>
                <c:pt idx="140">
                  <c:v>Norway</c:v>
                </c:pt>
                <c:pt idx="141">
                  <c:v>Oman</c:v>
                </c:pt>
                <c:pt idx="142">
                  <c:v>Pakistan</c:v>
                </c:pt>
                <c:pt idx="143">
                  <c:v>Palau</c:v>
                </c:pt>
                <c:pt idx="144">
                  <c:v>Palestine</c:v>
                </c:pt>
                <c:pt idx="145">
                  <c:v>Panama</c:v>
                </c:pt>
                <c:pt idx="146">
                  <c:v>Papua New Guinea</c:v>
                </c:pt>
                <c:pt idx="147">
                  <c:v>Paraguay</c:v>
                </c:pt>
                <c:pt idx="148">
                  <c:v>Peru</c:v>
                </c:pt>
                <c:pt idx="149">
                  <c:v>Philippines</c:v>
                </c:pt>
                <c:pt idx="150">
                  <c:v>Poland</c:v>
                </c:pt>
                <c:pt idx="151">
                  <c:v>Portugal</c:v>
                </c:pt>
                <c:pt idx="152">
                  <c:v>Puerto Rico</c:v>
                </c:pt>
                <c:pt idx="153">
                  <c:v>Qatar</c:v>
                </c:pt>
                <c:pt idx="154">
                  <c:v>Refugee Olympic Team</c:v>
                </c:pt>
                <c:pt idx="155">
                  <c:v>Republic of Congo</c:v>
                </c:pt>
                <c:pt idx="156">
                  <c:v>Romania</c:v>
                </c:pt>
                <c:pt idx="157">
                  <c:v>Russia</c:v>
                </c:pt>
                <c:pt idx="158">
                  <c:v>Rwanda</c:v>
                </c:pt>
                <c:pt idx="159">
                  <c:v>Saar</c:v>
                </c:pt>
                <c:pt idx="160">
                  <c:v>Saint Lucia</c:v>
                </c:pt>
                <c:pt idx="161">
                  <c:v>Samoa</c:v>
                </c:pt>
                <c:pt idx="162">
                  <c:v>San Marino</c:v>
                </c:pt>
                <c:pt idx="163">
                  <c:v>Sao Tome and Principe</c:v>
                </c:pt>
                <c:pt idx="164">
                  <c:v>Saudi Arabia</c:v>
                </c:pt>
                <c:pt idx="165">
                  <c:v>Senegal</c:v>
                </c:pt>
                <c:pt idx="166">
                  <c:v>Serbia</c:v>
                </c:pt>
                <c:pt idx="167">
                  <c:v>Serbia and Montenegro</c:v>
                </c:pt>
                <c:pt idx="168">
                  <c:v>Seychelles</c:v>
                </c:pt>
                <c:pt idx="169">
                  <c:v>Sierra Leone</c:v>
                </c:pt>
                <c:pt idx="170">
                  <c:v>Singapore</c:v>
                </c:pt>
                <c:pt idx="171">
                  <c:v>Slovakia</c:v>
                </c:pt>
                <c:pt idx="172">
                  <c:v>Slovenia</c:v>
                </c:pt>
                <c:pt idx="173">
                  <c:v>Solomon Islands</c:v>
                </c:pt>
                <c:pt idx="174">
                  <c:v>South Africa</c:v>
                </c:pt>
                <c:pt idx="175">
                  <c:v>South Korea</c:v>
                </c:pt>
                <c:pt idx="176">
                  <c:v>South Sudan</c:v>
                </c:pt>
                <c:pt idx="177">
                  <c:v>South Yemen</c:v>
                </c:pt>
                <c:pt idx="178">
                  <c:v>Soviet Union</c:v>
                </c:pt>
                <c:pt idx="179">
                  <c:v>Spain</c:v>
                </c:pt>
                <c:pt idx="180">
                  <c:v>Sri Lanka</c:v>
                </c:pt>
                <c:pt idx="181">
                  <c:v>Sudan</c:v>
                </c:pt>
                <c:pt idx="182">
                  <c:v>Suriname</c:v>
                </c:pt>
                <c:pt idx="183">
                  <c:v>Swaziland</c:v>
                </c:pt>
                <c:pt idx="184">
                  <c:v>Sweden</c:v>
                </c:pt>
                <c:pt idx="185">
                  <c:v>Switzerland</c:v>
                </c:pt>
                <c:pt idx="186">
                  <c:v>Syria</c:v>
                </c:pt>
                <c:pt idx="187">
                  <c:v>Taiwan</c:v>
                </c:pt>
                <c:pt idx="188">
                  <c:v>Tajikistan</c:v>
                </c:pt>
                <c:pt idx="189">
                  <c:v>Tanzania</c:v>
                </c:pt>
                <c:pt idx="190">
                  <c:v>Thailand</c:v>
                </c:pt>
                <c:pt idx="191">
                  <c:v>Timor-Leste</c:v>
                </c:pt>
                <c:pt idx="192">
                  <c:v>Togo</c:v>
                </c:pt>
                <c:pt idx="193">
                  <c:v>Tonga</c:v>
                </c:pt>
                <c:pt idx="194">
                  <c:v>Trinidad and Tobago</c:v>
                </c:pt>
                <c:pt idx="195">
                  <c:v>Tunisia</c:v>
                </c:pt>
                <c:pt idx="196">
                  <c:v>Turkey</c:v>
                </c:pt>
                <c:pt idx="197">
                  <c:v>Turkmenistan</c:v>
                </c:pt>
                <c:pt idx="198">
                  <c:v>Tuvalu</c:v>
                </c:pt>
                <c:pt idx="199">
                  <c:v>Uganda</c:v>
                </c:pt>
                <c:pt idx="200">
                  <c:v>UK</c:v>
                </c:pt>
                <c:pt idx="201">
                  <c:v>Ukraine</c:v>
                </c:pt>
                <c:pt idx="202">
                  <c:v>Unified Team</c:v>
                </c:pt>
                <c:pt idx="203">
                  <c:v>United Arab Emirates</c:v>
                </c:pt>
                <c:pt idx="204">
                  <c:v>United Arab Republic</c:v>
                </c:pt>
                <c:pt idx="205">
                  <c:v>Uruguay</c:v>
                </c:pt>
                <c:pt idx="206">
                  <c:v>USA</c:v>
                </c:pt>
                <c:pt idx="207">
                  <c:v>Uzbekistan</c:v>
                </c:pt>
                <c:pt idx="208">
                  <c:v>Vanuatu</c:v>
                </c:pt>
                <c:pt idx="209">
                  <c:v>Venezuela</c:v>
                </c:pt>
                <c:pt idx="210">
                  <c:v>Vietnam</c:v>
                </c:pt>
                <c:pt idx="211">
                  <c:v>Vietnam (pre)</c:v>
                </c:pt>
                <c:pt idx="212">
                  <c:v>Virgin Islands</c:v>
                </c:pt>
                <c:pt idx="213">
                  <c:v>Virgin Islands, British</c:v>
                </c:pt>
                <c:pt idx="214">
                  <c:v>West Germany</c:v>
                </c:pt>
                <c:pt idx="215">
                  <c:v>West Indies Federation</c:v>
                </c:pt>
                <c:pt idx="216">
                  <c:v>Yemen</c:v>
                </c:pt>
                <c:pt idx="217">
                  <c:v>Yugoslavia</c:v>
                </c:pt>
                <c:pt idx="218">
                  <c:v>Zambia</c:v>
                </c:pt>
                <c:pt idx="219">
                  <c:v>Zimbabwe</c:v>
                </c:pt>
                <c:pt idx="220">
                  <c:v>Zimbabwe (Rhodesia)</c:v>
                </c:pt>
              </c:strCache>
            </c:strRef>
          </c:cat>
          <c:val>
            <c:numRef>
              <c:f>'Q15'!$AE$3:$AE$224</c:f>
              <c:numCache>
                <c:formatCode>General</c:formatCode>
                <c:ptCount val="221"/>
                <c:pt idx="0">
                  <c:v>3</c:v>
                </c:pt>
                <c:pt idx="1">
                  <c:v>2</c:v>
                </c:pt>
                <c:pt idx="3">
                  <c:v>3</c:v>
                </c:pt>
                <c:pt idx="20">
                  <c:v>2</c:v>
                </c:pt>
                <c:pt idx="21">
                  <c:v>3</c:v>
                </c:pt>
                <c:pt idx="27">
                  <c:v>1</c:v>
                </c:pt>
                <c:pt idx="32">
                  <c:v>2</c:v>
                </c:pt>
                <c:pt idx="33">
                  <c:v>1</c:v>
                </c:pt>
                <c:pt idx="35">
                  <c:v>1</c:v>
                </c:pt>
                <c:pt idx="38">
                  <c:v>3</c:v>
                </c:pt>
                <c:pt idx="45">
                  <c:v>3</c:v>
                </c:pt>
                <c:pt idx="51">
                  <c:v>2</c:v>
                </c:pt>
                <c:pt idx="52">
                  <c:v>3</c:v>
                </c:pt>
                <c:pt idx="59">
                  <c:v>1</c:v>
                </c:pt>
                <c:pt idx="67">
                  <c:v>1</c:v>
                </c:pt>
                <c:pt idx="70">
                  <c:v>2</c:v>
                </c:pt>
                <c:pt idx="76">
                  <c:v>1</c:v>
                </c:pt>
                <c:pt idx="77">
                  <c:v>1</c:v>
                </c:pt>
                <c:pt idx="87">
                  <c:v>2</c:v>
                </c:pt>
                <c:pt idx="93">
                  <c:v>1</c:v>
                </c:pt>
                <c:pt idx="97">
                  <c:v>2</c:v>
                </c:pt>
                <c:pt idx="100">
                  <c:v>1</c:v>
                </c:pt>
                <c:pt idx="107">
                  <c:v>2</c:v>
                </c:pt>
                <c:pt idx="108">
                  <c:v>1</c:v>
                </c:pt>
                <c:pt idx="112">
                  <c:v>1</c:v>
                </c:pt>
                <c:pt idx="123">
                  <c:v>1</c:v>
                </c:pt>
                <c:pt idx="125">
                  <c:v>3</c:v>
                </c:pt>
                <c:pt idx="126">
                  <c:v>3</c:v>
                </c:pt>
                <c:pt idx="128">
                  <c:v>2</c:v>
                </c:pt>
                <c:pt idx="129">
                  <c:v>2</c:v>
                </c:pt>
                <c:pt idx="131">
                  <c:v>2</c:v>
                </c:pt>
                <c:pt idx="135">
                  <c:v>3</c:v>
                </c:pt>
                <c:pt idx="139">
                  <c:v>2</c:v>
                </c:pt>
                <c:pt idx="142">
                  <c:v>1</c:v>
                </c:pt>
                <c:pt idx="143">
                  <c:v>1</c:v>
                </c:pt>
                <c:pt idx="144">
                  <c:v>2</c:v>
                </c:pt>
                <c:pt idx="146">
                  <c:v>1</c:v>
                </c:pt>
                <c:pt idx="153">
                  <c:v>1</c:v>
                </c:pt>
                <c:pt idx="154">
                  <c:v>2</c:v>
                </c:pt>
                <c:pt idx="158">
                  <c:v>1</c:v>
                </c:pt>
                <c:pt idx="161">
                  <c:v>3</c:v>
                </c:pt>
                <c:pt idx="164">
                  <c:v>3</c:v>
                </c:pt>
                <c:pt idx="166">
                  <c:v>2</c:v>
                </c:pt>
                <c:pt idx="168">
                  <c:v>2</c:v>
                </c:pt>
                <c:pt idx="170">
                  <c:v>2</c:v>
                </c:pt>
                <c:pt idx="173">
                  <c:v>1</c:v>
                </c:pt>
                <c:pt idx="180">
                  <c:v>1</c:v>
                </c:pt>
                <c:pt idx="181">
                  <c:v>3</c:v>
                </c:pt>
                <c:pt idx="182">
                  <c:v>3</c:v>
                </c:pt>
                <c:pt idx="189">
                  <c:v>1</c:v>
                </c:pt>
                <c:pt idx="192">
                  <c:v>1</c:v>
                </c:pt>
                <c:pt idx="193">
                  <c:v>1</c:v>
                </c:pt>
                <c:pt idx="194">
                  <c:v>1</c:v>
                </c:pt>
                <c:pt idx="208">
                  <c:v>2</c:v>
                </c:pt>
                <c:pt idx="210">
                  <c:v>2</c:v>
                </c:pt>
              </c:numCache>
            </c:numRef>
          </c:val>
          <c:extLst>
            <c:ext xmlns:c16="http://schemas.microsoft.com/office/drawing/2014/chart" uri="{C3380CC4-5D6E-409C-BE32-E72D297353CC}">
              <c16:uniqueId val="{00000005-7C82-44A7-9B97-8AE20B548B58}"/>
            </c:ext>
          </c:extLst>
        </c:ser>
        <c:ser>
          <c:idx val="6"/>
          <c:order val="6"/>
          <c:tx>
            <c:strRef>
              <c:f>'Q15'!$AF$1:$AF$2</c:f>
              <c:strCache>
                <c:ptCount val="1"/>
                <c:pt idx="0">
                  <c:v>Table Tennis</c:v>
                </c:pt>
              </c:strCache>
            </c:strRef>
          </c:tx>
          <c:spPr>
            <a:solidFill>
              <a:schemeClr val="accent1">
                <a:lumMod val="60000"/>
              </a:schemeClr>
            </a:solidFill>
            <a:ln>
              <a:noFill/>
            </a:ln>
            <a:effectLst/>
          </c:spPr>
          <c:invertIfNegative val="0"/>
          <c:cat>
            <c:strRef>
              <c:f>'Q15'!$Y$3:$Y$224</c:f>
              <c:strCache>
                <c:ptCount val="221"/>
                <c:pt idx="0">
                  <c:v>Afghanistan</c:v>
                </c:pt>
                <c:pt idx="1">
                  <c:v>Albania</c:v>
                </c:pt>
                <c:pt idx="2">
                  <c:v>Algeria</c:v>
                </c:pt>
                <c:pt idx="3">
                  <c:v>American Samoa</c:v>
                </c:pt>
                <c:pt idx="4">
                  <c:v>Andorra</c:v>
                </c:pt>
                <c:pt idx="5">
                  <c:v>Angola</c:v>
                </c:pt>
                <c:pt idx="6">
                  <c:v>Antigua and Barbuda</c:v>
                </c:pt>
                <c:pt idx="7">
                  <c:v>Argentina</c:v>
                </c:pt>
                <c:pt idx="8">
                  <c:v>Armenia</c:v>
                </c:pt>
                <c:pt idx="9">
                  <c:v>Aruba</c:v>
                </c:pt>
                <c:pt idx="10">
                  <c:v>Australasia</c:v>
                </c:pt>
                <c:pt idx="11">
                  <c:v>Australia</c:v>
                </c:pt>
                <c:pt idx="12">
                  <c:v>Austria</c:v>
                </c:pt>
                <c:pt idx="13">
                  <c:v>Azerbaijan</c:v>
                </c:pt>
                <c:pt idx="14">
                  <c:v>Bahamas</c:v>
                </c:pt>
                <c:pt idx="15">
                  <c:v>Bahrain</c:v>
                </c:pt>
                <c:pt idx="16">
                  <c:v>Bangladesh</c:v>
                </c:pt>
                <c:pt idx="17">
                  <c:v>Barbados</c:v>
                </c:pt>
                <c:pt idx="18">
                  <c:v>Belarus</c:v>
                </c:pt>
                <c:pt idx="19">
                  <c:v>Belgium</c:v>
                </c:pt>
                <c:pt idx="20">
                  <c:v>Belize</c:v>
                </c:pt>
                <c:pt idx="21">
                  <c:v>Benin</c:v>
                </c:pt>
                <c:pt idx="22">
                  <c:v>Bermuda</c:v>
                </c:pt>
                <c:pt idx="23">
                  <c:v>Bhutan</c:v>
                </c:pt>
                <c:pt idx="24">
                  <c:v>Bohemia</c:v>
                </c:pt>
                <c:pt idx="25">
                  <c:v>Boliva</c:v>
                </c:pt>
                <c:pt idx="26">
                  <c:v>Bosnia and Herzegovina</c:v>
                </c:pt>
                <c:pt idx="27">
                  <c:v>Botswana</c:v>
                </c:pt>
                <c:pt idx="28">
                  <c:v>Brazil</c:v>
                </c:pt>
                <c:pt idx="29">
                  <c:v>Brunei</c:v>
                </c:pt>
                <c:pt idx="30">
                  <c:v>Bulgaria</c:v>
                </c:pt>
                <c:pt idx="31">
                  <c:v>Burkina Faso</c:v>
                </c:pt>
                <c:pt idx="32">
                  <c:v>Burundi</c:v>
                </c:pt>
                <c:pt idx="33">
                  <c:v>Cambodia</c:v>
                </c:pt>
                <c:pt idx="34">
                  <c:v>Cameroon</c:v>
                </c:pt>
                <c:pt idx="35">
                  <c:v>Cape Verde</c:v>
                </c:pt>
                <c:pt idx="36">
                  <c:v>Cayman Islands</c:v>
                </c:pt>
                <c:pt idx="37">
                  <c:v>Central African Republic</c:v>
                </c:pt>
                <c:pt idx="38">
                  <c:v>Chad</c:v>
                </c:pt>
                <c:pt idx="39">
                  <c:v>Chile</c:v>
                </c:pt>
                <c:pt idx="40">
                  <c:v>China</c:v>
                </c:pt>
                <c:pt idx="41">
                  <c:v>Colombia</c:v>
                </c:pt>
                <c:pt idx="42">
                  <c:v>Comoros</c:v>
                </c:pt>
                <c:pt idx="43">
                  <c:v>Cook Islands</c:v>
                </c:pt>
                <c:pt idx="44">
                  <c:v>Costa Rica</c:v>
                </c:pt>
                <c:pt idx="45">
                  <c:v>Croatia</c:v>
                </c:pt>
                <c:pt idx="46">
                  <c:v>Cuba</c:v>
                </c:pt>
                <c:pt idx="47">
                  <c:v>Cyprus</c:v>
                </c:pt>
                <c:pt idx="48">
                  <c:v>Czech Republic</c:v>
                </c:pt>
                <c:pt idx="49">
                  <c:v>Czechoslovakia</c:v>
                </c:pt>
                <c:pt idx="50">
                  <c:v>Democratic Republic of the Congo</c:v>
                </c:pt>
                <c:pt idx="51">
                  <c:v>Denmark</c:v>
                </c:pt>
                <c:pt idx="52">
                  <c:v>Djibouti</c:v>
                </c:pt>
                <c:pt idx="53">
                  <c:v>Dominica</c:v>
                </c:pt>
                <c:pt idx="54">
                  <c:v>Dominican Republic</c:v>
                </c:pt>
                <c:pt idx="55">
                  <c:v>East Germany</c:v>
                </c:pt>
                <c:pt idx="56">
                  <c:v>Ecuador</c:v>
                </c:pt>
                <c:pt idx="57">
                  <c:v>Egypt</c:v>
                </c:pt>
                <c:pt idx="58">
                  <c:v>El Salvador</c:v>
                </c:pt>
                <c:pt idx="59">
                  <c:v>Equatorial Guinea</c:v>
                </c:pt>
                <c:pt idx="60">
                  <c:v>Eritrea</c:v>
                </c:pt>
                <c:pt idx="61">
                  <c:v>Estonia</c:v>
                </c:pt>
                <c:pt idx="62">
                  <c:v>Ethiopia</c:v>
                </c:pt>
                <c:pt idx="63">
                  <c:v>Fiji</c:v>
                </c:pt>
                <c:pt idx="64">
                  <c:v>Finland</c:v>
                </c:pt>
                <c:pt idx="65">
                  <c:v>France</c:v>
                </c:pt>
                <c:pt idx="66">
                  <c:v>Gabon</c:v>
                </c:pt>
                <c:pt idx="67">
                  <c:v>Gambia</c:v>
                </c:pt>
                <c:pt idx="68">
                  <c:v>Georgia</c:v>
                </c:pt>
                <c:pt idx="69">
                  <c:v>Germany</c:v>
                </c:pt>
                <c:pt idx="70">
                  <c:v>Ghana</c:v>
                </c:pt>
                <c:pt idx="71">
                  <c:v>Greece</c:v>
                </c:pt>
                <c:pt idx="72">
                  <c:v>Grenada</c:v>
                </c:pt>
                <c:pt idx="73">
                  <c:v>Guam</c:v>
                </c:pt>
                <c:pt idx="74">
                  <c:v>Guatemala</c:v>
                </c:pt>
                <c:pt idx="75">
                  <c:v>Guinea</c:v>
                </c:pt>
                <c:pt idx="76">
                  <c:v>Guinea-Bissau</c:v>
                </c:pt>
                <c:pt idx="77">
                  <c:v>Guyana</c:v>
                </c:pt>
                <c:pt idx="78">
                  <c:v>Haiti</c:v>
                </c:pt>
                <c:pt idx="79">
                  <c:v>Honduras</c:v>
                </c:pt>
                <c:pt idx="80">
                  <c:v>Hong Kong</c:v>
                </c:pt>
                <c:pt idx="81">
                  <c:v>Hungary</c:v>
                </c:pt>
                <c:pt idx="82">
                  <c:v>Iceland</c:v>
                </c:pt>
                <c:pt idx="83">
                  <c:v>India</c:v>
                </c:pt>
                <c:pt idx="84">
                  <c:v>Individual Olympic Athletes</c:v>
                </c:pt>
                <c:pt idx="85">
                  <c:v>Indonesia</c:v>
                </c:pt>
                <c:pt idx="86">
                  <c:v>Iran</c:v>
                </c:pt>
                <c:pt idx="87">
                  <c:v>Iraq</c:v>
                </c:pt>
                <c:pt idx="88">
                  <c:v>Ireland</c:v>
                </c:pt>
                <c:pt idx="89">
                  <c:v>Israel</c:v>
                </c:pt>
                <c:pt idx="90">
                  <c:v>Italy</c:v>
                </c:pt>
                <c:pt idx="91">
                  <c:v>Ivory Coast</c:v>
                </c:pt>
                <c:pt idx="92">
                  <c:v>Jamaica</c:v>
                </c:pt>
                <c:pt idx="93">
                  <c:v>Jordan</c:v>
                </c:pt>
                <c:pt idx="94">
                  <c:v>Kazakhstan</c:v>
                </c:pt>
                <c:pt idx="95">
                  <c:v>Kenya</c:v>
                </c:pt>
                <c:pt idx="96">
                  <c:v>Kiribati</c:v>
                </c:pt>
                <c:pt idx="97">
                  <c:v>Kosovo</c:v>
                </c:pt>
                <c:pt idx="98">
                  <c:v>Kuwait</c:v>
                </c:pt>
                <c:pt idx="99">
                  <c:v>Kyrgyzstan</c:v>
                </c:pt>
                <c:pt idx="100">
                  <c:v>Laos</c:v>
                </c:pt>
                <c:pt idx="101">
                  <c:v>Latvia</c:v>
                </c:pt>
                <c:pt idx="102">
                  <c:v>Lebanon</c:v>
                </c:pt>
                <c:pt idx="103">
                  <c:v>Lesotho</c:v>
                </c:pt>
                <c:pt idx="104">
                  <c:v>Libya</c:v>
                </c:pt>
                <c:pt idx="105">
                  <c:v>Liechtenstein</c:v>
                </c:pt>
                <c:pt idx="106">
                  <c:v>Lithuania</c:v>
                </c:pt>
                <c:pt idx="107">
                  <c:v>Luxembourg</c:v>
                </c:pt>
                <c:pt idx="108">
                  <c:v>Macedonia</c:v>
                </c:pt>
                <c:pt idx="109">
                  <c:v>Madagascar</c:v>
                </c:pt>
                <c:pt idx="110">
                  <c:v>Malawi</c:v>
                </c:pt>
                <c:pt idx="111">
                  <c:v>Malaya</c:v>
                </c:pt>
                <c:pt idx="112">
                  <c:v>Malaysia</c:v>
                </c:pt>
                <c:pt idx="113">
                  <c:v>Maldives</c:v>
                </c:pt>
                <c:pt idx="114">
                  <c:v>Mali</c:v>
                </c:pt>
                <c:pt idx="115">
                  <c:v>Malta</c:v>
                </c:pt>
                <c:pt idx="116">
                  <c:v>Marshall Islands</c:v>
                </c:pt>
                <c:pt idx="117">
                  <c:v>Mauritius</c:v>
                </c:pt>
                <c:pt idx="118">
                  <c:v>Mexico</c:v>
                </c:pt>
                <c:pt idx="119">
                  <c:v>Micronesia</c:v>
                </c:pt>
                <c:pt idx="120">
                  <c:v>Moldova</c:v>
                </c:pt>
                <c:pt idx="121">
                  <c:v>Monaco</c:v>
                </c:pt>
                <c:pt idx="122">
                  <c:v>Mongolia</c:v>
                </c:pt>
                <c:pt idx="123">
                  <c:v>Montenegro</c:v>
                </c:pt>
                <c:pt idx="124">
                  <c:v>Morocco</c:v>
                </c:pt>
                <c:pt idx="125">
                  <c:v>Mozambique</c:v>
                </c:pt>
                <c:pt idx="126">
                  <c:v>Myanmar</c:v>
                </c:pt>
                <c:pt idx="127">
                  <c:v>Namibia</c:v>
                </c:pt>
                <c:pt idx="128">
                  <c:v>Nauru</c:v>
                </c:pt>
                <c:pt idx="129">
                  <c:v>Nepal</c:v>
                </c:pt>
                <c:pt idx="130">
                  <c:v>Netherlands</c:v>
                </c:pt>
                <c:pt idx="131">
                  <c:v>Netherlands Antilles</c:v>
                </c:pt>
                <c:pt idx="132">
                  <c:v>New Zealand</c:v>
                </c:pt>
                <c:pt idx="133">
                  <c:v>Newfoundland</c:v>
                </c:pt>
                <c:pt idx="134">
                  <c:v>Nicaragua</c:v>
                </c:pt>
                <c:pt idx="135">
                  <c:v>Niger</c:v>
                </c:pt>
                <c:pt idx="136">
                  <c:v>Nigeria</c:v>
                </c:pt>
                <c:pt idx="137">
                  <c:v>North Borneo</c:v>
                </c:pt>
                <c:pt idx="138">
                  <c:v>North Korea</c:v>
                </c:pt>
                <c:pt idx="139">
                  <c:v>North Yemen</c:v>
                </c:pt>
                <c:pt idx="140">
                  <c:v>Norway</c:v>
                </c:pt>
                <c:pt idx="141">
                  <c:v>Oman</c:v>
                </c:pt>
                <c:pt idx="142">
                  <c:v>Pakistan</c:v>
                </c:pt>
                <c:pt idx="143">
                  <c:v>Palau</c:v>
                </c:pt>
                <c:pt idx="144">
                  <c:v>Palestine</c:v>
                </c:pt>
                <c:pt idx="145">
                  <c:v>Panama</c:v>
                </c:pt>
                <c:pt idx="146">
                  <c:v>Papua New Guinea</c:v>
                </c:pt>
                <c:pt idx="147">
                  <c:v>Paraguay</c:v>
                </c:pt>
                <c:pt idx="148">
                  <c:v>Peru</c:v>
                </c:pt>
                <c:pt idx="149">
                  <c:v>Philippines</c:v>
                </c:pt>
                <c:pt idx="150">
                  <c:v>Poland</c:v>
                </c:pt>
                <c:pt idx="151">
                  <c:v>Portugal</c:v>
                </c:pt>
                <c:pt idx="152">
                  <c:v>Puerto Rico</c:v>
                </c:pt>
                <c:pt idx="153">
                  <c:v>Qatar</c:v>
                </c:pt>
                <c:pt idx="154">
                  <c:v>Refugee Olympic Team</c:v>
                </c:pt>
                <c:pt idx="155">
                  <c:v>Republic of Congo</c:v>
                </c:pt>
                <c:pt idx="156">
                  <c:v>Romania</c:v>
                </c:pt>
                <c:pt idx="157">
                  <c:v>Russia</c:v>
                </c:pt>
                <c:pt idx="158">
                  <c:v>Rwanda</c:v>
                </c:pt>
                <c:pt idx="159">
                  <c:v>Saar</c:v>
                </c:pt>
                <c:pt idx="160">
                  <c:v>Saint Lucia</c:v>
                </c:pt>
                <c:pt idx="161">
                  <c:v>Samoa</c:v>
                </c:pt>
                <c:pt idx="162">
                  <c:v>San Marino</c:v>
                </c:pt>
                <c:pt idx="163">
                  <c:v>Sao Tome and Principe</c:v>
                </c:pt>
                <c:pt idx="164">
                  <c:v>Saudi Arabia</c:v>
                </c:pt>
                <c:pt idx="165">
                  <c:v>Senegal</c:v>
                </c:pt>
                <c:pt idx="166">
                  <c:v>Serbia</c:v>
                </c:pt>
                <c:pt idx="167">
                  <c:v>Serbia and Montenegro</c:v>
                </c:pt>
                <c:pt idx="168">
                  <c:v>Seychelles</c:v>
                </c:pt>
                <c:pt idx="169">
                  <c:v>Sierra Leone</c:v>
                </c:pt>
                <c:pt idx="170">
                  <c:v>Singapore</c:v>
                </c:pt>
                <c:pt idx="171">
                  <c:v>Slovakia</c:v>
                </c:pt>
                <c:pt idx="172">
                  <c:v>Slovenia</c:v>
                </c:pt>
                <c:pt idx="173">
                  <c:v>Solomon Islands</c:v>
                </c:pt>
                <c:pt idx="174">
                  <c:v>South Africa</c:v>
                </c:pt>
                <c:pt idx="175">
                  <c:v>South Korea</c:v>
                </c:pt>
                <c:pt idx="176">
                  <c:v>South Sudan</c:v>
                </c:pt>
                <c:pt idx="177">
                  <c:v>South Yemen</c:v>
                </c:pt>
                <c:pt idx="178">
                  <c:v>Soviet Union</c:v>
                </c:pt>
                <c:pt idx="179">
                  <c:v>Spain</c:v>
                </c:pt>
                <c:pt idx="180">
                  <c:v>Sri Lanka</c:v>
                </c:pt>
                <c:pt idx="181">
                  <c:v>Sudan</c:v>
                </c:pt>
                <c:pt idx="182">
                  <c:v>Suriname</c:v>
                </c:pt>
                <c:pt idx="183">
                  <c:v>Swaziland</c:v>
                </c:pt>
                <c:pt idx="184">
                  <c:v>Sweden</c:v>
                </c:pt>
                <c:pt idx="185">
                  <c:v>Switzerland</c:v>
                </c:pt>
                <c:pt idx="186">
                  <c:v>Syria</c:v>
                </c:pt>
                <c:pt idx="187">
                  <c:v>Taiwan</c:v>
                </c:pt>
                <c:pt idx="188">
                  <c:v>Tajikistan</c:v>
                </c:pt>
                <c:pt idx="189">
                  <c:v>Tanzania</c:v>
                </c:pt>
                <c:pt idx="190">
                  <c:v>Thailand</c:v>
                </c:pt>
                <c:pt idx="191">
                  <c:v>Timor-Leste</c:v>
                </c:pt>
                <c:pt idx="192">
                  <c:v>Togo</c:v>
                </c:pt>
                <c:pt idx="193">
                  <c:v>Tonga</c:v>
                </c:pt>
                <c:pt idx="194">
                  <c:v>Trinidad and Tobago</c:v>
                </c:pt>
                <c:pt idx="195">
                  <c:v>Tunisia</c:v>
                </c:pt>
                <c:pt idx="196">
                  <c:v>Turkey</c:v>
                </c:pt>
                <c:pt idx="197">
                  <c:v>Turkmenistan</c:v>
                </c:pt>
                <c:pt idx="198">
                  <c:v>Tuvalu</c:v>
                </c:pt>
                <c:pt idx="199">
                  <c:v>Uganda</c:v>
                </c:pt>
                <c:pt idx="200">
                  <c:v>UK</c:v>
                </c:pt>
                <c:pt idx="201">
                  <c:v>Ukraine</c:v>
                </c:pt>
                <c:pt idx="202">
                  <c:v>Unified Team</c:v>
                </c:pt>
                <c:pt idx="203">
                  <c:v>United Arab Emirates</c:v>
                </c:pt>
                <c:pt idx="204">
                  <c:v>United Arab Republic</c:v>
                </c:pt>
                <c:pt idx="205">
                  <c:v>Uruguay</c:v>
                </c:pt>
                <c:pt idx="206">
                  <c:v>USA</c:v>
                </c:pt>
                <c:pt idx="207">
                  <c:v>Uzbekistan</c:v>
                </c:pt>
                <c:pt idx="208">
                  <c:v>Vanuatu</c:v>
                </c:pt>
                <c:pt idx="209">
                  <c:v>Venezuela</c:v>
                </c:pt>
                <c:pt idx="210">
                  <c:v>Vietnam</c:v>
                </c:pt>
                <c:pt idx="211">
                  <c:v>Vietnam (pre)</c:v>
                </c:pt>
                <c:pt idx="212">
                  <c:v>Virgin Islands</c:v>
                </c:pt>
                <c:pt idx="213">
                  <c:v>Virgin Islands, British</c:v>
                </c:pt>
                <c:pt idx="214">
                  <c:v>West Germany</c:v>
                </c:pt>
                <c:pt idx="215">
                  <c:v>West Indies Federation</c:v>
                </c:pt>
                <c:pt idx="216">
                  <c:v>Yemen</c:v>
                </c:pt>
                <c:pt idx="217">
                  <c:v>Yugoslavia</c:v>
                </c:pt>
                <c:pt idx="218">
                  <c:v>Zambia</c:v>
                </c:pt>
                <c:pt idx="219">
                  <c:v>Zimbabwe</c:v>
                </c:pt>
                <c:pt idx="220">
                  <c:v>Zimbabwe (Rhodesia)</c:v>
                </c:pt>
              </c:strCache>
            </c:strRef>
          </c:cat>
          <c:val>
            <c:numRef>
              <c:f>'Q15'!$AF$3:$AF$224</c:f>
              <c:numCache>
                <c:formatCode>General</c:formatCode>
                <c:ptCount val="221"/>
                <c:pt idx="19">
                  <c:v>3</c:v>
                </c:pt>
                <c:pt idx="26">
                  <c:v>2</c:v>
                </c:pt>
                <c:pt idx="30">
                  <c:v>2</c:v>
                </c:pt>
                <c:pt idx="34">
                  <c:v>2</c:v>
                </c:pt>
                <c:pt idx="41">
                  <c:v>2</c:v>
                </c:pt>
                <c:pt idx="50">
                  <c:v>2</c:v>
                </c:pt>
                <c:pt idx="52">
                  <c:v>1</c:v>
                </c:pt>
                <c:pt idx="56">
                  <c:v>1</c:v>
                </c:pt>
                <c:pt idx="61">
                  <c:v>1</c:v>
                </c:pt>
                <c:pt idx="63">
                  <c:v>1</c:v>
                </c:pt>
                <c:pt idx="64">
                  <c:v>1</c:v>
                </c:pt>
                <c:pt idx="79">
                  <c:v>1</c:v>
                </c:pt>
                <c:pt idx="87">
                  <c:v>1</c:v>
                </c:pt>
                <c:pt idx="89">
                  <c:v>1</c:v>
                </c:pt>
                <c:pt idx="92">
                  <c:v>3</c:v>
                </c:pt>
                <c:pt idx="94">
                  <c:v>2</c:v>
                </c:pt>
                <c:pt idx="98">
                  <c:v>2</c:v>
                </c:pt>
                <c:pt idx="101">
                  <c:v>1</c:v>
                </c:pt>
                <c:pt idx="102">
                  <c:v>3</c:v>
                </c:pt>
                <c:pt idx="106">
                  <c:v>2</c:v>
                </c:pt>
                <c:pt idx="107">
                  <c:v>2</c:v>
                </c:pt>
                <c:pt idx="112">
                  <c:v>2</c:v>
                </c:pt>
                <c:pt idx="117">
                  <c:v>3</c:v>
                </c:pt>
                <c:pt idx="118">
                  <c:v>3</c:v>
                </c:pt>
                <c:pt idx="124">
                  <c:v>1</c:v>
                </c:pt>
                <c:pt idx="142">
                  <c:v>1</c:v>
                </c:pt>
                <c:pt idx="147">
                  <c:v>1</c:v>
                </c:pt>
                <c:pt idx="149">
                  <c:v>1</c:v>
                </c:pt>
                <c:pt idx="152">
                  <c:v>2</c:v>
                </c:pt>
                <c:pt idx="153">
                  <c:v>3</c:v>
                </c:pt>
                <c:pt idx="164">
                  <c:v>2</c:v>
                </c:pt>
                <c:pt idx="165">
                  <c:v>1</c:v>
                </c:pt>
                <c:pt idx="166">
                  <c:v>2</c:v>
                </c:pt>
                <c:pt idx="172">
                  <c:v>2</c:v>
                </c:pt>
                <c:pt idx="174">
                  <c:v>2</c:v>
                </c:pt>
                <c:pt idx="181">
                  <c:v>1</c:v>
                </c:pt>
                <c:pt idx="185">
                  <c:v>1</c:v>
                </c:pt>
                <c:pt idx="186">
                  <c:v>1</c:v>
                </c:pt>
                <c:pt idx="190">
                  <c:v>3</c:v>
                </c:pt>
                <c:pt idx="192">
                  <c:v>1</c:v>
                </c:pt>
                <c:pt idx="194">
                  <c:v>1</c:v>
                </c:pt>
                <c:pt idx="197">
                  <c:v>1</c:v>
                </c:pt>
                <c:pt idx="199">
                  <c:v>2</c:v>
                </c:pt>
                <c:pt idx="207">
                  <c:v>2</c:v>
                </c:pt>
                <c:pt idx="210">
                  <c:v>1</c:v>
                </c:pt>
              </c:numCache>
            </c:numRef>
          </c:val>
          <c:extLst>
            <c:ext xmlns:c16="http://schemas.microsoft.com/office/drawing/2014/chart" uri="{C3380CC4-5D6E-409C-BE32-E72D297353CC}">
              <c16:uniqueId val="{00000006-7C82-44A7-9B97-8AE20B548B58}"/>
            </c:ext>
          </c:extLst>
        </c:ser>
        <c:ser>
          <c:idx val="7"/>
          <c:order val="7"/>
          <c:tx>
            <c:strRef>
              <c:f>'Q15'!$AG$1:$AG$2</c:f>
              <c:strCache>
                <c:ptCount val="1"/>
                <c:pt idx="0">
                  <c:v>Taekwondo</c:v>
                </c:pt>
              </c:strCache>
            </c:strRef>
          </c:tx>
          <c:spPr>
            <a:solidFill>
              <a:schemeClr val="accent2">
                <a:lumMod val="60000"/>
              </a:schemeClr>
            </a:solidFill>
            <a:ln>
              <a:noFill/>
            </a:ln>
            <a:effectLst/>
          </c:spPr>
          <c:invertIfNegative val="0"/>
          <c:cat>
            <c:strRef>
              <c:f>'Q15'!$Y$3:$Y$224</c:f>
              <c:strCache>
                <c:ptCount val="221"/>
                <c:pt idx="0">
                  <c:v>Afghanistan</c:v>
                </c:pt>
                <c:pt idx="1">
                  <c:v>Albania</c:v>
                </c:pt>
                <c:pt idx="2">
                  <c:v>Algeria</c:v>
                </c:pt>
                <c:pt idx="3">
                  <c:v>American Samoa</c:v>
                </c:pt>
                <c:pt idx="4">
                  <c:v>Andorra</c:v>
                </c:pt>
                <c:pt idx="5">
                  <c:v>Angola</c:v>
                </c:pt>
                <c:pt idx="6">
                  <c:v>Antigua and Barbuda</c:v>
                </c:pt>
                <c:pt idx="7">
                  <c:v>Argentina</c:v>
                </c:pt>
                <c:pt idx="8">
                  <c:v>Armenia</c:v>
                </c:pt>
                <c:pt idx="9">
                  <c:v>Aruba</c:v>
                </c:pt>
                <c:pt idx="10">
                  <c:v>Australasia</c:v>
                </c:pt>
                <c:pt idx="11">
                  <c:v>Australia</c:v>
                </c:pt>
                <c:pt idx="12">
                  <c:v>Austria</c:v>
                </c:pt>
                <c:pt idx="13">
                  <c:v>Azerbaijan</c:v>
                </c:pt>
                <c:pt idx="14">
                  <c:v>Bahamas</c:v>
                </c:pt>
                <c:pt idx="15">
                  <c:v>Bahrain</c:v>
                </c:pt>
                <c:pt idx="16">
                  <c:v>Bangladesh</c:v>
                </c:pt>
                <c:pt idx="17">
                  <c:v>Barbados</c:v>
                </c:pt>
                <c:pt idx="18">
                  <c:v>Belarus</c:v>
                </c:pt>
                <c:pt idx="19">
                  <c:v>Belgium</c:v>
                </c:pt>
                <c:pt idx="20">
                  <c:v>Belize</c:v>
                </c:pt>
                <c:pt idx="21">
                  <c:v>Benin</c:v>
                </c:pt>
                <c:pt idx="22">
                  <c:v>Bermuda</c:v>
                </c:pt>
                <c:pt idx="23">
                  <c:v>Bhutan</c:v>
                </c:pt>
                <c:pt idx="24">
                  <c:v>Bohemia</c:v>
                </c:pt>
                <c:pt idx="25">
                  <c:v>Boliva</c:v>
                </c:pt>
                <c:pt idx="26">
                  <c:v>Bosnia and Herzegovina</c:v>
                </c:pt>
                <c:pt idx="27">
                  <c:v>Botswana</c:v>
                </c:pt>
                <c:pt idx="28">
                  <c:v>Brazil</c:v>
                </c:pt>
                <c:pt idx="29">
                  <c:v>Brunei</c:v>
                </c:pt>
                <c:pt idx="30">
                  <c:v>Bulgaria</c:v>
                </c:pt>
                <c:pt idx="31">
                  <c:v>Burkina Faso</c:v>
                </c:pt>
                <c:pt idx="32">
                  <c:v>Burundi</c:v>
                </c:pt>
                <c:pt idx="33">
                  <c:v>Cambodia</c:v>
                </c:pt>
                <c:pt idx="34">
                  <c:v>Cameroon</c:v>
                </c:pt>
                <c:pt idx="35">
                  <c:v>Cape Verde</c:v>
                </c:pt>
                <c:pt idx="36">
                  <c:v>Cayman Islands</c:v>
                </c:pt>
                <c:pt idx="37">
                  <c:v>Central African Republic</c:v>
                </c:pt>
                <c:pt idx="38">
                  <c:v>Chad</c:v>
                </c:pt>
                <c:pt idx="39">
                  <c:v>Chile</c:v>
                </c:pt>
                <c:pt idx="40">
                  <c:v>China</c:v>
                </c:pt>
                <c:pt idx="41">
                  <c:v>Colombia</c:v>
                </c:pt>
                <c:pt idx="42">
                  <c:v>Comoros</c:v>
                </c:pt>
                <c:pt idx="43">
                  <c:v>Cook Islands</c:v>
                </c:pt>
                <c:pt idx="44">
                  <c:v>Costa Rica</c:v>
                </c:pt>
                <c:pt idx="45">
                  <c:v>Croatia</c:v>
                </c:pt>
                <c:pt idx="46">
                  <c:v>Cuba</c:v>
                </c:pt>
                <c:pt idx="47">
                  <c:v>Cyprus</c:v>
                </c:pt>
                <c:pt idx="48">
                  <c:v>Czech Republic</c:v>
                </c:pt>
                <c:pt idx="49">
                  <c:v>Czechoslovakia</c:v>
                </c:pt>
                <c:pt idx="50">
                  <c:v>Democratic Republic of the Congo</c:v>
                </c:pt>
                <c:pt idx="51">
                  <c:v>Denmark</c:v>
                </c:pt>
                <c:pt idx="52">
                  <c:v>Djibouti</c:v>
                </c:pt>
                <c:pt idx="53">
                  <c:v>Dominica</c:v>
                </c:pt>
                <c:pt idx="54">
                  <c:v>Dominican Republic</c:v>
                </c:pt>
                <c:pt idx="55">
                  <c:v>East Germany</c:v>
                </c:pt>
                <c:pt idx="56">
                  <c:v>Ecuador</c:v>
                </c:pt>
                <c:pt idx="57">
                  <c:v>Egypt</c:v>
                </c:pt>
                <c:pt idx="58">
                  <c:v>El Salvador</c:v>
                </c:pt>
                <c:pt idx="59">
                  <c:v>Equatorial Guinea</c:v>
                </c:pt>
                <c:pt idx="60">
                  <c:v>Eritrea</c:v>
                </c:pt>
                <c:pt idx="61">
                  <c:v>Estonia</c:v>
                </c:pt>
                <c:pt idx="62">
                  <c:v>Ethiopia</c:v>
                </c:pt>
                <c:pt idx="63">
                  <c:v>Fiji</c:v>
                </c:pt>
                <c:pt idx="64">
                  <c:v>Finland</c:v>
                </c:pt>
                <c:pt idx="65">
                  <c:v>France</c:v>
                </c:pt>
                <c:pt idx="66">
                  <c:v>Gabon</c:v>
                </c:pt>
                <c:pt idx="67">
                  <c:v>Gambia</c:v>
                </c:pt>
                <c:pt idx="68">
                  <c:v>Georgia</c:v>
                </c:pt>
                <c:pt idx="69">
                  <c:v>Germany</c:v>
                </c:pt>
                <c:pt idx="70">
                  <c:v>Ghana</c:v>
                </c:pt>
                <c:pt idx="71">
                  <c:v>Greece</c:v>
                </c:pt>
                <c:pt idx="72">
                  <c:v>Grenada</c:v>
                </c:pt>
                <c:pt idx="73">
                  <c:v>Guam</c:v>
                </c:pt>
                <c:pt idx="74">
                  <c:v>Guatemala</c:v>
                </c:pt>
                <c:pt idx="75">
                  <c:v>Guinea</c:v>
                </c:pt>
                <c:pt idx="76">
                  <c:v>Guinea-Bissau</c:v>
                </c:pt>
                <c:pt idx="77">
                  <c:v>Guyana</c:v>
                </c:pt>
                <c:pt idx="78">
                  <c:v>Haiti</c:v>
                </c:pt>
                <c:pt idx="79">
                  <c:v>Honduras</c:v>
                </c:pt>
                <c:pt idx="80">
                  <c:v>Hong Kong</c:v>
                </c:pt>
                <c:pt idx="81">
                  <c:v>Hungary</c:v>
                </c:pt>
                <c:pt idx="82">
                  <c:v>Iceland</c:v>
                </c:pt>
                <c:pt idx="83">
                  <c:v>India</c:v>
                </c:pt>
                <c:pt idx="84">
                  <c:v>Individual Olympic Athletes</c:v>
                </c:pt>
                <c:pt idx="85">
                  <c:v>Indonesia</c:v>
                </c:pt>
                <c:pt idx="86">
                  <c:v>Iran</c:v>
                </c:pt>
                <c:pt idx="87">
                  <c:v>Iraq</c:v>
                </c:pt>
                <c:pt idx="88">
                  <c:v>Ireland</c:v>
                </c:pt>
                <c:pt idx="89">
                  <c:v>Israel</c:v>
                </c:pt>
                <c:pt idx="90">
                  <c:v>Italy</c:v>
                </c:pt>
                <c:pt idx="91">
                  <c:v>Ivory Coast</c:v>
                </c:pt>
                <c:pt idx="92">
                  <c:v>Jamaica</c:v>
                </c:pt>
                <c:pt idx="93">
                  <c:v>Jordan</c:v>
                </c:pt>
                <c:pt idx="94">
                  <c:v>Kazakhstan</c:v>
                </c:pt>
                <c:pt idx="95">
                  <c:v>Kenya</c:v>
                </c:pt>
                <c:pt idx="96">
                  <c:v>Kiribati</c:v>
                </c:pt>
                <c:pt idx="97">
                  <c:v>Kosovo</c:v>
                </c:pt>
                <c:pt idx="98">
                  <c:v>Kuwait</c:v>
                </c:pt>
                <c:pt idx="99">
                  <c:v>Kyrgyzstan</c:v>
                </c:pt>
                <c:pt idx="100">
                  <c:v>Laos</c:v>
                </c:pt>
                <c:pt idx="101">
                  <c:v>Latvia</c:v>
                </c:pt>
                <c:pt idx="102">
                  <c:v>Lebanon</c:v>
                </c:pt>
                <c:pt idx="103">
                  <c:v>Lesotho</c:v>
                </c:pt>
                <c:pt idx="104">
                  <c:v>Libya</c:v>
                </c:pt>
                <c:pt idx="105">
                  <c:v>Liechtenstein</c:v>
                </c:pt>
                <c:pt idx="106">
                  <c:v>Lithuania</c:v>
                </c:pt>
                <c:pt idx="107">
                  <c:v>Luxembourg</c:v>
                </c:pt>
                <c:pt idx="108">
                  <c:v>Macedonia</c:v>
                </c:pt>
                <c:pt idx="109">
                  <c:v>Madagascar</c:v>
                </c:pt>
                <c:pt idx="110">
                  <c:v>Malawi</c:v>
                </c:pt>
                <c:pt idx="111">
                  <c:v>Malaya</c:v>
                </c:pt>
                <c:pt idx="112">
                  <c:v>Malaysia</c:v>
                </c:pt>
                <c:pt idx="113">
                  <c:v>Maldives</c:v>
                </c:pt>
                <c:pt idx="114">
                  <c:v>Mali</c:v>
                </c:pt>
                <c:pt idx="115">
                  <c:v>Malta</c:v>
                </c:pt>
                <c:pt idx="116">
                  <c:v>Marshall Islands</c:v>
                </c:pt>
                <c:pt idx="117">
                  <c:v>Mauritius</c:v>
                </c:pt>
                <c:pt idx="118">
                  <c:v>Mexico</c:v>
                </c:pt>
                <c:pt idx="119">
                  <c:v>Micronesia</c:v>
                </c:pt>
                <c:pt idx="120">
                  <c:v>Moldova</c:v>
                </c:pt>
                <c:pt idx="121">
                  <c:v>Monaco</c:v>
                </c:pt>
                <c:pt idx="122">
                  <c:v>Mongolia</c:v>
                </c:pt>
                <c:pt idx="123">
                  <c:v>Montenegro</c:v>
                </c:pt>
                <c:pt idx="124">
                  <c:v>Morocco</c:v>
                </c:pt>
                <c:pt idx="125">
                  <c:v>Mozambique</c:v>
                </c:pt>
                <c:pt idx="126">
                  <c:v>Myanmar</c:v>
                </c:pt>
                <c:pt idx="127">
                  <c:v>Namibia</c:v>
                </c:pt>
                <c:pt idx="128">
                  <c:v>Nauru</c:v>
                </c:pt>
                <c:pt idx="129">
                  <c:v>Nepal</c:v>
                </c:pt>
                <c:pt idx="130">
                  <c:v>Netherlands</c:v>
                </c:pt>
                <c:pt idx="131">
                  <c:v>Netherlands Antilles</c:v>
                </c:pt>
                <c:pt idx="132">
                  <c:v>New Zealand</c:v>
                </c:pt>
                <c:pt idx="133">
                  <c:v>Newfoundland</c:v>
                </c:pt>
                <c:pt idx="134">
                  <c:v>Nicaragua</c:v>
                </c:pt>
                <c:pt idx="135">
                  <c:v>Niger</c:v>
                </c:pt>
                <c:pt idx="136">
                  <c:v>Nigeria</c:v>
                </c:pt>
                <c:pt idx="137">
                  <c:v>North Borneo</c:v>
                </c:pt>
                <c:pt idx="138">
                  <c:v>North Korea</c:v>
                </c:pt>
                <c:pt idx="139">
                  <c:v>North Yemen</c:v>
                </c:pt>
                <c:pt idx="140">
                  <c:v>Norway</c:v>
                </c:pt>
                <c:pt idx="141">
                  <c:v>Oman</c:v>
                </c:pt>
                <c:pt idx="142">
                  <c:v>Pakistan</c:v>
                </c:pt>
                <c:pt idx="143">
                  <c:v>Palau</c:v>
                </c:pt>
                <c:pt idx="144">
                  <c:v>Palestine</c:v>
                </c:pt>
                <c:pt idx="145">
                  <c:v>Panama</c:v>
                </c:pt>
                <c:pt idx="146">
                  <c:v>Papua New Guinea</c:v>
                </c:pt>
                <c:pt idx="147">
                  <c:v>Paraguay</c:v>
                </c:pt>
                <c:pt idx="148">
                  <c:v>Peru</c:v>
                </c:pt>
                <c:pt idx="149">
                  <c:v>Philippines</c:v>
                </c:pt>
                <c:pt idx="150">
                  <c:v>Poland</c:v>
                </c:pt>
                <c:pt idx="151">
                  <c:v>Portugal</c:v>
                </c:pt>
                <c:pt idx="152">
                  <c:v>Puerto Rico</c:v>
                </c:pt>
                <c:pt idx="153">
                  <c:v>Qatar</c:v>
                </c:pt>
                <c:pt idx="154">
                  <c:v>Refugee Olympic Team</c:v>
                </c:pt>
                <c:pt idx="155">
                  <c:v>Republic of Congo</c:v>
                </c:pt>
                <c:pt idx="156">
                  <c:v>Romania</c:v>
                </c:pt>
                <c:pt idx="157">
                  <c:v>Russia</c:v>
                </c:pt>
                <c:pt idx="158">
                  <c:v>Rwanda</c:v>
                </c:pt>
                <c:pt idx="159">
                  <c:v>Saar</c:v>
                </c:pt>
                <c:pt idx="160">
                  <c:v>Saint Lucia</c:v>
                </c:pt>
                <c:pt idx="161">
                  <c:v>Samoa</c:v>
                </c:pt>
                <c:pt idx="162">
                  <c:v>San Marino</c:v>
                </c:pt>
                <c:pt idx="163">
                  <c:v>Sao Tome and Principe</c:v>
                </c:pt>
                <c:pt idx="164">
                  <c:v>Saudi Arabia</c:v>
                </c:pt>
                <c:pt idx="165">
                  <c:v>Senegal</c:v>
                </c:pt>
                <c:pt idx="166">
                  <c:v>Serbia</c:v>
                </c:pt>
                <c:pt idx="167">
                  <c:v>Serbia and Montenegro</c:v>
                </c:pt>
                <c:pt idx="168">
                  <c:v>Seychelles</c:v>
                </c:pt>
                <c:pt idx="169">
                  <c:v>Sierra Leone</c:v>
                </c:pt>
                <c:pt idx="170">
                  <c:v>Singapore</c:v>
                </c:pt>
                <c:pt idx="171">
                  <c:v>Slovakia</c:v>
                </c:pt>
                <c:pt idx="172">
                  <c:v>Slovenia</c:v>
                </c:pt>
                <c:pt idx="173">
                  <c:v>Solomon Islands</c:v>
                </c:pt>
                <c:pt idx="174">
                  <c:v>South Africa</c:v>
                </c:pt>
                <c:pt idx="175">
                  <c:v>South Korea</c:v>
                </c:pt>
                <c:pt idx="176">
                  <c:v>South Sudan</c:v>
                </c:pt>
                <c:pt idx="177">
                  <c:v>South Yemen</c:v>
                </c:pt>
                <c:pt idx="178">
                  <c:v>Soviet Union</c:v>
                </c:pt>
                <c:pt idx="179">
                  <c:v>Spain</c:v>
                </c:pt>
                <c:pt idx="180">
                  <c:v>Sri Lanka</c:v>
                </c:pt>
                <c:pt idx="181">
                  <c:v>Sudan</c:v>
                </c:pt>
                <c:pt idx="182">
                  <c:v>Suriname</c:v>
                </c:pt>
                <c:pt idx="183">
                  <c:v>Swaziland</c:v>
                </c:pt>
                <c:pt idx="184">
                  <c:v>Sweden</c:v>
                </c:pt>
                <c:pt idx="185">
                  <c:v>Switzerland</c:v>
                </c:pt>
                <c:pt idx="186">
                  <c:v>Syria</c:v>
                </c:pt>
                <c:pt idx="187">
                  <c:v>Taiwan</c:v>
                </c:pt>
                <c:pt idx="188">
                  <c:v>Tajikistan</c:v>
                </c:pt>
                <c:pt idx="189">
                  <c:v>Tanzania</c:v>
                </c:pt>
                <c:pt idx="190">
                  <c:v>Thailand</c:v>
                </c:pt>
                <c:pt idx="191">
                  <c:v>Timor-Leste</c:v>
                </c:pt>
                <c:pt idx="192">
                  <c:v>Togo</c:v>
                </c:pt>
                <c:pt idx="193">
                  <c:v>Tonga</c:v>
                </c:pt>
                <c:pt idx="194">
                  <c:v>Trinidad and Tobago</c:v>
                </c:pt>
                <c:pt idx="195">
                  <c:v>Tunisia</c:v>
                </c:pt>
                <c:pt idx="196">
                  <c:v>Turkey</c:v>
                </c:pt>
                <c:pt idx="197">
                  <c:v>Turkmenistan</c:v>
                </c:pt>
                <c:pt idx="198">
                  <c:v>Tuvalu</c:v>
                </c:pt>
                <c:pt idx="199">
                  <c:v>Uganda</c:v>
                </c:pt>
                <c:pt idx="200">
                  <c:v>UK</c:v>
                </c:pt>
                <c:pt idx="201">
                  <c:v>Ukraine</c:v>
                </c:pt>
                <c:pt idx="202">
                  <c:v>Unified Team</c:v>
                </c:pt>
                <c:pt idx="203">
                  <c:v>United Arab Emirates</c:v>
                </c:pt>
                <c:pt idx="204">
                  <c:v>United Arab Republic</c:v>
                </c:pt>
                <c:pt idx="205">
                  <c:v>Uruguay</c:v>
                </c:pt>
                <c:pt idx="206">
                  <c:v>USA</c:v>
                </c:pt>
                <c:pt idx="207">
                  <c:v>Uzbekistan</c:v>
                </c:pt>
                <c:pt idx="208">
                  <c:v>Vanuatu</c:v>
                </c:pt>
                <c:pt idx="209">
                  <c:v>Venezuela</c:v>
                </c:pt>
                <c:pt idx="210">
                  <c:v>Vietnam</c:v>
                </c:pt>
                <c:pt idx="211">
                  <c:v>Vietnam (pre)</c:v>
                </c:pt>
                <c:pt idx="212">
                  <c:v>Virgin Islands</c:v>
                </c:pt>
                <c:pt idx="213">
                  <c:v>Virgin Islands, British</c:v>
                </c:pt>
                <c:pt idx="214">
                  <c:v>West Germany</c:v>
                </c:pt>
                <c:pt idx="215">
                  <c:v>West Indies Federation</c:v>
                </c:pt>
                <c:pt idx="216">
                  <c:v>Yemen</c:v>
                </c:pt>
                <c:pt idx="217">
                  <c:v>Yugoslavia</c:v>
                </c:pt>
                <c:pt idx="218">
                  <c:v>Zambia</c:v>
                </c:pt>
                <c:pt idx="219">
                  <c:v>Zimbabwe</c:v>
                </c:pt>
                <c:pt idx="220">
                  <c:v>Zimbabwe (Rhodesia)</c:v>
                </c:pt>
              </c:strCache>
            </c:strRef>
          </c:cat>
          <c:val>
            <c:numRef>
              <c:f>'Q15'!$AG$3:$AG$224</c:f>
              <c:numCache>
                <c:formatCode>General</c:formatCode>
                <c:ptCount val="221"/>
                <c:pt idx="0">
                  <c:v>2</c:v>
                </c:pt>
                <c:pt idx="2">
                  <c:v>1</c:v>
                </c:pt>
                <c:pt idx="8">
                  <c:v>1</c:v>
                </c:pt>
                <c:pt idx="9">
                  <c:v>1</c:v>
                </c:pt>
                <c:pt idx="12">
                  <c:v>2</c:v>
                </c:pt>
                <c:pt idx="20">
                  <c:v>1</c:v>
                </c:pt>
                <c:pt idx="21">
                  <c:v>2</c:v>
                </c:pt>
                <c:pt idx="26">
                  <c:v>1</c:v>
                </c:pt>
                <c:pt idx="33">
                  <c:v>2</c:v>
                </c:pt>
                <c:pt idx="35">
                  <c:v>1</c:v>
                </c:pt>
                <c:pt idx="37">
                  <c:v>3</c:v>
                </c:pt>
                <c:pt idx="39">
                  <c:v>3</c:v>
                </c:pt>
                <c:pt idx="44">
                  <c:v>2</c:v>
                </c:pt>
                <c:pt idx="50">
                  <c:v>1</c:v>
                </c:pt>
                <c:pt idx="56">
                  <c:v>1</c:v>
                </c:pt>
                <c:pt idx="66">
                  <c:v>2</c:v>
                </c:pt>
                <c:pt idx="72">
                  <c:v>1</c:v>
                </c:pt>
                <c:pt idx="75">
                  <c:v>1</c:v>
                </c:pt>
                <c:pt idx="78">
                  <c:v>2</c:v>
                </c:pt>
                <c:pt idx="79">
                  <c:v>1</c:v>
                </c:pt>
                <c:pt idx="81">
                  <c:v>1</c:v>
                </c:pt>
                <c:pt idx="85">
                  <c:v>2</c:v>
                </c:pt>
                <c:pt idx="87">
                  <c:v>1</c:v>
                </c:pt>
                <c:pt idx="89">
                  <c:v>3</c:v>
                </c:pt>
                <c:pt idx="92">
                  <c:v>1</c:v>
                </c:pt>
                <c:pt idx="95">
                  <c:v>2</c:v>
                </c:pt>
                <c:pt idx="98">
                  <c:v>1</c:v>
                </c:pt>
                <c:pt idx="99">
                  <c:v>1</c:v>
                </c:pt>
                <c:pt idx="102">
                  <c:v>1</c:v>
                </c:pt>
                <c:pt idx="103">
                  <c:v>3</c:v>
                </c:pt>
                <c:pt idx="104">
                  <c:v>3</c:v>
                </c:pt>
                <c:pt idx="112">
                  <c:v>3</c:v>
                </c:pt>
                <c:pt idx="114">
                  <c:v>2</c:v>
                </c:pt>
                <c:pt idx="116">
                  <c:v>1</c:v>
                </c:pt>
                <c:pt idx="120">
                  <c:v>1</c:v>
                </c:pt>
                <c:pt idx="121">
                  <c:v>1</c:v>
                </c:pt>
                <c:pt idx="122">
                  <c:v>1</c:v>
                </c:pt>
                <c:pt idx="129">
                  <c:v>3</c:v>
                </c:pt>
                <c:pt idx="134">
                  <c:v>1</c:v>
                </c:pt>
                <c:pt idx="135">
                  <c:v>1</c:v>
                </c:pt>
                <c:pt idx="140">
                  <c:v>3</c:v>
                </c:pt>
                <c:pt idx="145">
                  <c:v>1</c:v>
                </c:pt>
                <c:pt idx="146">
                  <c:v>3</c:v>
                </c:pt>
                <c:pt idx="148">
                  <c:v>2</c:v>
                </c:pt>
                <c:pt idx="151">
                  <c:v>2</c:v>
                </c:pt>
                <c:pt idx="153">
                  <c:v>1</c:v>
                </c:pt>
                <c:pt idx="161">
                  <c:v>2</c:v>
                </c:pt>
                <c:pt idx="164">
                  <c:v>1</c:v>
                </c:pt>
                <c:pt idx="165">
                  <c:v>2</c:v>
                </c:pt>
                <c:pt idx="174">
                  <c:v>1</c:v>
                </c:pt>
                <c:pt idx="183">
                  <c:v>1</c:v>
                </c:pt>
                <c:pt idx="185">
                  <c:v>1</c:v>
                </c:pt>
                <c:pt idx="188">
                  <c:v>2</c:v>
                </c:pt>
                <c:pt idx="193">
                  <c:v>1</c:v>
                </c:pt>
                <c:pt idx="194">
                  <c:v>2</c:v>
                </c:pt>
                <c:pt idx="203">
                  <c:v>1</c:v>
                </c:pt>
                <c:pt idx="216">
                  <c:v>2</c:v>
                </c:pt>
              </c:numCache>
            </c:numRef>
          </c:val>
          <c:extLst>
            <c:ext xmlns:c16="http://schemas.microsoft.com/office/drawing/2014/chart" uri="{C3380CC4-5D6E-409C-BE32-E72D297353CC}">
              <c16:uniqueId val="{00000007-7C82-44A7-9B97-8AE20B548B58}"/>
            </c:ext>
          </c:extLst>
        </c:ser>
        <c:ser>
          <c:idx val="8"/>
          <c:order val="8"/>
          <c:tx>
            <c:strRef>
              <c:f>'Q15'!$AH$1:$AH$2</c:f>
              <c:strCache>
                <c:ptCount val="1"/>
                <c:pt idx="0">
                  <c:v>Tennis</c:v>
                </c:pt>
              </c:strCache>
            </c:strRef>
          </c:tx>
          <c:spPr>
            <a:solidFill>
              <a:schemeClr val="accent3">
                <a:lumMod val="60000"/>
              </a:schemeClr>
            </a:solidFill>
            <a:ln>
              <a:noFill/>
            </a:ln>
            <a:effectLst/>
          </c:spPr>
          <c:invertIfNegative val="0"/>
          <c:cat>
            <c:strRef>
              <c:f>'Q15'!$Y$3:$Y$224</c:f>
              <c:strCache>
                <c:ptCount val="221"/>
                <c:pt idx="0">
                  <c:v>Afghanistan</c:v>
                </c:pt>
                <c:pt idx="1">
                  <c:v>Albania</c:v>
                </c:pt>
                <c:pt idx="2">
                  <c:v>Algeria</c:v>
                </c:pt>
                <c:pt idx="3">
                  <c:v>American Samoa</c:v>
                </c:pt>
                <c:pt idx="4">
                  <c:v>Andorra</c:v>
                </c:pt>
                <c:pt idx="5">
                  <c:v>Angola</c:v>
                </c:pt>
                <c:pt idx="6">
                  <c:v>Antigua and Barbuda</c:v>
                </c:pt>
                <c:pt idx="7">
                  <c:v>Argentina</c:v>
                </c:pt>
                <c:pt idx="8">
                  <c:v>Armenia</c:v>
                </c:pt>
                <c:pt idx="9">
                  <c:v>Aruba</c:v>
                </c:pt>
                <c:pt idx="10">
                  <c:v>Australasia</c:v>
                </c:pt>
                <c:pt idx="11">
                  <c:v>Australia</c:v>
                </c:pt>
                <c:pt idx="12">
                  <c:v>Austria</c:v>
                </c:pt>
                <c:pt idx="13">
                  <c:v>Azerbaijan</c:v>
                </c:pt>
                <c:pt idx="14">
                  <c:v>Bahamas</c:v>
                </c:pt>
                <c:pt idx="15">
                  <c:v>Bahrain</c:v>
                </c:pt>
                <c:pt idx="16">
                  <c:v>Bangladesh</c:v>
                </c:pt>
                <c:pt idx="17">
                  <c:v>Barbados</c:v>
                </c:pt>
                <c:pt idx="18">
                  <c:v>Belarus</c:v>
                </c:pt>
                <c:pt idx="19">
                  <c:v>Belgium</c:v>
                </c:pt>
                <c:pt idx="20">
                  <c:v>Belize</c:v>
                </c:pt>
                <c:pt idx="21">
                  <c:v>Benin</c:v>
                </c:pt>
                <c:pt idx="22">
                  <c:v>Bermuda</c:v>
                </c:pt>
                <c:pt idx="23">
                  <c:v>Bhutan</c:v>
                </c:pt>
                <c:pt idx="24">
                  <c:v>Bohemia</c:v>
                </c:pt>
                <c:pt idx="25">
                  <c:v>Boliva</c:v>
                </c:pt>
                <c:pt idx="26">
                  <c:v>Bosnia and Herzegovina</c:v>
                </c:pt>
                <c:pt idx="27">
                  <c:v>Botswana</c:v>
                </c:pt>
                <c:pt idx="28">
                  <c:v>Brazil</c:v>
                </c:pt>
                <c:pt idx="29">
                  <c:v>Brunei</c:v>
                </c:pt>
                <c:pt idx="30">
                  <c:v>Bulgaria</c:v>
                </c:pt>
                <c:pt idx="31">
                  <c:v>Burkina Faso</c:v>
                </c:pt>
                <c:pt idx="32">
                  <c:v>Burundi</c:v>
                </c:pt>
                <c:pt idx="33">
                  <c:v>Cambodia</c:v>
                </c:pt>
                <c:pt idx="34">
                  <c:v>Cameroon</c:v>
                </c:pt>
                <c:pt idx="35">
                  <c:v>Cape Verde</c:v>
                </c:pt>
                <c:pt idx="36">
                  <c:v>Cayman Islands</c:v>
                </c:pt>
                <c:pt idx="37">
                  <c:v>Central African Republic</c:v>
                </c:pt>
                <c:pt idx="38">
                  <c:v>Chad</c:v>
                </c:pt>
                <c:pt idx="39">
                  <c:v>Chile</c:v>
                </c:pt>
                <c:pt idx="40">
                  <c:v>China</c:v>
                </c:pt>
                <c:pt idx="41">
                  <c:v>Colombia</c:v>
                </c:pt>
                <c:pt idx="42">
                  <c:v>Comoros</c:v>
                </c:pt>
                <c:pt idx="43">
                  <c:v>Cook Islands</c:v>
                </c:pt>
                <c:pt idx="44">
                  <c:v>Costa Rica</c:v>
                </c:pt>
                <c:pt idx="45">
                  <c:v>Croatia</c:v>
                </c:pt>
                <c:pt idx="46">
                  <c:v>Cuba</c:v>
                </c:pt>
                <c:pt idx="47">
                  <c:v>Cyprus</c:v>
                </c:pt>
                <c:pt idx="48">
                  <c:v>Czech Republic</c:v>
                </c:pt>
                <c:pt idx="49">
                  <c:v>Czechoslovakia</c:v>
                </c:pt>
                <c:pt idx="50">
                  <c:v>Democratic Republic of the Congo</c:v>
                </c:pt>
                <c:pt idx="51">
                  <c:v>Denmark</c:v>
                </c:pt>
                <c:pt idx="52">
                  <c:v>Djibouti</c:v>
                </c:pt>
                <c:pt idx="53">
                  <c:v>Dominica</c:v>
                </c:pt>
                <c:pt idx="54">
                  <c:v>Dominican Republic</c:v>
                </c:pt>
                <c:pt idx="55">
                  <c:v>East Germany</c:v>
                </c:pt>
                <c:pt idx="56">
                  <c:v>Ecuador</c:v>
                </c:pt>
                <c:pt idx="57">
                  <c:v>Egypt</c:v>
                </c:pt>
                <c:pt idx="58">
                  <c:v>El Salvador</c:v>
                </c:pt>
                <c:pt idx="59">
                  <c:v>Equatorial Guinea</c:v>
                </c:pt>
                <c:pt idx="60">
                  <c:v>Eritrea</c:v>
                </c:pt>
                <c:pt idx="61">
                  <c:v>Estonia</c:v>
                </c:pt>
                <c:pt idx="62">
                  <c:v>Ethiopia</c:v>
                </c:pt>
                <c:pt idx="63">
                  <c:v>Fiji</c:v>
                </c:pt>
                <c:pt idx="64">
                  <c:v>Finland</c:v>
                </c:pt>
                <c:pt idx="65">
                  <c:v>France</c:v>
                </c:pt>
                <c:pt idx="66">
                  <c:v>Gabon</c:v>
                </c:pt>
                <c:pt idx="67">
                  <c:v>Gambia</c:v>
                </c:pt>
                <c:pt idx="68">
                  <c:v>Georgia</c:v>
                </c:pt>
                <c:pt idx="69">
                  <c:v>Germany</c:v>
                </c:pt>
                <c:pt idx="70">
                  <c:v>Ghana</c:v>
                </c:pt>
                <c:pt idx="71">
                  <c:v>Greece</c:v>
                </c:pt>
                <c:pt idx="72">
                  <c:v>Grenada</c:v>
                </c:pt>
                <c:pt idx="73">
                  <c:v>Guam</c:v>
                </c:pt>
                <c:pt idx="74">
                  <c:v>Guatemala</c:v>
                </c:pt>
                <c:pt idx="75">
                  <c:v>Guinea</c:v>
                </c:pt>
                <c:pt idx="76">
                  <c:v>Guinea-Bissau</c:v>
                </c:pt>
                <c:pt idx="77">
                  <c:v>Guyana</c:v>
                </c:pt>
                <c:pt idx="78">
                  <c:v>Haiti</c:v>
                </c:pt>
                <c:pt idx="79">
                  <c:v>Honduras</c:v>
                </c:pt>
                <c:pt idx="80">
                  <c:v>Hong Kong</c:v>
                </c:pt>
                <c:pt idx="81">
                  <c:v>Hungary</c:v>
                </c:pt>
                <c:pt idx="82">
                  <c:v>Iceland</c:v>
                </c:pt>
                <c:pt idx="83">
                  <c:v>India</c:v>
                </c:pt>
                <c:pt idx="84">
                  <c:v>Individual Olympic Athletes</c:v>
                </c:pt>
                <c:pt idx="85">
                  <c:v>Indonesia</c:v>
                </c:pt>
                <c:pt idx="86">
                  <c:v>Iran</c:v>
                </c:pt>
                <c:pt idx="87">
                  <c:v>Iraq</c:v>
                </c:pt>
                <c:pt idx="88">
                  <c:v>Ireland</c:v>
                </c:pt>
                <c:pt idx="89">
                  <c:v>Israel</c:v>
                </c:pt>
                <c:pt idx="90">
                  <c:v>Italy</c:v>
                </c:pt>
                <c:pt idx="91">
                  <c:v>Ivory Coast</c:v>
                </c:pt>
                <c:pt idx="92">
                  <c:v>Jamaica</c:v>
                </c:pt>
                <c:pt idx="93">
                  <c:v>Jordan</c:v>
                </c:pt>
                <c:pt idx="94">
                  <c:v>Kazakhstan</c:v>
                </c:pt>
                <c:pt idx="95">
                  <c:v>Kenya</c:v>
                </c:pt>
                <c:pt idx="96">
                  <c:v>Kiribati</c:v>
                </c:pt>
                <c:pt idx="97">
                  <c:v>Kosovo</c:v>
                </c:pt>
                <c:pt idx="98">
                  <c:v>Kuwait</c:v>
                </c:pt>
                <c:pt idx="99">
                  <c:v>Kyrgyzstan</c:v>
                </c:pt>
                <c:pt idx="100">
                  <c:v>Laos</c:v>
                </c:pt>
                <c:pt idx="101">
                  <c:v>Latvia</c:v>
                </c:pt>
                <c:pt idx="102">
                  <c:v>Lebanon</c:v>
                </c:pt>
                <c:pt idx="103">
                  <c:v>Lesotho</c:v>
                </c:pt>
                <c:pt idx="104">
                  <c:v>Libya</c:v>
                </c:pt>
                <c:pt idx="105">
                  <c:v>Liechtenstein</c:v>
                </c:pt>
                <c:pt idx="106">
                  <c:v>Lithuania</c:v>
                </c:pt>
                <c:pt idx="107">
                  <c:v>Luxembourg</c:v>
                </c:pt>
                <c:pt idx="108">
                  <c:v>Macedonia</c:v>
                </c:pt>
                <c:pt idx="109">
                  <c:v>Madagascar</c:v>
                </c:pt>
                <c:pt idx="110">
                  <c:v>Malawi</c:v>
                </c:pt>
                <c:pt idx="111">
                  <c:v>Malaya</c:v>
                </c:pt>
                <c:pt idx="112">
                  <c:v>Malaysia</c:v>
                </c:pt>
                <c:pt idx="113">
                  <c:v>Maldives</c:v>
                </c:pt>
                <c:pt idx="114">
                  <c:v>Mali</c:v>
                </c:pt>
                <c:pt idx="115">
                  <c:v>Malta</c:v>
                </c:pt>
                <c:pt idx="116">
                  <c:v>Marshall Islands</c:v>
                </c:pt>
                <c:pt idx="117">
                  <c:v>Mauritius</c:v>
                </c:pt>
                <c:pt idx="118">
                  <c:v>Mexico</c:v>
                </c:pt>
                <c:pt idx="119">
                  <c:v>Micronesia</c:v>
                </c:pt>
                <c:pt idx="120">
                  <c:v>Moldova</c:v>
                </c:pt>
                <c:pt idx="121">
                  <c:v>Monaco</c:v>
                </c:pt>
                <c:pt idx="122">
                  <c:v>Mongolia</c:v>
                </c:pt>
                <c:pt idx="123">
                  <c:v>Montenegro</c:v>
                </c:pt>
                <c:pt idx="124">
                  <c:v>Morocco</c:v>
                </c:pt>
                <c:pt idx="125">
                  <c:v>Mozambique</c:v>
                </c:pt>
                <c:pt idx="126">
                  <c:v>Myanmar</c:v>
                </c:pt>
                <c:pt idx="127">
                  <c:v>Namibia</c:v>
                </c:pt>
                <c:pt idx="128">
                  <c:v>Nauru</c:v>
                </c:pt>
                <c:pt idx="129">
                  <c:v>Nepal</c:v>
                </c:pt>
                <c:pt idx="130">
                  <c:v>Netherlands</c:v>
                </c:pt>
                <c:pt idx="131">
                  <c:v>Netherlands Antilles</c:v>
                </c:pt>
                <c:pt idx="132">
                  <c:v>New Zealand</c:v>
                </c:pt>
                <c:pt idx="133">
                  <c:v>Newfoundland</c:v>
                </c:pt>
                <c:pt idx="134">
                  <c:v>Nicaragua</c:v>
                </c:pt>
                <c:pt idx="135">
                  <c:v>Niger</c:v>
                </c:pt>
                <c:pt idx="136">
                  <c:v>Nigeria</c:v>
                </c:pt>
                <c:pt idx="137">
                  <c:v>North Borneo</c:v>
                </c:pt>
                <c:pt idx="138">
                  <c:v>North Korea</c:v>
                </c:pt>
                <c:pt idx="139">
                  <c:v>North Yemen</c:v>
                </c:pt>
                <c:pt idx="140">
                  <c:v>Norway</c:v>
                </c:pt>
                <c:pt idx="141">
                  <c:v>Oman</c:v>
                </c:pt>
                <c:pt idx="142">
                  <c:v>Pakistan</c:v>
                </c:pt>
                <c:pt idx="143">
                  <c:v>Palau</c:v>
                </c:pt>
                <c:pt idx="144">
                  <c:v>Palestine</c:v>
                </c:pt>
                <c:pt idx="145">
                  <c:v>Panama</c:v>
                </c:pt>
                <c:pt idx="146">
                  <c:v>Papua New Guinea</c:v>
                </c:pt>
                <c:pt idx="147">
                  <c:v>Paraguay</c:v>
                </c:pt>
                <c:pt idx="148">
                  <c:v>Peru</c:v>
                </c:pt>
                <c:pt idx="149">
                  <c:v>Philippines</c:v>
                </c:pt>
                <c:pt idx="150">
                  <c:v>Poland</c:v>
                </c:pt>
                <c:pt idx="151">
                  <c:v>Portugal</c:v>
                </c:pt>
                <c:pt idx="152">
                  <c:v>Puerto Rico</c:v>
                </c:pt>
                <c:pt idx="153">
                  <c:v>Qatar</c:v>
                </c:pt>
                <c:pt idx="154">
                  <c:v>Refugee Olympic Team</c:v>
                </c:pt>
                <c:pt idx="155">
                  <c:v>Republic of Congo</c:v>
                </c:pt>
                <c:pt idx="156">
                  <c:v>Romania</c:v>
                </c:pt>
                <c:pt idx="157">
                  <c:v>Russia</c:v>
                </c:pt>
                <c:pt idx="158">
                  <c:v>Rwanda</c:v>
                </c:pt>
                <c:pt idx="159">
                  <c:v>Saar</c:v>
                </c:pt>
                <c:pt idx="160">
                  <c:v>Saint Lucia</c:v>
                </c:pt>
                <c:pt idx="161">
                  <c:v>Samoa</c:v>
                </c:pt>
                <c:pt idx="162">
                  <c:v>San Marino</c:v>
                </c:pt>
                <c:pt idx="163">
                  <c:v>Sao Tome and Principe</c:v>
                </c:pt>
                <c:pt idx="164">
                  <c:v>Saudi Arabia</c:v>
                </c:pt>
                <c:pt idx="165">
                  <c:v>Senegal</c:v>
                </c:pt>
                <c:pt idx="166">
                  <c:v>Serbia</c:v>
                </c:pt>
                <c:pt idx="167">
                  <c:v>Serbia and Montenegro</c:v>
                </c:pt>
                <c:pt idx="168">
                  <c:v>Seychelles</c:v>
                </c:pt>
                <c:pt idx="169">
                  <c:v>Sierra Leone</c:v>
                </c:pt>
                <c:pt idx="170">
                  <c:v>Singapore</c:v>
                </c:pt>
                <c:pt idx="171">
                  <c:v>Slovakia</c:v>
                </c:pt>
                <c:pt idx="172">
                  <c:v>Slovenia</c:v>
                </c:pt>
                <c:pt idx="173">
                  <c:v>Solomon Islands</c:v>
                </c:pt>
                <c:pt idx="174">
                  <c:v>South Africa</c:v>
                </c:pt>
                <c:pt idx="175">
                  <c:v>South Korea</c:v>
                </c:pt>
                <c:pt idx="176">
                  <c:v>South Sudan</c:v>
                </c:pt>
                <c:pt idx="177">
                  <c:v>South Yemen</c:v>
                </c:pt>
                <c:pt idx="178">
                  <c:v>Soviet Union</c:v>
                </c:pt>
                <c:pt idx="179">
                  <c:v>Spain</c:v>
                </c:pt>
                <c:pt idx="180">
                  <c:v>Sri Lanka</c:v>
                </c:pt>
                <c:pt idx="181">
                  <c:v>Sudan</c:v>
                </c:pt>
                <c:pt idx="182">
                  <c:v>Suriname</c:v>
                </c:pt>
                <c:pt idx="183">
                  <c:v>Swaziland</c:v>
                </c:pt>
                <c:pt idx="184">
                  <c:v>Sweden</c:v>
                </c:pt>
                <c:pt idx="185">
                  <c:v>Switzerland</c:v>
                </c:pt>
                <c:pt idx="186">
                  <c:v>Syria</c:v>
                </c:pt>
                <c:pt idx="187">
                  <c:v>Taiwan</c:v>
                </c:pt>
                <c:pt idx="188">
                  <c:v>Tajikistan</c:v>
                </c:pt>
                <c:pt idx="189">
                  <c:v>Tanzania</c:v>
                </c:pt>
                <c:pt idx="190">
                  <c:v>Thailand</c:v>
                </c:pt>
                <c:pt idx="191">
                  <c:v>Timor-Leste</c:v>
                </c:pt>
                <c:pt idx="192">
                  <c:v>Togo</c:v>
                </c:pt>
                <c:pt idx="193">
                  <c:v>Tonga</c:v>
                </c:pt>
                <c:pt idx="194">
                  <c:v>Trinidad and Tobago</c:v>
                </c:pt>
                <c:pt idx="195">
                  <c:v>Tunisia</c:v>
                </c:pt>
                <c:pt idx="196">
                  <c:v>Turkey</c:v>
                </c:pt>
                <c:pt idx="197">
                  <c:v>Turkmenistan</c:v>
                </c:pt>
                <c:pt idx="198">
                  <c:v>Tuvalu</c:v>
                </c:pt>
                <c:pt idx="199">
                  <c:v>Uganda</c:v>
                </c:pt>
                <c:pt idx="200">
                  <c:v>UK</c:v>
                </c:pt>
                <c:pt idx="201">
                  <c:v>Ukraine</c:v>
                </c:pt>
                <c:pt idx="202">
                  <c:v>Unified Team</c:v>
                </c:pt>
                <c:pt idx="203">
                  <c:v>United Arab Emirates</c:v>
                </c:pt>
                <c:pt idx="204">
                  <c:v>United Arab Republic</c:v>
                </c:pt>
                <c:pt idx="205">
                  <c:v>Uruguay</c:v>
                </c:pt>
                <c:pt idx="206">
                  <c:v>USA</c:v>
                </c:pt>
                <c:pt idx="207">
                  <c:v>Uzbekistan</c:v>
                </c:pt>
                <c:pt idx="208">
                  <c:v>Vanuatu</c:v>
                </c:pt>
                <c:pt idx="209">
                  <c:v>Venezuela</c:v>
                </c:pt>
                <c:pt idx="210">
                  <c:v>Vietnam</c:v>
                </c:pt>
                <c:pt idx="211">
                  <c:v>Vietnam (pre)</c:v>
                </c:pt>
                <c:pt idx="212">
                  <c:v>Virgin Islands</c:v>
                </c:pt>
                <c:pt idx="213">
                  <c:v>Virgin Islands, British</c:v>
                </c:pt>
                <c:pt idx="214">
                  <c:v>West Germany</c:v>
                </c:pt>
                <c:pt idx="215">
                  <c:v>West Indies Federation</c:v>
                </c:pt>
                <c:pt idx="216">
                  <c:v>Yemen</c:v>
                </c:pt>
                <c:pt idx="217">
                  <c:v>Yugoslavia</c:v>
                </c:pt>
                <c:pt idx="218">
                  <c:v>Zambia</c:v>
                </c:pt>
                <c:pt idx="219">
                  <c:v>Zimbabwe</c:v>
                </c:pt>
                <c:pt idx="220">
                  <c:v>Zimbabwe (Rhodesia)</c:v>
                </c:pt>
              </c:strCache>
            </c:strRef>
          </c:cat>
          <c:val>
            <c:numRef>
              <c:f>'Q15'!$AH$3:$AH$224</c:f>
              <c:numCache>
                <c:formatCode>General</c:formatCode>
                <c:ptCount val="221"/>
                <c:pt idx="2">
                  <c:v>2</c:v>
                </c:pt>
                <c:pt idx="8">
                  <c:v>1</c:v>
                </c:pt>
                <c:pt idx="10">
                  <c:v>1</c:v>
                </c:pt>
                <c:pt idx="17">
                  <c:v>1</c:v>
                </c:pt>
                <c:pt idx="21">
                  <c:v>1</c:v>
                </c:pt>
                <c:pt idx="22">
                  <c:v>1</c:v>
                </c:pt>
                <c:pt idx="25">
                  <c:v>1</c:v>
                </c:pt>
                <c:pt idx="26">
                  <c:v>3</c:v>
                </c:pt>
                <c:pt idx="44">
                  <c:v>1</c:v>
                </c:pt>
                <c:pt idx="47">
                  <c:v>1</c:v>
                </c:pt>
                <c:pt idx="54">
                  <c:v>2</c:v>
                </c:pt>
                <c:pt idx="56">
                  <c:v>3</c:v>
                </c:pt>
                <c:pt idx="58">
                  <c:v>1</c:v>
                </c:pt>
                <c:pt idx="61">
                  <c:v>2</c:v>
                </c:pt>
                <c:pt idx="68">
                  <c:v>3</c:v>
                </c:pt>
                <c:pt idx="78">
                  <c:v>2</c:v>
                </c:pt>
                <c:pt idx="84">
                  <c:v>1</c:v>
                </c:pt>
                <c:pt idx="91">
                  <c:v>2</c:v>
                </c:pt>
                <c:pt idx="94">
                  <c:v>3</c:v>
                </c:pt>
                <c:pt idx="105">
                  <c:v>1</c:v>
                </c:pt>
                <c:pt idx="106">
                  <c:v>1</c:v>
                </c:pt>
                <c:pt idx="109">
                  <c:v>2</c:v>
                </c:pt>
                <c:pt idx="120">
                  <c:v>1</c:v>
                </c:pt>
                <c:pt idx="123">
                  <c:v>1</c:v>
                </c:pt>
                <c:pt idx="124">
                  <c:v>3</c:v>
                </c:pt>
                <c:pt idx="148">
                  <c:v>3</c:v>
                </c:pt>
                <c:pt idx="162">
                  <c:v>2</c:v>
                </c:pt>
                <c:pt idx="167">
                  <c:v>3</c:v>
                </c:pt>
                <c:pt idx="192">
                  <c:v>1</c:v>
                </c:pt>
                <c:pt idx="195">
                  <c:v>3</c:v>
                </c:pt>
                <c:pt idx="196">
                  <c:v>1</c:v>
                </c:pt>
                <c:pt idx="205">
                  <c:v>2</c:v>
                </c:pt>
              </c:numCache>
            </c:numRef>
          </c:val>
          <c:extLst>
            <c:ext xmlns:c16="http://schemas.microsoft.com/office/drawing/2014/chart" uri="{C3380CC4-5D6E-409C-BE32-E72D297353CC}">
              <c16:uniqueId val="{00000008-7C82-44A7-9B97-8AE20B548B58}"/>
            </c:ext>
          </c:extLst>
        </c:ser>
        <c:ser>
          <c:idx val="9"/>
          <c:order val="9"/>
          <c:tx>
            <c:strRef>
              <c:f>'Q15'!$AI$1:$AI$2</c:f>
              <c:strCache>
                <c:ptCount val="1"/>
                <c:pt idx="0">
                  <c:v>Weightlifting</c:v>
                </c:pt>
              </c:strCache>
            </c:strRef>
          </c:tx>
          <c:spPr>
            <a:solidFill>
              <a:schemeClr val="accent4">
                <a:lumMod val="60000"/>
              </a:schemeClr>
            </a:solidFill>
            <a:ln>
              <a:noFill/>
            </a:ln>
            <a:effectLst/>
          </c:spPr>
          <c:invertIfNegative val="0"/>
          <c:cat>
            <c:strRef>
              <c:f>'Q15'!$Y$3:$Y$224</c:f>
              <c:strCache>
                <c:ptCount val="221"/>
                <c:pt idx="0">
                  <c:v>Afghanistan</c:v>
                </c:pt>
                <c:pt idx="1">
                  <c:v>Albania</c:v>
                </c:pt>
                <c:pt idx="2">
                  <c:v>Algeria</c:v>
                </c:pt>
                <c:pt idx="3">
                  <c:v>American Samoa</c:v>
                </c:pt>
                <c:pt idx="4">
                  <c:v>Andorra</c:v>
                </c:pt>
                <c:pt idx="5">
                  <c:v>Angola</c:v>
                </c:pt>
                <c:pt idx="6">
                  <c:v>Antigua and Barbuda</c:v>
                </c:pt>
                <c:pt idx="7">
                  <c:v>Argentina</c:v>
                </c:pt>
                <c:pt idx="8">
                  <c:v>Armenia</c:v>
                </c:pt>
                <c:pt idx="9">
                  <c:v>Aruba</c:v>
                </c:pt>
                <c:pt idx="10">
                  <c:v>Australasia</c:v>
                </c:pt>
                <c:pt idx="11">
                  <c:v>Australia</c:v>
                </c:pt>
                <c:pt idx="12">
                  <c:v>Austria</c:v>
                </c:pt>
                <c:pt idx="13">
                  <c:v>Azerbaijan</c:v>
                </c:pt>
                <c:pt idx="14">
                  <c:v>Bahamas</c:v>
                </c:pt>
                <c:pt idx="15">
                  <c:v>Bahrain</c:v>
                </c:pt>
                <c:pt idx="16">
                  <c:v>Bangladesh</c:v>
                </c:pt>
                <c:pt idx="17">
                  <c:v>Barbados</c:v>
                </c:pt>
                <c:pt idx="18">
                  <c:v>Belarus</c:v>
                </c:pt>
                <c:pt idx="19">
                  <c:v>Belgium</c:v>
                </c:pt>
                <c:pt idx="20">
                  <c:v>Belize</c:v>
                </c:pt>
                <c:pt idx="21">
                  <c:v>Benin</c:v>
                </c:pt>
                <c:pt idx="22">
                  <c:v>Bermuda</c:v>
                </c:pt>
                <c:pt idx="23">
                  <c:v>Bhutan</c:v>
                </c:pt>
                <c:pt idx="24">
                  <c:v>Bohemia</c:v>
                </c:pt>
                <c:pt idx="25">
                  <c:v>Boliva</c:v>
                </c:pt>
                <c:pt idx="26">
                  <c:v>Bosnia and Herzegovina</c:v>
                </c:pt>
                <c:pt idx="27">
                  <c:v>Botswana</c:v>
                </c:pt>
                <c:pt idx="28">
                  <c:v>Brazil</c:v>
                </c:pt>
                <c:pt idx="29">
                  <c:v>Brunei</c:v>
                </c:pt>
                <c:pt idx="30">
                  <c:v>Bulgaria</c:v>
                </c:pt>
                <c:pt idx="31">
                  <c:v>Burkina Faso</c:v>
                </c:pt>
                <c:pt idx="32">
                  <c:v>Burundi</c:v>
                </c:pt>
                <c:pt idx="33">
                  <c:v>Cambodia</c:v>
                </c:pt>
                <c:pt idx="34">
                  <c:v>Cameroon</c:v>
                </c:pt>
                <c:pt idx="35">
                  <c:v>Cape Verde</c:v>
                </c:pt>
                <c:pt idx="36">
                  <c:v>Cayman Islands</c:v>
                </c:pt>
                <c:pt idx="37">
                  <c:v>Central African Republic</c:v>
                </c:pt>
                <c:pt idx="38">
                  <c:v>Chad</c:v>
                </c:pt>
                <c:pt idx="39">
                  <c:v>Chile</c:v>
                </c:pt>
                <c:pt idx="40">
                  <c:v>China</c:v>
                </c:pt>
                <c:pt idx="41">
                  <c:v>Colombia</c:v>
                </c:pt>
                <c:pt idx="42">
                  <c:v>Comoros</c:v>
                </c:pt>
                <c:pt idx="43">
                  <c:v>Cook Islands</c:v>
                </c:pt>
                <c:pt idx="44">
                  <c:v>Costa Rica</c:v>
                </c:pt>
                <c:pt idx="45">
                  <c:v>Croatia</c:v>
                </c:pt>
                <c:pt idx="46">
                  <c:v>Cuba</c:v>
                </c:pt>
                <c:pt idx="47">
                  <c:v>Cyprus</c:v>
                </c:pt>
                <c:pt idx="48">
                  <c:v>Czech Republic</c:v>
                </c:pt>
                <c:pt idx="49">
                  <c:v>Czechoslovakia</c:v>
                </c:pt>
                <c:pt idx="50">
                  <c:v>Democratic Republic of the Congo</c:v>
                </c:pt>
                <c:pt idx="51">
                  <c:v>Denmark</c:v>
                </c:pt>
                <c:pt idx="52">
                  <c:v>Djibouti</c:v>
                </c:pt>
                <c:pt idx="53">
                  <c:v>Dominica</c:v>
                </c:pt>
                <c:pt idx="54">
                  <c:v>Dominican Republic</c:v>
                </c:pt>
                <c:pt idx="55">
                  <c:v>East Germany</c:v>
                </c:pt>
                <c:pt idx="56">
                  <c:v>Ecuador</c:v>
                </c:pt>
                <c:pt idx="57">
                  <c:v>Egypt</c:v>
                </c:pt>
                <c:pt idx="58">
                  <c:v>El Salvador</c:v>
                </c:pt>
                <c:pt idx="59">
                  <c:v>Equatorial Guinea</c:v>
                </c:pt>
                <c:pt idx="60">
                  <c:v>Eritrea</c:v>
                </c:pt>
                <c:pt idx="61">
                  <c:v>Estonia</c:v>
                </c:pt>
                <c:pt idx="62">
                  <c:v>Ethiopia</c:v>
                </c:pt>
                <c:pt idx="63">
                  <c:v>Fiji</c:v>
                </c:pt>
                <c:pt idx="64">
                  <c:v>Finland</c:v>
                </c:pt>
                <c:pt idx="65">
                  <c:v>France</c:v>
                </c:pt>
                <c:pt idx="66">
                  <c:v>Gabon</c:v>
                </c:pt>
                <c:pt idx="67">
                  <c:v>Gambia</c:v>
                </c:pt>
                <c:pt idx="68">
                  <c:v>Georgia</c:v>
                </c:pt>
                <c:pt idx="69">
                  <c:v>Germany</c:v>
                </c:pt>
                <c:pt idx="70">
                  <c:v>Ghana</c:v>
                </c:pt>
                <c:pt idx="71">
                  <c:v>Greece</c:v>
                </c:pt>
                <c:pt idx="72">
                  <c:v>Grenada</c:v>
                </c:pt>
                <c:pt idx="73">
                  <c:v>Guam</c:v>
                </c:pt>
                <c:pt idx="74">
                  <c:v>Guatemala</c:v>
                </c:pt>
                <c:pt idx="75">
                  <c:v>Guinea</c:v>
                </c:pt>
                <c:pt idx="76">
                  <c:v>Guinea-Bissau</c:v>
                </c:pt>
                <c:pt idx="77">
                  <c:v>Guyana</c:v>
                </c:pt>
                <c:pt idx="78">
                  <c:v>Haiti</c:v>
                </c:pt>
                <c:pt idx="79">
                  <c:v>Honduras</c:v>
                </c:pt>
                <c:pt idx="80">
                  <c:v>Hong Kong</c:v>
                </c:pt>
                <c:pt idx="81">
                  <c:v>Hungary</c:v>
                </c:pt>
                <c:pt idx="82">
                  <c:v>Iceland</c:v>
                </c:pt>
                <c:pt idx="83">
                  <c:v>India</c:v>
                </c:pt>
                <c:pt idx="84">
                  <c:v>Individual Olympic Athletes</c:v>
                </c:pt>
                <c:pt idx="85">
                  <c:v>Indonesia</c:v>
                </c:pt>
                <c:pt idx="86">
                  <c:v>Iran</c:v>
                </c:pt>
                <c:pt idx="87">
                  <c:v>Iraq</c:v>
                </c:pt>
                <c:pt idx="88">
                  <c:v>Ireland</c:v>
                </c:pt>
                <c:pt idx="89">
                  <c:v>Israel</c:v>
                </c:pt>
                <c:pt idx="90">
                  <c:v>Italy</c:v>
                </c:pt>
                <c:pt idx="91">
                  <c:v>Ivory Coast</c:v>
                </c:pt>
                <c:pt idx="92">
                  <c:v>Jamaica</c:v>
                </c:pt>
                <c:pt idx="93">
                  <c:v>Jordan</c:v>
                </c:pt>
                <c:pt idx="94">
                  <c:v>Kazakhstan</c:v>
                </c:pt>
                <c:pt idx="95">
                  <c:v>Kenya</c:v>
                </c:pt>
                <c:pt idx="96">
                  <c:v>Kiribati</c:v>
                </c:pt>
                <c:pt idx="97">
                  <c:v>Kosovo</c:v>
                </c:pt>
                <c:pt idx="98">
                  <c:v>Kuwait</c:v>
                </c:pt>
                <c:pt idx="99">
                  <c:v>Kyrgyzstan</c:v>
                </c:pt>
                <c:pt idx="100">
                  <c:v>Laos</c:v>
                </c:pt>
                <c:pt idx="101">
                  <c:v>Latvia</c:v>
                </c:pt>
                <c:pt idx="102">
                  <c:v>Lebanon</c:v>
                </c:pt>
                <c:pt idx="103">
                  <c:v>Lesotho</c:v>
                </c:pt>
                <c:pt idx="104">
                  <c:v>Libya</c:v>
                </c:pt>
                <c:pt idx="105">
                  <c:v>Liechtenstein</c:v>
                </c:pt>
                <c:pt idx="106">
                  <c:v>Lithuania</c:v>
                </c:pt>
                <c:pt idx="107">
                  <c:v>Luxembourg</c:v>
                </c:pt>
                <c:pt idx="108">
                  <c:v>Macedonia</c:v>
                </c:pt>
                <c:pt idx="109">
                  <c:v>Madagascar</c:v>
                </c:pt>
                <c:pt idx="110">
                  <c:v>Malawi</c:v>
                </c:pt>
                <c:pt idx="111">
                  <c:v>Malaya</c:v>
                </c:pt>
                <c:pt idx="112">
                  <c:v>Malaysia</c:v>
                </c:pt>
                <c:pt idx="113">
                  <c:v>Maldives</c:v>
                </c:pt>
                <c:pt idx="114">
                  <c:v>Mali</c:v>
                </c:pt>
                <c:pt idx="115">
                  <c:v>Malta</c:v>
                </c:pt>
                <c:pt idx="116">
                  <c:v>Marshall Islands</c:v>
                </c:pt>
                <c:pt idx="117">
                  <c:v>Mauritius</c:v>
                </c:pt>
                <c:pt idx="118">
                  <c:v>Mexico</c:v>
                </c:pt>
                <c:pt idx="119">
                  <c:v>Micronesia</c:v>
                </c:pt>
                <c:pt idx="120">
                  <c:v>Moldova</c:v>
                </c:pt>
                <c:pt idx="121">
                  <c:v>Monaco</c:v>
                </c:pt>
                <c:pt idx="122">
                  <c:v>Mongolia</c:v>
                </c:pt>
                <c:pt idx="123">
                  <c:v>Montenegro</c:v>
                </c:pt>
                <c:pt idx="124">
                  <c:v>Morocco</c:v>
                </c:pt>
                <c:pt idx="125">
                  <c:v>Mozambique</c:v>
                </c:pt>
                <c:pt idx="126">
                  <c:v>Myanmar</c:v>
                </c:pt>
                <c:pt idx="127">
                  <c:v>Namibia</c:v>
                </c:pt>
                <c:pt idx="128">
                  <c:v>Nauru</c:v>
                </c:pt>
                <c:pt idx="129">
                  <c:v>Nepal</c:v>
                </c:pt>
                <c:pt idx="130">
                  <c:v>Netherlands</c:v>
                </c:pt>
                <c:pt idx="131">
                  <c:v>Netherlands Antilles</c:v>
                </c:pt>
                <c:pt idx="132">
                  <c:v>New Zealand</c:v>
                </c:pt>
                <c:pt idx="133">
                  <c:v>Newfoundland</c:v>
                </c:pt>
                <c:pt idx="134">
                  <c:v>Nicaragua</c:v>
                </c:pt>
                <c:pt idx="135">
                  <c:v>Niger</c:v>
                </c:pt>
                <c:pt idx="136">
                  <c:v>Nigeria</c:v>
                </c:pt>
                <c:pt idx="137">
                  <c:v>North Borneo</c:v>
                </c:pt>
                <c:pt idx="138">
                  <c:v>North Korea</c:v>
                </c:pt>
                <c:pt idx="139">
                  <c:v>North Yemen</c:v>
                </c:pt>
                <c:pt idx="140">
                  <c:v>Norway</c:v>
                </c:pt>
                <c:pt idx="141">
                  <c:v>Oman</c:v>
                </c:pt>
                <c:pt idx="142">
                  <c:v>Pakistan</c:v>
                </c:pt>
                <c:pt idx="143">
                  <c:v>Palau</c:v>
                </c:pt>
                <c:pt idx="144">
                  <c:v>Palestine</c:v>
                </c:pt>
                <c:pt idx="145">
                  <c:v>Panama</c:v>
                </c:pt>
                <c:pt idx="146">
                  <c:v>Papua New Guinea</c:v>
                </c:pt>
                <c:pt idx="147">
                  <c:v>Paraguay</c:v>
                </c:pt>
                <c:pt idx="148">
                  <c:v>Peru</c:v>
                </c:pt>
                <c:pt idx="149">
                  <c:v>Philippines</c:v>
                </c:pt>
                <c:pt idx="150">
                  <c:v>Poland</c:v>
                </c:pt>
                <c:pt idx="151">
                  <c:v>Portugal</c:v>
                </c:pt>
                <c:pt idx="152">
                  <c:v>Puerto Rico</c:v>
                </c:pt>
                <c:pt idx="153">
                  <c:v>Qatar</c:v>
                </c:pt>
                <c:pt idx="154">
                  <c:v>Refugee Olympic Team</c:v>
                </c:pt>
                <c:pt idx="155">
                  <c:v>Republic of Congo</c:v>
                </c:pt>
                <c:pt idx="156">
                  <c:v>Romania</c:v>
                </c:pt>
                <c:pt idx="157">
                  <c:v>Russia</c:v>
                </c:pt>
                <c:pt idx="158">
                  <c:v>Rwanda</c:v>
                </c:pt>
                <c:pt idx="159">
                  <c:v>Saar</c:v>
                </c:pt>
                <c:pt idx="160">
                  <c:v>Saint Lucia</c:v>
                </c:pt>
                <c:pt idx="161">
                  <c:v>Samoa</c:v>
                </c:pt>
                <c:pt idx="162">
                  <c:v>San Marino</c:v>
                </c:pt>
                <c:pt idx="163">
                  <c:v>Sao Tome and Principe</c:v>
                </c:pt>
                <c:pt idx="164">
                  <c:v>Saudi Arabia</c:v>
                </c:pt>
                <c:pt idx="165">
                  <c:v>Senegal</c:v>
                </c:pt>
                <c:pt idx="166">
                  <c:v>Serbia</c:v>
                </c:pt>
                <c:pt idx="167">
                  <c:v>Serbia and Montenegro</c:v>
                </c:pt>
                <c:pt idx="168">
                  <c:v>Seychelles</c:v>
                </c:pt>
                <c:pt idx="169">
                  <c:v>Sierra Leone</c:v>
                </c:pt>
                <c:pt idx="170">
                  <c:v>Singapore</c:v>
                </c:pt>
                <c:pt idx="171">
                  <c:v>Slovakia</c:v>
                </c:pt>
                <c:pt idx="172">
                  <c:v>Slovenia</c:v>
                </c:pt>
                <c:pt idx="173">
                  <c:v>Solomon Islands</c:v>
                </c:pt>
                <c:pt idx="174">
                  <c:v>South Africa</c:v>
                </c:pt>
                <c:pt idx="175">
                  <c:v>South Korea</c:v>
                </c:pt>
                <c:pt idx="176">
                  <c:v>South Sudan</c:v>
                </c:pt>
                <c:pt idx="177">
                  <c:v>South Yemen</c:v>
                </c:pt>
                <c:pt idx="178">
                  <c:v>Soviet Union</c:v>
                </c:pt>
                <c:pt idx="179">
                  <c:v>Spain</c:v>
                </c:pt>
                <c:pt idx="180">
                  <c:v>Sri Lanka</c:v>
                </c:pt>
                <c:pt idx="181">
                  <c:v>Sudan</c:v>
                </c:pt>
                <c:pt idx="182">
                  <c:v>Suriname</c:v>
                </c:pt>
                <c:pt idx="183">
                  <c:v>Swaziland</c:v>
                </c:pt>
                <c:pt idx="184">
                  <c:v>Sweden</c:v>
                </c:pt>
                <c:pt idx="185">
                  <c:v>Switzerland</c:v>
                </c:pt>
                <c:pt idx="186">
                  <c:v>Syria</c:v>
                </c:pt>
                <c:pt idx="187">
                  <c:v>Taiwan</c:v>
                </c:pt>
                <c:pt idx="188">
                  <c:v>Tajikistan</c:v>
                </c:pt>
                <c:pt idx="189">
                  <c:v>Tanzania</c:v>
                </c:pt>
                <c:pt idx="190">
                  <c:v>Thailand</c:v>
                </c:pt>
                <c:pt idx="191">
                  <c:v>Timor-Leste</c:v>
                </c:pt>
                <c:pt idx="192">
                  <c:v>Togo</c:v>
                </c:pt>
                <c:pt idx="193">
                  <c:v>Tonga</c:v>
                </c:pt>
                <c:pt idx="194">
                  <c:v>Trinidad and Tobago</c:v>
                </c:pt>
                <c:pt idx="195">
                  <c:v>Tunisia</c:v>
                </c:pt>
                <c:pt idx="196">
                  <c:v>Turkey</c:v>
                </c:pt>
                <c:pt idx="197">
                  <c:v>Turkmenistan</c:v>
                </c:pt>
                <c:pt idx="198">
                  <c:v>Tuvalu</c:v>
                </c:pt>
                <c:pt idx="199">
                  <c:v>Uganda</c:v>
                </c:pt>
                <c:pt idx="200">
                  <c:v>UK</c:v>
                </c:pt>
                <c:pt idx="201">
                  <c:v>Ukraine</c:v>
                </c:pt>
                <c:pt idx="202">
                  <c:v>Unified Team</c:v>
                </c:pt>
                <c:pt idx="203">
                  <c:v>United Arab Emirates</c:v>
                </c:pt>
                <c:pt idx="204">
                  <c:v>United Arab Republic</c:v>
                </c:pt>
                <c:pt idx="205">
                  <c:v>Uruguay</c:v>
                </c:pt>
                <c:pt idx="206">
                  <c:v>USA</c:v>
                </c:pt>
                <c:pt idx="207">
                  <c:v>Uzbekistan</c:v>
                </c:pt>
                <c:pt idx="208">
                  <c:v>Vanuatu</c:v>
                </c:pt>
                <c:pt idx="209">
                  <c:v>Venezuela</c:v>
                </c:pt>
                <c:pt idx="210">
                  <c:v>Vietnam</c:v>
                </c:pt>
                <c:pt idx="211">
                  <c:v>Vietnam (pre)</c:v>
                </c:pt>
                <c:pt idx="212">
                  <c:v>Virgin Islands</c:v>
                </c:pt>
                <c:pt idx="213">
                  <c:v>Virgin Islands, British</c:v>
                </c:pt>
                <c:pt idx="214">
                  <c:v>West Germany</c:v>
                </c:pt>
                <c:pt idx="215">
                  <c:v>West Indies Federation</c:v>
                </c:pt>
                <c:pt idx="216">
                  <c:v>Yemen</c:v>
                </c:pt>
                <c:pt idx="217">
                  <c:v>Yugoslavia</c:v>
                </c:pt>
                <c:pt idx="218">
                  <c:v>Zambia</c:v>
                </c:pt>
                <c:pt idx="219">
                  <c:v>Zimbabwe</c:v>
                </c:pt>
                <c:pt idx="220">
                  <c:v>Zimbabwe (Rhodesia)</c:v>
                </c:pt>
              </c:strCache>
            </c:strRef>
          </c:cat>
          <c:val>
            <c:numRef>
              <c:f>'Q15'!$AI$3:$AI$224</c:f>
              <c:numCache>
                <c:formatCode>General</c:formatCode>
                <c:ptCount val="221"/>
                <c:pt idx="9">
                  <c:v>2</c:v>
                </c:pt>
                <c:pt idx="17">
                  <c:v>1</c:v>
                </c:pt>
                <c:pt idx="20">
                  <c:v>1</c:v>
                </c:pt>
                <c:pt idx="25">
                  <c:v>3</c:v>
                </c:pt>
                <c:pt idx="26">
                  <c:v>1</c:v>
                </c:pt>
                <c:pt idx="42">
                  <c:v>1</c:v>
                </c:pt>
                <c:pt idx="45">
                  <c:v>2</c:v>
                </c:pt>
                <c:pt idx="47">
                  <c:v>1</c:v>
                </c:pt>
                <c:pt idx="70">
                  <c:v>2</c:v>
                </c:pt>
                <c:pt idx="78">
                  <c:v>2</c:v>
                </c:pt>
                <c:pt idx="79">
                  <c:v>2</c:v>
                </c:pt>
                <c:pt idx="80">
                  <c:v>1</c:v>
                </c:pt>
                <c:pt idx="84">
                  <c:v>1</c:v>
                </c:pt>
                <c:pt idx="88">
                  <c:v>3</c:v>
                </c:pt>
                <c:pt idx="92">
                  <c:v>2</c:v>
                </c:pt>
                <c:pt idx="96">
                  <c:v>2</c:v>
                </c:pt>
                <c:pt idx="98">
                  <c:v>1</c:v>
                </c:pt>
                <c:pt idx="106">
                  <c:v>2</c:v>
                </c:pt>
                <c:pt idx="109">
                  <c:v>3</c:v>
                </c:pt>
                <c:pt idx="111">
                  <c:v>3</c:v>
                </c:pt>
                <c:pt idx="115">
                  <c:v>1</c:v>
                </c:pt>
                <c:pt idx="116">
                  <c:v>1</c:v>
                </c:pt>
                <c:pt idx="119">
                  <c:v>1</c:v>
                </c:pt>
                <c:pt idx="121">
                  <c:v>2</c:v>
                </c:pt>
                <c:pt idx="143">
                  <c:v>2</c:v>
                </c:pt>
                <c:pt idx="162">
                  <c:v>2</c:v>
                </c:pt>
                <c:pt idx="167">
                  <c:v>1</c:v>
                </c:pt>
                <c:pt idx="169">
                  <c:v>2</c:v>
                </c:pt>
                <c:pt idx="181">
                  <c:v>3</c:v>
                </c:pt>
                <c:pt idx="183">
                  <c:v>2</c:v>
                </c:pt>
                <c:pt idx="188">
                  <c:v>1</c:v>
                </c:pt>
                <c:pt idx="198">
                  <c:v>2</c:v>
                </c:pt>
                <c:pt idx="203">
                  <c:v>2</c:v>
                </c:pt>
                <c:pt idx="215">
                  <c:v>1</c:v>
                </c:pt>
                <c:pt idx="219">
                  <c:v>1</c:v>
                </c:pt>
              </c:numCache>
            </c:numRef>
          </c:val>
          <c:extLst>
            <c:ext xmlns:c16="http://schemas.microsoft.com/office/drawing/2014/chart" uri="{C3380CC4-5D6E-409C-BE32-E72D297353CC}">
              <c16:uniqueId val="{00000009-7C82-44A7-9B97-8AE20B548B58}"/>
            </c:ext>
          </c:extLst>
        </c:ser>
        <c:ser>
          <c:idx val="10"/>
          <c:order val="10"/>
          <c:tx>
            <c:strRef>
              <c:f>'Q15'!$AJ$1:$AJ$2</c:f>
              <c:strCache>
                <c:ptCount val="1"/>
                <c:pt idx="0">
                  <c:v>Wrestling</c:v>
                </c:pt>
              </c:strCache>
            </c:strRef>
          </c:tx>
          <c:spPr>
            <a:solidFill>
              <a:schemeClr val="accent5">
                <a:lumMod val="60000"/>
              </a:schemeClr>
            </a:solidFill>
            <a:ln>
              <a:noFill/>
            </a:ln>
            <a:effectLst/>
          </c:spPr>
          <c:invertIfNegative val="0"/>
          <c:cat>
            <c:strRef>
              <c:f>'Q15'!$Y$3:$Y$224</c:f>
              <c:strCache>
                <c:ptCount val="221"/>
                <c:pt idx="0">
                  <c:v>Afghanistan</c:v>
                </c:pt>
                <c:pt idx="1">
                  <c:v>Albania</c:v>
                </c:pt>
                <c:pt idx="2">
                  <c:v>Algeria</c:v>
                </c:pt>
                <c:pt idx="3">
                  <c:v>American Samoa</c:v>
                </c:pt>
                <c:pt idx="4">
                  <c:v>Andorra</c:v>
                </c:pt>
                <c:pt idx="5">
                  <c:v>Angola</c:v>
                </c:pt>
                <c:pt idx="6">
                  <c:v>Antigua and Barbuda</c:v>
                </c:pt>
                <c:pt idx="7">
                  <c:v>Argentina</c:v>
                </c:pt>
                <c:pt idx="8">
                  <c:v>Armenia</c:v>
                </c:pt>
                <c:pt idx="9">
                  <c:v>Aruba</c:v>
                </c:pt>
                <c:pt idx="10">
                  <c:v>Australasia</c:v>
                </c:pt>
                <c:pt idx="11">
                  <c:v>Australia</c:v>
                </c:pt>
                <c:pt idx="12">
                  <c:v>Austria</c:v>
                </c:pt>
                <c:pt idx="13">
                  <c:v>Azerbaijan</c:v>
                </c:pt>
                <c:pt idx="14">
                  <c:v>Bahamas</c:v>
                </c:pt>
                <c:pt idx="15">
                  <c:v>Bahrain</c:v>
                </c:pt>
                <c:pt idx="16">
                  <c:v>Bangladesh</c:v>
                </c:pt>
                <c:pt idx="17">
                  <c:v>Barbados</c:v>
                </c:pt>
                <c:pt idx="18">
                  <c:v>Belarus</c:v>
                </c:pt>
                <c:pt idx="19">
                  <c:v>Belgium</c:v>
                </c:pt>
                <c:pt idx="20">
                  <c:v>Belize</c:v>
                </c:pt>
                <c:pt idx="21">
                  <c:v>Benin</c:v>
                </c:pt>
                <c:pt idx="22">
                  <c:v>Bermuda</c:v>
                </c:pt>
                <c:pt idx="23">
                  <c:v>Bhutan</c:v>
                </c:pt>
                <c:pt idx="24">
                  <c:v>Bohemia</c:v>
                </c:pt>
                <c:pt idx="25">
                  <c:v>Boliva</c:v>
                </c:pt>
                <c:pt idx="26">
                  <c:v>Bosnia and Herzegovina</c:v>
                </c:pt>
                <c:pt idx="27">
                  <c:v>Botswana</c:v>
                </c:pt>
                <c:pt idx="28">
                  <c:v>Brazil</c:v>
                </c:pt>
                <c:pt idx="29">
                  <c:v>Brunei</c:v>
                </c:pt>
                <c:pt idx="30">
                  <c:v>Bulgaria</c:v>
                </c:pt>
                <c:pt idx="31">
                  <c:v>Burkina Faso</c:v>
                </c:pt>
                <c:pt idx="32">
                  <c:v>Burundi</c:v>
                </c:pt>
                <c:pt idx="33">
                  <c:v>Cambodia</c:v>
                </c:pt>
                <c:pt idx="34">
                  <c:v>Cameroon</c:v>
                </c:pt>
                <c:pt idx="35">
                  <c:v>Cape Verde</c:v>
                </c:pt>
                <c:pt idx="36">
                  <c:v>Cayman Islands</c:v>
                </c:pt>
                <c:pt idx="37">
                  <c:v>Central African Republic</c:v>
                </c:pt>
                <c:pt idx="38">
                  <c:v>Chad</c:v>
                </c:pt>
                <c:pt idx="39">
                  <c:v>Chile</c:v>
                </c:pt>
                <c:pt idx="40">
                  <c:v>China</c:v>
                </c:pt>
                <c:pt idx="41">
                  <c:v>Colombia</c:v>
                </c:pt>
                <c:pt idx="42">
                  <c:v>Comoros</c:v>
                </c:pt>
                <c:pt idx="43">
                  <c:v>Cook Islands</c:v>
                </c:pt>
                <c:pt idx="44">
                  <c:v>Costa Rica</c:v>
                </c:pt>
                <c:pt idx="45">
                  <c:v>Croatia</c:v>
                </c:pt>
                <c:pt idx="46">
                  <c:v>Cuba</c:v>
                </c:pt>
                <c:pt idx="47">
                  <c:v>Cyprus</c:v>
                </c:pt>
                <c:pt idx="48">
                  <c:v>Czech Republic</c:v>
                </c:pt>
                <c:pt idx="49">
                  <c:v>Czechoslovakia</c:v>
                </c:pt>
                <c:pt idx="50">
                  <c:v>Democratic Republic of the Congo</c:v>
                </c:pt>
                <c:pt idx="51">
                  <c:v>Denmark</c:v>
                </c:pt>
                <c:pt idx="52">
                  <c:v>Djibouti</c:v>
                </c:pt>
                <c:pt idx="53">
                  <c:v>Dominica</c:v>
                </c:pt>
                <c:pt idx="54">
                  <c:v>Dominican Republic</c:v>
                </c:pt>
                <c:pt idx="55">
                  <c:v>East Germany</c:v>
                </c:pt>
                <c:pt idx="56">
                  <c:v>Ecuador</c:v>
                </c:pt>
                <c:pt idx="57">
                  <c:v>Egypt</c:v>
                </c:pt>
                <c:pt idx="58">
                  <c:v>El Salvador</c:v>
                </c:pt>
                <c:pt idx="59">
                  <c:v>Equatorial Guinea</c:v>
                </c:pt>
                <c:pt idx="60">
                  <c:v>Eritrea</c:v>
                </c:pt>
                <c:pt idx="61">
                  <c:v>Estonia</c:v>
                </c:pt>
                <c:pt idx="62">
                  <c:v>Ethiopia</c:v>
                </c:pt>
                <c:pt idx="63">
                  <c:v>Fiji</c:v>
                </c:pt>
                <c:pt idx="64">
                  <c:v>Finland</c:v>
                </c:pt>
                <c:pt idx="65">
                  <c:v>France</c:v>
                </c:pt>
                <c:pt idx="66">
                  <c:v>Gabon</c:v>
                </c:pt>
                <c:pt idx="67">
                  <c:v>Gambia</c:v>
                </c:pt>
                <c:pt idx="68">
                  <c:v>Georgia</c:v>
                </c:pt>
                <c:pt idx="69">
                  <c:v>Germany</c:v>
                </c:pt>
                <c:pt idx="70">
                  <c:v>Ghana</c:v>
                </c:pt>
                <c:pt idx="71">
                  <c:v>Greece</c:v>
                </c:pt>
                <c:pt idx="72">
                  <c:v>Grenada</c:v>
                </c:pt>
                <c:pt idx="73">
                  <c:v>Guam</c:v>
                </c:pt>
                <c:pt idx="74">
                  <c:v>Guatemala</c:v>
                </c:pt>
                <c:pt idx="75">
                  <c:v>Guinea</c:v>
                </c:pt>
                <c:pt idx="76">
                  <c:v>Guinea-Bissau</c:v>
                </c:pt>
                <c:pt idx="77">
                  <c:v>Guyana</c:v>
                </c:pt>
                <c:pt idx="78">
                  <c:v>Haiti</c:v>
                </c:pt>
                <c:pt idx="79">
                  <c:v>Honduras</c:v>
                </c:pt>
                <c:pt idx="80">
                  <c:v>Hong Kong</c:v>
                </c:pt>
                <c:pt idx="81">
                  <c:v>Hungary</c:v>
                </c:pt>
                <c:pt idx="82">
                  <c:v>Iceland</c:v>
                </c:pt>
                <c:pt idx="83">
                  <c:v>India</c:v>
                </c:pt>
                <c:pt idx="84">
                  <c:v>Individual Olympic Athletes</c:v>
                </c:pt>
                <c:pt idx="85">
                  <c:v>Indonesia</c:v>
                </c:pt>
                <c:pt idx="86">
                  <c:v>Iran</c:v>
                </c:pt>
                <c:pt idx="87">
                  <c:v>Iraq</c:v>
                </c:pt>
                <c:pt idx="88">
                  <c:v>Ireland</c:v>
                </c:pt>
                <c:pt idx="89">
                  <c:v>Israel</c:v>
                </c:pt>
                <c:pt idx="90">
                  <c:v>Italy</c:v>
                </c:pt>
                <c:pt idx="91">
                  <c:v>Ivory Coast</c:v>
                </c:pt>
                <c:pt idx="92">
                  <c:v>Jamaica</c:v>
                </c:pt>
                <c:pt idx="93">
                  <c:v>Jordan</c:v>
                </c:pt>
                <c:pt idx="94">
                  <c:v>Kazakhstan</c:v>
                </c:pt>
                <c:pt idx="95">
                  <c:v>Kenya</c:v>
                </c:pt>
                <c:pt idx="96">
                  <c:v>Kiribati</c:v>
                </c:pt>
                <c:pt idx="97">
                  <c:v>Kosovo</c:v>
                </c:pt>
                <c:pt idx="98">
                  <c:v>Kuwait</c:v>
                </c:pt>
                <c:pt idx="99">
                  <c:v>Kyrgyzstan</c:v>
                </c:pt>
                <c:pt idx="100">
                  <c:v>Laos</c:v>
                </c:pt>
                <c:pt idx="101">
                  <c:v>Latvia</c:v>
                </c:pt>
                <c:pt idx="102">
                  <c:v>Lebanon</c:v>
                </c:pt>
                <c:pt idx="103">
                  <c:v>Lesotho</c:v>
                </c:pt>
                <c:pt idx="104">
                  <c:v>Libya</c:v>
                </c:pt>
                <c:pt idx="105">
                  <c:v>Liechtenstein</c:v>
                </c:pt>
                <c:pt idx="106">
                  <c:v>Lithuania</c:v>
                </c:pt>
                <c:pt idx="107">
                  <c:v>Luxembourg</c:v>
                </c:pt>
                <c:pt idx="108">
                  <c:v>Macedonia</c:v>
                </c:pt>
                <c:pt idx="109">
                  <c:v>Madagascar</c:v>
                </c:pt>
                <c:pt idx="110">
                  <c:v>Malawi</c:v>
                </c:pt>
                <c:pt idx="111">
                  <c:v>Malaya</c:v>
                </c:pt>
                <c:pt idx="112">
                  <c:v>Malaysia</c:v>
                </c:pt>
                <c:pt idx="113">
                  <c:v>Maldives</c:v>
                </c:pt>
                <c:pt idx="114">
                  <c:v>Mali</c:v>
                </c:pt>
                <c:pt idx="115">
                  <c:v>Malta</c:v>
                </c:pt>
                <c:pt idx="116">
                  <c:v>Marshall Islands</c:v>
                </c:pt>
                <c:pt idx="117">
                  <c:v>Mauritius</c:v>
                </c:pt>
                <c:pt idx="118">
                  <c:v>Mexico</c:v>
                </c:pt>
                <c:pt idx="119">
                  <c:v>Micronesia</c:v>
                </c:pt>
                <c:pt idx="120">
                  <c:v>Moldova</c:v>
                </c:pt>
                <c:pt idx="121">
                  <c:v>Monaco</c:v>
                </c:pt>
                <c:pt idx="122">
                  <c:v>Mongolia</c:v>
                </c:pt>
                <c:pt idx="123">
                  <c:v>Montenegro</c:v>
                </c:pt>
                <c:pt idx="124">
                  <c:v>Morocco</c:v>
                </c:pt>
                <c:pt idx="125">
                  <c:v>Mozambique</c:v>
                </c:pt>
                <c:pt idx="126">
                  <c:v>Myanmar</c:v>
                </c:pt>
                <c:pt idx="127">
                  <c:v>Namibia</c:v>
                </c:pt>
                <c:pt idx="128">
                  <c:v>Nauru</c:v>
                </c:pt>
                <c:pt idx="129">
                  <c:v>Nepal</c:v>
                </c:pt>
                <c:pt idx="130">
                  <c:v>Netherlands</c:v>
                </c:pt>
                <c:pt idx="131">
                  <c:v>Netherlands Antilles</c:v>
                </c:pt>
                <c:pt idx="132">
                  <c:v>New Zealand</c:v>
                </c:pt>
                <c:pt idx="133">
                  <c:v>Newfoundland</c:v>
                </c:pt>
                <c:pt idx="134">
                  <c:v>Nicaragua</c:v>
                </c:pt>
                <c:pt idx="135">
                  <c:v>Niger</c:v>
                </c:pt>
                <c:pt idx="136">
                  <c:v>Nigeria</c:v>
                </c:pt>
                <c:pt idx="137">
                  <c:v>North Borneo</c:v>
                </c:pt>
                <c:pt idx="138">
                  <c:v>North Korea</c:v>
                </c:pt>
                <c:pt idx="139">
                  <c:v>North Yemen</c:v>
                </c:pt>
                <c:pt idx="140">
                  <c:v>Norway</c:v>
                </c:pt>
                <c:pt idx="141">
                  <c:v>Oman</c:v>
                </c:pt>
                <c:pt idx="142">
                  <c:v>Pakistan</c:v>
                </c:pt>
                <c:pt idx="143">
                  <c:v>Palau</c:v>
                </c:pt>
                <c:pt idx="144">
                  <c:v>Palestine</c:v>
                </c:pt>
                <c:pt idx="145">
                  <c:v>Panama</c:v>
                </c:pt>
                <c:pt idx="146">
                  <c:v>Papua New Guinea</c:v>
                </c:pt>
                <c:pt idx="147">
                  <c:v>Paraguay</c:v>
                </c:pt>
                <c:pt idx="148">
                  <c:v>Peru</c:v>
                </c:pt>
                <c:pt idx="149">
                  <c:v>Philippines</c:v>
                </c:pt>
                <c:pt idx="150">
                  <c:v>Poland</c:v>
                </c:pt>
                <c:pt idx="151">
                  <c:v>Portugal</c:v>
                </c:pt>
                <c:pt idx="152">
                  <c:v>Puerto Rico</c:v>
                </c:pt>
                <c:pt idx="153">
                  <c:v>Qatar</c:v>
                </c:pt>
                <c:pt idx="154">
                  <c:v>Refugee Olympic Team</c:v>
                </c:pt>
                <c:pt idx="155">
                  <c:v>Republic of Congo</c:v>
                </c:pt>
                <c:pt idx="156">
                  <c:v>Romania</c:v>
                </c:pt>
                <c:pt idx="157">
                  <c:v>Russia</c:v>
                </c:pt>
                <c:pt idx="158">
                  <c:v>Rwanda</c:v>
                </c:pt>
                <c:pt idx="159">
                  <c:v>Saar</c:v>
                </c:pt>
                <c:pt idx="160">
                  <c:v>Saint Lucia</c:v>
                </c:pt>
                <c:pt idx="161">
                  <c:v>Samoa</c:v>
                </c:pt>
                <c:pt idx="162">
                  <c:v>San Marino</c:v>
                </c:pt>
                <c:pt idx="163">
                  <c:v>Sao Tome and Principe</c:v>
                </c:pt>
                <c:pt idx="164">
                  <c:v>Saudi Arabia</c:v>
                </c:pt>
                <c:pt idx="165">
                  <c:v>Senegal</c:v>
                </c:pt>
                <c:pt idx="166">
                  <c:v>Serbia</c:v>
                </c:pt>
                <c:pt idx="167">
                  <c:v>Serbia and Montenegro</c:v>
                </c:pt>
                <c:pt idx="168">
                  <c:v>Seychelles</c:v>
                </c:pt>
                <c:pt idx="169">
                  <c:v>Sierra Leone</c:v>
                </c:pt>
                <c:pt idx="170">
                  <c:v>Singapore</c:v>
                </c:pt>
                <c:pt idx="171">
                  <c:v>Slovakia</c:v>
                </c:pt>
                <c:pt idx="172">
                  <c:v>Slovenia</c:v>
                </c:pt>
                <c:pt idx="173">
                  <c:v>Solomon Islands</c:v>
                </c:pt>
                <c:pt idx="174">
                  <c:v>South Africa</c:v>
                </c:pt>
                <c:pt idx="175">
                  <c:v>South Korea</c:v>
                </c:pt>
                <c:pt idx="176">
                  <c:v>South Sudan</c:v>
                </c:pt>
                <c:pt idx="177">
                  <c:v>South Yemen</c:v>
                </c:pt>
                <c:pt idx="178">
                  <c:v>Soviet Union</c:v>
                </c:pt>
                <c:pt idx="179">
                  <c:v>Spain</c:v>
                </c:pt>
                <c:pt idx="180">
                  <c:v>Sri Lanka</c:v>
                </c:pt>
                <c:pt idx="181">
                  <c:v>Sudan</c:v>
                </c:pt>
                <c:pt idx="182">
                  <c:v>Suriname</c:v>
                </c:pt>
                <c:pt idx="183">
                  <c:v>Swaziland</c:v>
                </c:pt>
                <c:pt idx="184">
                  <c:v>Sweden</c:v>
                </c:pt>
                <c:pt idx="185">
                  <c:v>Switzerland</c:v>
                </c:pt>
                <c:pt idx="186">
                  <c:v>Syria</c:v>
                </c:pt>
                <c:pt idx="187">
                  <c:v>Taiwan</c:v>
                </c:pt>
                <c:pt idx="188">
                  <c:v>Tajikistan</c:v>
                </c:pt>
                <c:pt idx="189">
                  <c:v>Tanzania</c:v>
                </c:pt>
                <c:pt idx="190">
                  <c:v>Thailand</c:v>
                </c:pt>
                <c:pt idx="191">
                  <c:v>Timor-Leste</c:v>
                </c:pt>
                <c:pt idx="192">
                  <c:v>Togo</c:v>
                </c:pt>
                <c:pt idx="193">
                  <c:v>Tonga</c:v>
                </c:pt>
                <c:pt idx="194">
                  <c:v>Trinidad and Tobago</c:v>
                </c:pt>
                <c:pt idx="195">
                  <c:v>Tunisia</c:v>
                </c:pt>
                <c:pt idx="196">
                  <c:v>Turkey</c:v>
                </c:pt>
                <c:pt idx="197">
                  <c:v>Turkmenistan</c:v>
                </c:pt>
                <c:pt idx="198">
                  <c:v>Tuvalu</c:v>
                </c:pt>
                <c:pt idx="199">
                  <c:v>Uganda</c:v>
                </c:pt>
                <c:pt idx="200">
                  <c:v>UK</c:v>
                </c:pt>
                <c:pt idx="201">
                  <c:v>Ukraine</c:v>
                </c:pt>
                <c:pt idx="202">
                  <c:v>Unified Team</c:v>
                </c:pt>
                <c:pt idx="203">
                  <c:v>United Arab Emirates</c:v>
                </c:pt>
                <c:pt idx="204">
                  <c:v>United Arab Republic</c:v>
                </c:pt>
                <c:pt idx="205">
                  <c:v>Uruguay</c:v>
                </c:pt>
                <c:pt idx="206">
                  <c:v>USA</c:v>
                </c:pt>
                <c:pt idx="207">
                  <c:v>Uzbekistan</c:v>
                </c:pt>
                <c:pt idx="208">
                  <c:v>Vanuatu</c:v>
                </c:pt>
                <c:pt idx="209">
                  <c:v>Venezuela</c:v>
                </c:pt>
                <c:pt idx="210">
                  <c:v>Vietnam</c:v>
                </c:pt>
                <c:pt idx="211">
                  <c:v>Vietnam (pre)</c:v>
                </c:pt>
                <c:pt idx="212">
                  <c:v>Virgin Islands</c:v>
                </c:pt>
                <c:pt idx="213">
                  <c:v>Virgin Islands, British</c:v>
                </c:pt>
                <c:pt idx="214">
                  <c:v>West Germany</c:v>
                </c:pt>
                <c:pt idx="215">
                  <c:v>West Indies Federation</c:v>
                </c:pt>
                <c:pt idx="216">
                  <c:v>Yemen</c:v>
                </c:pt>
                <c:pt idx="217">
                  <c:v>Yugoslavia</c:v>
                </c:pt>
                <c:pt idx="218">
                  <c:v>Zambia</c:v>
                </c:pt>
                <c:pt idx="219">
                  <c:v>Zimbabwe</c:v>
                </c:pt>
                <c:pt idx="220">
                  <c:v>Zimbabwe (Rhodesia)</c:v>
                </c:pt>
              </c:strCache>
            </c:strRef>
          </c:cat>
          <c:val>
            <c:numRef>
              <c:f>'Q15'!$AJ$3:$AJ$224</c:f>
              <c:numCache>
                <c:formatCode>General</c:formatCode>
                <c:ptCount val="221"/>
                <c:pt idx="1">
                  <c:v>3</c:v>
                </c:pt>
                <c:pt idx="3">
                  <c:v>2</c:v>
                </c:pt>
                <c:pt idx="14">
                  <c:v>2</c:v>
                </c:pt>
                <c:pt idx="15">
                  <c:v>1</c:v>
                </c:pt>
                <c:pt idx="25">
                  <c:v>1</c:v>
                </c:pt>
                <c:pt idx="26">
                  <c:v>1</c:v>
                </c:pt>
                <c:pt idx="33">
                  <c:v>2</c:v>
                </c:pt>
                <c:pt idx="37">
                  <c:v>1</c:v>
                </c:pt>
                <c:pt idx="39">
                  <c:v>1</c:v>
                </c:pt>
                <c:pt idx="47">
                  <c:v>2</c:v>
                </c:pt>
                <c:pt idx="58">
                  <c:v>2</c:v>
                </c:pt>
                <c:pt idx="67">
                  <c:v>1</c:v>
                </c:pt>
                <c:pt idx="78">
                  <c:v>1</c:v>
                </c:pt>
                <c:pt idx="79">
                  <c:v>1</c:v>
                </c:pt>
                <c:pt idx="82">
                  <c:v>2</c:v>
                </c:pt>
                <c:pt idx="85">
                  <c:v>2</c:v>
                </c:pt>
                <c:pt idx="87">
                  <c:v>2</c:v>
                </c:pt>
                <c:pt idx="91">
                  <c:v>2</c:v>
                </c:pt>
                <c:pt idx="93">
                  <c:v>2</c:v>
                </c:pt>
                <c:pt idx="109">
                  <c:v>1</c:v>
                </c:pt>
                <c:pt idx="112">
                  <c:v>2</c:v>
                </c:pt>
                <c:pt idx="115">
                  <c:v>3</c:v>
                </c:pt>
                <c:pt idx="117">
                  <c:v>1</c:v>
                </c:pt>
                <c:pt idx="119">
                  <c:v>1</c:v>
                </c:pt>
                <c:pt idx="127">
                  <c:v>2</c:v>
                </c:pt>
                <c:pt idx="134">
                  <c:v>1</c:v>
                </c:pt>
                <c:pt idx="139">
                  <c:v>2</c:v>
                </c:pt>
                <c:pt idx="143">
                  <c:v>3</c:v>
                </c:pt>
                <c:pt idx="159">
                  <c:v>3</c:v>
                </c:pt>
                <c:pt idx="161">
                  <c:v>3</c:v>
                </c:pt>
                <c:pt idx="162">
                  <c:v>1</c:v>
                </c:pt>
                <c:pt idx="167">
                  <c:v>3</c:v>
                </c:pt>
                <c:pt idx="180">
                  <c:v>1</c:v>
                </c:pt>
                <c:pt idx="197">
                  <c:v>2</c:v>
                </c:pt>
                <c:pt idx="216">
                  <c:v>1</c:v>
                </c:pt>
                <c:pt idx="218">
                  <c:v>2</c:v>
                </c:pt>
              </c:numCache>
            </c:numRef>
          </c:val>
          <c:extLst>
            <c:ext xmlns:c16="http://schemas.microsoft.com/office/drawing/2014/chart" uri="{C3380CC4-5D6E-409C-BE32-E72D297353CC}">
              <c16:uniqueId val="{0000000A-7C82-44A7-9B97-8AE20B548B58}"/>
            </c:ext>
          </c:extLst>
        </c:ser>
        <c:dLbls>
          <c:showLegendKey val="0"/>
          <c:showVal val="0"/>
          <c:showCatName val="0"/>
          <c:showSerName val="0"/>
          <c:showPercent val="0"/>
          <c:showBubbleSize val="0"/>
        </c:dLbls>
        <c:gapWidth val="150"/>
        <c:overlap val="100"/>
        <c:axId val="898555311"/>
        <c:axId val="898551951"/>
      </c:barChart>
      <c:catAx>
        <c:axId val="898555311"/>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98551951"/>
        <c:crosses val="autoZero"/>
        <c:auto val="1"/>
        <c:lblAlgn val="ctr"/>
        <c:lblOffset val="100"/>
        <c:noMultiLvlLbl val="0"/>
      </c:catAx>
      <c:valAx>
        <c:axId val="898551951"/>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98555311"/>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tx1"/>
      </a:solidFill>
    </a:ln>
    <a:effectLst>
      <a:outerShdw algn="ctr" rotWithShape="0">
        <a:srgbClr val="054B91"/>
      </a:outerShdw>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[EDA.xlsx]Q16!PivotTable119</c:name>
    <c:fmtId val="7"/>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IN" i="1">
                <a:solidFill>
                  <a:sysClr val="windowText" lastClr="000000"/>
                </a:solidFill>
                <a:latin typeface="Segoe UI Black" panose="020B0A02040204020203" pitchFamily="34" charset="0"/>
                <a:ea typeface="Segoe UI Black" panose="020B0A02040204020203" pitchFamily="34" charset="0"/>
              </a:rPr>
              <a:t>growth or decline in Olympic participation</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w="28575" cap="rnd">
            <a:solidFill>
              <a:schemeClr val="accent1"/>
            </a:solidFill>
            <a:round/>
          </a:ln>
          <a:effectLst/>
        </c:spPr>
        <c:marker>
          <c:symbol val="circle"/>
          <c:size val="5"/>
          <c:spPr>
            <a:solidFill>
              <a:schemeClr val="accent1"/>
            </a:solidFill>
            <a:ln w="9525">
              <a:solidFill>
                <a:schemeClr val="accent1"/>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w="28575" cap="rnd">
            <a:solidFill>
              <a:schemeClr val="accent1"/>
            </a:solidFill>
            <a:round/>
          </a:ln>
          <a:effectLst/>
        </c:spPr>
        <c:marker>
          <c:symbol val="circle"/>
          <c:size val="5"/>
          <c:spPr>
            <a:solidFill>
              <a:schemeClr val="accent2"/>
            </a:solidFill>
            <a:ln w="9525">
              <a:solidFill>
                <a:schemeClr val="accent2"/>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w="28575" cap="rnd">
            <a:solidFill>
              <a:schemeClr val="accent1"/>
            </a:solidFill>
            <a:round/>
          </a:ln>
          <a:effectLst/>
        </c:spPr>
        <c:marker>
          <c:symbol val="circle"/>
          <c:size val="5"/>
          <c:spPr>
            <a:solidFill>
              <a:schemeClr val="accent3"/>
            </a:solidFill>
            <a:ln w="9525">
              <a:solidFill>
                <a:schemeClr val="accent3"/>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w="28575" cap="rnd">
            <a:solidFill>
              <a:schemeClr val="accent1"/>
            </a:solidFill>
            <a:round/>
          </a:ln>
          <a:effectLst/>
        </c:spPr>
        <c:marker>
          <c:symbol val="circle"/>
          <c:size val="5"/>
          <c:spPr>
            <a:solidFill>
              <a:schemeClr val="accent4"/>
            </a:solidFill>
            <a:ln w="9525">
              <a:solidFill>
                <a:schemeClr val="accent4"/>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1"/>
          </a:solidFill>
          <a:ln w="28575" cap="rnd">
            <a:solidFill>
              <a:schemeClr val="accent1"/>
            </a:solidFill>
            <a:round/>
          </a:ln>
          <a:effectLst/>
        </c:spPr>
        <c:marker>
          <c:symbol val="circle"/>
          <c:size val="5"/>
          <c:spPr>
            <a:solidFill>
              <a:schemeClr val="accent5"/>
            </a:solidFill>
            <a:ln w="9525">
              <a:solidFill>
                <a:schemeClr val="accent5"/>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accent1"/>
          </a:solidFill>
          <a:ln w="28575" cap="rnd">
            <a:solidFill>
              <a:schemeClr val="accent1"/>
            </a:solidFill>
            <a:round/>
          </a:ln>
          <a:effectLst/>
        </c:spPr>
        <c:marker>
          <c:symbol val="circle"/>
          <c:size val="5"/>
          <c:spPr>
            <a:solidFill>
              <a:schemeClr val="accent6"/>
            </a:solidFill>
            <a:ln w="9525">
              <a:solidFill>
                <a:schemeClr val="accent6"/>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
        <c:spPr>
          <a:solidFill>
            <a:schemeClr val="accent1"/>
          </a:solidFill>
          <a:ln w="28575" cap="rnd">
            <a:solidFill>
              <a:schemeClr val="accent1"/>
            </a:solidFill>
            <a:round/>
          </a:ln>
          <a:effectLst/>
        </c:spPr>
        <c:marker>
          <c:symbol val="circle"/>
          <c:size val="5"/>
          <c:spPr>
            <a:solidFill>
              <a:schemeClr val="accent1">
                <a:lumMod val="60000"/>
              </a:schemeClr>
            </a:solidFill>
            <a:ln w="9525">
              <a:solidFill>
                <a:schemeClr val="accent1">
                  <a:lumMod val="60000"/>
                </a:schemeClr>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
        <c:spPr>
          <a:solidFill>
            <a:schemeClr val="accent1"/>
          </a:solidFill>
          <a:ln w="28575" cap="rnd">
            <a:solidFill>
              <a:schemeClr val="accent1"/>
            </a:solidFill>
            <a:round/>
          </a:ln>
          <a:effectLst/>
        </c:spPr>
        <c:marker>
          <c:symbol val="circle"/>
          <c:size val="5"/>
          <c:spPr>
            <a:solidFill>
              <a:schemeClr val="accent2">
                <a:lumMod val="60000"/>
              </a:schemeClr>
            </a:solidFill>
            <a:ln w="9525">
              <a:solidFill>
                <a:schemeClr val="accent2">
                  <a:lumMod val="60000"/>
                </a:schemeClr>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
        <c:spPr>
          <a:solidFill>
            <a:schemeClr val="accent1"/>
          </a:solidFill>
          <a:ln w="28575" cap="rnd">
            <a:solidFill>
              <a:schemeClr val="accent1"/>
            </a:solidFill>
            <a:round/>
          </a:ln>
          <a:effectLst/>
        </c:spPr>
        <c:marker>
          <c:symbol val="circle"/>
          <c:size val="5"/>
          <c:spPr>
            <a:solidFill>
              <a:schemeClr val="accent3">
                <a:lumMod val="60000"/>
              </a:schemeClr>
            </a:solidFill>
            <a:ln w="9525">
              <a:solidFill>
                <a:schemeClr val="accent3">
                  <a:lumMod val="60000"/>
                </a:schemeClr>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9"/>
        <c:spPr>
          <a:solidFill>
            <a:schemeClr val="accent1"/>
          </a:solidFill>
          <a:ln w="28575" cap="rnd">
            <a:solidFill>
              <a:schemeClr val="accent1"/>
            </a:solidFill>
            <a:round/>
          </a:ln>
          <a:effectLst/>
        </c:spPr>
        <c:marker>
          <c:symbol val="circle"/>
          <c:size val="5"/>
          <c:spPr>
            <a:solidFill>
              <a:schemeClr val="accent4">
                <a:lumMod val="60000"/>
              </a:schemeClr>
            </a:solidFill>
            <a:ln w="9525">
              <a:solidFill>
                <a:schemeClr val="accent4">
                  <a:lumMod val="60000"/>
                </a:schemeClr>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0"/>
        <c:spPr>
          <a:solidFill>
            <a:schemeClr val="accent1"/>
          </a:solidFill>
          <a:ln w="28575" cap="rnd">
            <a:solidFill>
              <a:schemeClr val="accent1"/>
            </a:solidFill>
            <a:round/>
          </a:ln>
          <a:effectLst/>
        </c:spPr>
        <c:marker>
          <c:symbol val="circle"/>
          <c:size val="5"/>
          <c:spPr>
            <a:solidFill>
              <a:schemeClr val="accent1"/>
            </a:solidFill>
            <a:ln w="9525">
              <a:solidFill>
                <a:schemeClr val="accent1"/>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1"/>
        <c:spPr>
          <a:solidFill>
            <a:schemeClr val="accent1"/>
          </a:solidFill>
          <a:ln w="28575" cap="rnd">
            <a:solidFill>
              <a:schemeClr val="accent1"/>
            </a:solidFill>
            <a:round/>
          </a:ln>
          <a:effectLst/>
        </c:spPr>
        <c:marker>
          <c:symbol val="circle"/>
          <c:size val="5"/>
          <c:spPr>
            <a:solidFill>
              <a:schemeClr val="accent2"/>
            </a:solidFill>
            <a:ln w="9525">
              <a:solidFill>
                <a:schemeClr val="accent2"/>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2"/>
        <c:spPr>
          <a:solidFill>
            <a:schemeClr val="accent1"/>
          </a:solidFill>
          <a:ln w="28575" cap="rnd">
            <a:solidFill>
              <a:schemeClr val="accent1"/>
            </a:solidFill>
            <a:round/>
          </a:ln>
          <a:effectLst/>
        </c:spPr>
        <c:marker>
          <c:symbol val="circle"/>
          <c:size val="5"/>
          <c:spPr>
            <a:solidFill>
              <a:schemeClr val="accent3"/>
            </a:solidFill>
            <a:ln w="9525">
              <a:solidFill>
                <a:schemeClr val="accent3"/>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3"/>
        <c:spPr>
          <a:solidFill>
            <a:schemeClr val="accent1"/>
          </a:solidFill>
          <a:ln w="28575" cap="rnd">
            <a:solidFill>
              <a:schemeClr val="accent1"/>
            </a:solidFill>
            <a:round/>
          </a:ln>
          <a:effectLst/>
        </c:spPr>
        <c:marker>
          <c:symbol val="circle"/>
          <c:size val="5"/>
          <c:spPr>
            <a:solidFill>
              <a:schemeClr val="accent4"/>
            </a:solidFill>
            <a:ln w="9525">
              <a:solidFill>
                <a:schemeClr val="accent4"/>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4"/>
        <c:spPr>
          <a:solidFill>
            <a:schemeClr val="accent1"/>
          </a:solidFill>
          <a:ln w="28575" cap="rnd">
            <a:solidFill>
              <a:schemeClr val="accent1"/>
            </a:solidFill>
            <a:round/>
          </a:ln>
          <a:effectLst/>
        </c:spPr>
        <c:marker>
          <c:symbol val="circle"/>
          <c:size val="5"/>
          <c:spPr>
            <a:solidFill>
              <a:schemeClr val="accent5"/>
            </a:solidFill>
            <a:ln w="9525">
              <a:solidFill>
                <a:schemeClr val="accent5"/>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5"/>
        <c:spPr>
          <a:solidFill>
            <a:schemeClr val="accent1"/>
          </a:solidFill>
          <a:ln w="28575" cap="rnd">
            <a:solidFill>
              <a:schemeClr val="accent1"/>
            </a:solidFill>
            <a:round/>
          </a:ln>
          <a:effectLst/>
        </c:spPr>
        <c:marker>
          <c:symbol val="circle"/>
          <c:size val="5"/>
          <c:spPr>
            <a:solidFill>
              <a:schemeClr val="accent6"/>
            </a:solidFill>
            <a:ln w="9525">
              <a:solidFill>
                <a:schemeClr val="accent6"/>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6"/>
        <c:spPr>
          <a:solidFill>
            <a:schemeClr val="accent1"/>
          </a:solidFill>
          <a:ln w="28575" cap="rnd">
            <a:solidFill>
              <a:schemeClr val="accent1"/>
            </a:solidFill>
            <a:round/>
          </a:ln>
          <a:effectLst/>
        </c:spPr>
        <c:marker>
          <c:symbol val="circle"/>
          <c:size val="5"/>
          <c:spPr>
            <a:solidFill>
              <a:schemeClr val="accent1">
                <a:lumMod val="60000"/>
              </a:schemeClr>
            </a:solidFill>
            <a:ln w="9525">
              <a:solidFill>
                <a:schemeClr val="accent1">
                  <a:lumMod val="60000"/>
                </a:schemeClr>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7"/>
        <c:spPr>
          <a:solidFill>
            <a:schemeClr val="accent1"/>
          </a:solidFill>
          <a:ln w="28575" cap="rnd">
            <a:solidFill>
              <a:schemeClr val="accent1"/>
            </a:solidFill>
            <a:round/>
          </a:ln>
          <a:effectLst/>
        </c:spPr>
        <c:marker>
          <c:symbol val="circle"/>
          <c:size val="5"/>
          <c:spPr>
            <a:solidFill>
              <a:schemeClr val="accent2">
                <a:lumMod val="60000"/>
              </a:schemeClr>
            </a:solidFill>
            <a:ln w="9525">
              <a:solidFill>
                <a:schemeClr val="accent2">
                  <a:lumMod val="60000"/>
                </a:schemeClr>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8"/>
        <c:spPr>
          <a:solidFill>
            <a:schemeClr val="accent1"/>
          </a:solidFill>
          <a:ln w="28575" cap="rnd">
            <a:solidFill>
              <a:schemeClr val="accent1"/>
            </a:solidFill>
            <a:round/>
          </a:ln>
          <a:effectLst/>
        </c:spPr>
        <c:marker>
          <c:symbol val="circle"/>
          <c:size val="5"/>
          <c:spPr>
            <a:solidFill>
              <a:schemeClr val="accent3">
                <a:lumMod val="60000"/>
              </a:schemeClr>
            </a:solidFill>
            <a:ln w="9525">
              <a:solidFill>
                <a:schemeClr val="accent3">
                  <a:lumMod val="60000"/>
                </a:schemeClr>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9"/>
        <c:spPr>
          <a:solidFill>
            <a:schemeClr val="accent1"/>
          </a:solidFill>
          <a:ln w="28575" cap="rnd">
            <a:solidFill>
              <a:schemeClr val="accent1"/>
            </a:solidFill>
            <a:round/>
          </a:ln>
          <a:effectLst/>
        </c:spPr>
        <c:marker>
          <c:symbol val="circle"/>
          <c:size val="5"/>
          <c:spPr>
            <a:solidFill>
              <a:schemeClr val="accent4">
                <a:lumMod val="60000"/>
              </a:schemeClr>
            </a:solidFill>
            <a:ln w="9525">
              <a:solidFill>
                <a:schemeClr val="accent4">
                  <a:lumMod val="60000"/>
                </a:schemeClr>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0"/>
        <c:spPr>
          <a:solidFill>
            <a:schemeClr val="accent1"/>
          </a:solidFill>
          <a:ln w="28575" cap="rnd">
            <a:solidFill>
              <a:schemeClr val="accent1"/>
            </a:solidFill>
            <a:round/>
          </a:ln>
          <a:effectLst/>
        </c:spPr>
        <c:marker>
          <c:symbol val="circle"/>
          <c:size val="5"/>
          <c:spPr>
            <a:solidFill>
              <a:schemeClr val="accent1"/>
            </a:solidFill>
            <a:ln w="9525">
              <a:solidFill>
                <a:schemeClr val="accent1"/>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1"/>
        <c:spPr>
          <a:solidFill>
            <a:schemeClr val="accent1"/>
          </a:solidFill>
          <a:ln w="28575" cap="rnd">
            <a:solidFill>
              <a:schemeClr val="accent1"/>
            </a:solidFill>
            <a:round/>
          </a:ln>
          <a:effectLst/>
        </c:spPr>
        <c:marker>
          <c:symbol val="circle"/>
          <c:size val="5"/>
          <c:spPr>
            <a:solidFill>
              <a:schemeClr val="accent2"/>
            </a:solidFill>
            <a:ln w="9525">
              <a:solidFill>
                <a:schemeClr val="accent2"/>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2"/>
        <c:spPr>
          <a:solidFill>
            <a:schemeClr val="accent1"/>
          </a:solidFill>
          <a:ln w="28575" cap="rnd">
            <a:solidFill>
              <a:schemeClr val="accent1"/>
            </a:solidFill>
            <a:round/>
          </a:ln>
          <a:effectLst/>
        </c:spPr>
        <c:marker>
          <c:symbol val="circle"/>
          <c:size val="5"/>
          <c:spPr>
            <a:solidFill>
              <a:schemeClr val="accent3"/>
            </a:solidFill>
            <a:ln w="9525">
              <a:solidFill>
                <a:schemeClr val="accent3"/>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3"/>
        <c:spPr>
          <a:solidFill>
            <a:schemeClr val="accent1"/>
          </a:solidFill>
          <a:ln w="28575" cap="rnd">
            <a:solidFill>
              <a:schemeClr val="accent1"/>
            </a:solidFill>
            <a:round/>
          </a:ln>
          <a:effectLst/>
        </c:spPr>
        <c:marker>
          <c:symbol val="circle"/>
          <c:size val="5"/>
          <c:spPr>
            <a:solidFill>
              <a:schemeClr val="accent4"/>
            </a:solidFill>
            <a:ln w="9525">
              <a:solidFill>
                <a:schemeClr val="accent4"/>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4"/>
        <c:spPr>
          <a:solidFill>
            <a:schemeClr val="accent1"/>
          </a:solidFill>
          <a:ln w="28575" cap="rnd">
            <a:solidFill>
              <a:schemeClr val="accent1"/>
            </a:solidFill>
            <a:round/>
          </a:ln>
          <a:effectLst/>
        </c:spPr>
        <c:marker>
          <c:symbol val="circle"/>
          <c:size val="5"/>
          <c:spPr>
            <a:solidFill>
              <a:schemeClr val="accent5"/>
            </a:solidFill>
            <a:ln w="9525">
              <a:solidFill>
                <a:schemeClr val="accent5"/>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5"/>
        <c:spPr>
          <a:solidFill>
            <a:schemeClr val="accent1"/>
          </a:solidFill>
          <a:ln w="28575" cap="rnd">
            <a:solidFill>
              <a:schemeClr val="accent1"/>
            </a:solidFill>
            <a:round/>
          </a:ln>
          <a:effectLst/>
        </c:spPr>
        <c:marker>
          <c:symbol val="circle"/>
          <c:size val="5"/>
          <c:spPr>
            <a:solidFill>
              <a:schemeClr val="accent6"/>
            </a:solidFill>
            <a:ln w="9525">
              <a:solidFill>
                <a:schemeClr val="accent6"/>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6"/>
        <c:spPr>
          <a:solidFill>
            <a:schemeClr val="accent1"/>
          </a:solidFill>
          <a:ln w="28575" cap="rnd">
            <a:solidFill>
              <a:schemeClr val="accent1"/>
            </a:solidFill>
            <a:round/>
          </a:ln>
          <a:effectLst/>
        </c:spPr>
        <c:marker>
          <c:symbol val="circle"/>
          <c:size val="5"/>
          <c:spPr>
            <a:solidFill>
              <a:schemeClr val="accent1">
                <a:lumMod val="60000"/>
              </a:schemeClr>
            </a:solidFill>
            <a:ln w="9525">
              <a:solidFill>
                <a:schemeClr val="accent1">
                  <a:lumMod val="60000"/>
                </a:schemeClr>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7"/>
        <c:spPr>
          <a:solidFill>
            <a:schemeClr val="accent1"/>
          </a:solidFill>
          <a:ln w="28575" cap="rnd">
            <a:solidFill>
              <a:schemeClr val="accent1"/>
            </a:solidFill>
            <a:round/>
          </a:ln>
          <a:effectLst/>
        </c:spPr>
        <c:marker>
          <c:symbol val="circle"/>
          <c:size val="5"/>
          <c:spPr>
            <a:solidFill>
              <a:schemeClr val="accent2">
                <a:lumMod val="60000"/>
              </a:schemeClr>
            </a:solidFill>
            <a:ln w="9525">
              <a:solidFill>
                <a:schemeClr val="accent2">
                  <a:lumMod val="60000"/>
                </a:schemeClr>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8"/>
        <c:spPr>
          <a:solidFill>
            <a:schemeClr val="accent1"/>
          </a:solidFill>
          <a:ln w="28575" cap="rnd">
            <a:solidFill>
              <a:schemeClr val="accent1"/>
            </a:solidFill>
            <a:round/>
          </a:ln>
          <a:effectLst/>
        </c:spPr>
        <c:marker>
          <c:symbol val="circle"/>
          <c:size val="5"/>
          <c:spPr>
            <a:solidFill>
              <a:schemeClr val="accent3">
                <a:lumMod val="60000"/>
              </a:schemeClr>
            </a:solidFill>
            <a:ln w="9525">
              <a:solidFill>
                <a:schemeClr val="accent3">
                  <a:lumMod val="60000"/>
                </a:schemeClr>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9"/>
        <c:spPr>
          <a:solidFill>
            <a:schemeClr val="accent1"/>
          </a:solidFill>
          <a:ln w="28575" cap="rnd">
            <a:solidFill>
              <a:schemeClr val="accent1"/>
            </a:solidFill>
            <a:round/>
          </a:ln>
          <a:effectLst/>
        </c:spPr>
        <c:marker>
          <c:symbol val="circle"/>
          <c:size val="5"/>
          <c:spPr>
            <a:solidFill>
              <a:schemeClr val="accent4">
                <a:lumMod val="60000"/>
              </a:schemeClr>
            </a:solidFill>
            <a:ln w="9525">
              <a:solidFill>
                <a:schemeClr val="accent4">
                  <a:lumMod val="60000"/>
                </a:schemeClr>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0"/>
        <c:spPr>
          <a:solidFill>
            <a:schemeClr val="accent1"/>
          </a:solidFill>
          <a:ln w="28575" cap="rnd">
            <a:solidFill>
              <a:schemeClr val="accent1"/>
            </a:solidFill>
            <a:round/>
          </a:ln>
          <a:effectLst/>
        </c:spPr>
        <c:marker>
          <c:symbol val="circle"/>
          <c:size val="5"/>
          <c:spPr>
            <a:solidFill>
              <a:schemeClr val="accent1"/>
            </a:solidFill>
            <a:ln w="9525">
              <a:solidFill>
                <a:schemeClr val="accent1"/>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1"/>
        <c:spPr>
          <a:solidFill>
            <a:schemeClr val="accent1"/>
          </a:solidFill>
          <a:ln w="28575" cap="rnd">
            <a:solidFill>
              <a:schemeClr val="accent1"/>
            </a:solidFill>
            <a:round/>
          </a:ln>
          <a:effectLst/>
        </c:spPr>
        <c:marker>
          <c:symbol val="circle"/>
          <c:size val="5"/>
          <c:spPr>
            <a:solidFill>
              <a:schemeClr val="accent2"/>
            </a:solidFill>
            <a:ln w="9525">
              <a:solidFill>
                <a:schemeClr val="accent2"/>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2"/>
        <c:spPr>
          <a:solidFill>
            <a:schemeClr val="accent1"/>
          </a:solidFill>
          <a:ln w="28575" cap="rnd">
            <a:solidFill>
              <a:schemeClr val="accent1"/>
            </a:solidFill>
            <a:round/>
          </a:ln>
          <a:effectLst/>
        </c:spPr>
        <c:marker>
          <c:symbol val="circle"/>
          <c:size val="5"/>
          <c:spPr>
            <a:solidFill>
              <a:schemeClr val="accent3"/>
            </a:solidFill>
            <a:ln w="9525">
              <a:solidFill>
                <a:schemeClr val="accent3"/>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3"/>
        <c:spPr>
          <a:solidFill>
            <a:schemeClr val="accent1"/>
          </a:solidFill>
          <a:ln w="28575" cap="rnd">
            <a:solidFill>
              <a:schemeClr val="accent1"/>
            </a:solidFill>
            <a:round/>
          </a:ln>
          <a:effectLst/>
        </c:spPr>
        <c:marker>
          <c:symbol val="circle"/>
          <c:size val="5"/>
          <c:spPr>
            <a:solidFill>
              <a:schemeClr val="accent4"/>
            </a:solidFill>
            <a:ln w="9525">
              <a:solidFill>
                <a:schemeClr val="accent4"/>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4"/>
        <c:spPr>
          <a:solidFill>
            <a:schemeClr val="accent1"/>
          </a:solidFill>
          <a:ln w="28575" cap="rnd">
            <a:solidFill>
              <a:schemeClr val="accent1"/>
            </a:solidFill>
            <a:round/>
          </a:ln>
          <a:effectLst/>
        </c:spPr>
        <c:marker>
          <c:symbol val="circle"/>
          <c:size val="5"/>
          <c:spPr>
            <a:solidFill>
              <a:schemeClr val="accent5"/>
            </a:solidFill>
            <a:ln w="9525">
              <a:solidFill>
                <a:schemeClr val="accent5"/>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5"/>
        <c:spPr>
          <a:solidFill>
            <a:schemeClr val="accent1"/>
          </a:solidFill>
          <a:ln w="28575" cap="rnd">
            <a:solidFill>
              <a:schemeClr val="accent1"/>
            </a:solidFill>
            <a:round/>
          </a:ln>
          <a:effectLst/>
        </c:spPr>
        <c:marker>
          <c:symbol val="circle"/>
          <c:size val="5"/>
          <c:spPr>
            <a:solidFill>
              <a:schemeClr val="accent6"/>
            </a:solidFill>
            <a:ln w="9525">
              <a:solidFill>
                <a:schemeClr val="accent6"/>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6"/>
        <c:spPr>
          <a:solidFill>
            <a:schemeClr val="accent1"/>
          </a:solidFill>
          <a:ln w="28575" cap="rnd">
            <a:solidFill>
              <a:schemeClr val="accent1"/>
            </a:solidFill>
            <a:round/>
          </a:ln>
          <a:effectLst/>
        </c:spPr>
        <c:marker>
          <c:symbol val="circle"/>
          <c:size val="5"/>
          <c:spPr>
            <a:solidFill>
              <a:schemeClr val="accent1">
                <a:lumMod val="60000"/>
              </a:schemeClr>
            </a:solidFill>
            <a:ln w="9525">
              <a:solidFill>
                <a:schemeClr val="accent1">
                  <a:lumMod val="60000"/>
                </a:schemeClr>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7"/>
        <c:spPr>
          <a:solidFill>
            <a:schemeClr val="accent1"/>
          </a:solidFill>
          <a:ln w="28575" cap="rnd">
            <a:solidFill>
              <a:schemeClr val="accent1"/>
            </a:solidFill>
            <a:round/>
          </a:ln>
          <a:effectLst/>
        </c:spPr>
        <c:marker>
          <c:symbol val="circle"/>
          <c:size val="5"/>
          <c:spPr>
            <a:solidFill>
              <a:schemeClr val="accent2">
                <a:lumMod val="60000"/>
              </a:schemeClr>
            </a:solidFill>
            <a:ln w="9525">
              <a:solidFill>
                <a:schemeClr val="accent2">
                  <a:lumMod val="60000"/>
                </a:schemeClr>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8"/>
        <c:spPr>
          <a:solidFill>
            <a:schemeClr val="accent1"/>
          </a:solidFill>
          <a:ln w="28575" cap="rnd">
            <a:solidFill>
              <a:schemeClr val="accent1"/>
            </a:solidFill>
            <a:round/>
          </a:ln>
          <a:effectLst/>
        </c:spPr>
        <c:marker>
          <c:symbol val="circle"/>
          <c:size val="5"/>
          <c:spPr>
            <a:solidFill>
              <a:schemeClr val="accent3">
                <a:lumMod val="60000"/>
              </a:schemeClr>
            </a:solidFill>
            <a:ln w="9525">
              <a:solidFill>
                <a:schemeClr val="accent3">
                  <a:lumMod val="60000"/>
                </a:schemeClr>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9"/>
        <c:spPr>
          <a:solidFill>
            <a:schemeClr val="accent1"/>
          </a:solidFill>
          <a:ln w="28575" cap="rnd">
            <a:solidFill>
              <a:schemeClr val="accent1"/>
            </a:solidFill>
            <a:round/>
          </a:ln>
          <a:effectLst/>
        </c:spPr>
        <c:marker>
          <c:symbol val="circle"/>
          <c:size val="5"/>
          <c:spPr>
            <a:solidFill>
              <a:schemeClr val="accent4">
                <a:lumMod val="60000"/>
              </a:schemeClr>
            </a:solidFill>
            <a:ln w="9525">
              <a:solidFill>
                <a:schemeClr val="accent4">
                  <a:lumMod val="60000"/>
                </a:schemeClr>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0"/>
        <c:spPr>
          <a:solidFill>
            <a:schemeClr val="accent1"/>
          </a:solidFill>
          <a:ln w="28575" cap="rnd">
            <a:solidFill>
              <a:schemeClr val="accent1"/>
            </a:solidFill>
            <a:round/>
          </a:ln>
          <a:effectLst/>
        </c:spPr>
        <c:marker>
          <c:symbol val="circle"/>
          <c:size val="5"/>
          <c:spPr>
            <a:solidFill>
              <a:schemeClr val="accent1"/>
            </a:solidFill>
            <a:ln w="9525">
              <a:solidFill>
                <a:schemeClr val="accent1"/>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1"/>
        <c:spPr>
          <a:solidFill>
            <a:schemeClr val="accent1"/>
          </a:solidFill>
          <a:ln w="28575" cap="rnd">
            <a:solidFill>
              <a:schemeClr val="accent1"/>
            </a:solidFill>
            <a:round/>
          </a:ln>
          <a:effectLst/>
        </c:spPr>
        <c:marker>
          <c:symbol val="circle"/>
          <c:size val="5"/>
          <c:spPr>
            <a:solidFill>
              <a:schemeClr val="accent2"/>
            </a:solidFill>
            <a:ln w="9525">
              <a:solidFill>
                <a:schemeClr val="accent2"/>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2"/>
        <c:spPr>
          <a:solidFill>
            <a:schemeClr val="accent1"/>
          </a:solidFill>
          <a:ln w="28575" cap="rnd">
            <a:solidFill>
              <a:schemeClr val="accent1"/>
            </a:solidFill>
            <a:round/>
          </a:ln>
          <a:effectLst/>
        </c:spPr>
        <c:marker>
          <c:symbol val="circle"/>
          <c:size val="5"/>
          <c:spPr>
            <a:solidFill>
              <a:schemeClr val="accent3"/>
            </a:solidFill>
            <a:ln w="9525">
              <a:solidFill>
                <a:schemeClr val="accent3"/>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3"/>
        <c:spPr>
          <a:solidFill>
            <a:schemeClr val="accent1"/>
          </a:solidFill>
          <a:ln w="28575" cap="rnd">
            <a:solidFill>
              <a:schemeClr val="accent1"/>
            </a:solidFill>
            <a:round/>
          </a:ln>
          <a:effectLst/>
        </c:spPr>
        <c:marker>
          <c:symbol val="circle"/>
          <c:size val="5"/>
          <c:spPr>
            <a:solidFill>
              <a:schemeClr val="accent4"/>
            </a:solidFill>
            <a:ln w="9525">
              <a:solidFill>
                <a:schemeClr val="accent4"/>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4"/>
        <c:spPr>
          <a:solidFill>
            <a:schemeClr val="accent1"/>
          </a:solidFill>
          <a:ln w="28575" cap="rnd">
            <a:solidFill>
              <a:schemeClr val="accent1"/>
            </a:solidFill>
            <a:round/>
          </a:ln>
          <a:effectLst/>
        </c:spPr>
        <c:marker>
          <c:symbol val="circle"/>
          <c:size val="5"/>
          <c:spPr>
            <a:solidFill>
              <a:schemeClr val="accent5"/>
            </a:solidFill>
            <a:ln w="9525">
              <a:solidFill>
                <a:schemeClr val="accent5"/>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5"/>
        <c:spPr>
          <a:solidFill>
            <a:schemeClr val="accent1"/>
          </a:solidFill>
          <a:ln w="28575" cap="rnd">
            <a:solidFill>
              <a:schemeClr val="accent1"/>
            </a:solidFill>
            <a:round/>
          </a:ln>
          <a:effectLst/>
        </c:spPr>
        <c:marker>
          <c:symbol val="circle"/>
          <c:size val="5"/>
          <c:spPr>
            <a:solidFill>
              <a:schemeClr val="accent6"/>
            </a:solidFill>
            <a:ln w="9525">
              <a:solidFill>
                <a:schemeClr val="accent6"/>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6"/>
        <c:spPr>
          <a:solidFill>
            <a:schemeClr val="accent1"/>
          </a:solidFill>
          <a:ln w="28575" cap="rnd">
            <a:solidFill>
              <a:schemeClr val="accent1"/>
            </a:solidFill>
            <a:round/>
          </a:ln>
          <a:effectLst/>
        </c:spPr>
        <c:marker>
          <c:symbol val="circle"/>
          <c:size val="5"/>
          <c:spPr>
            <a:solidFill>
              <a:schemeClr val="accent1">
                <a:lumMod val="60000"/>
              </a:schemeClr>
            </a:solidFill>
            <a:ln w="9525">
              <a:solidFill>
                <a:schemeClr val="accent1">
                  <a:lumMod val="60000"/>
                </a:schemeClr>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7"/>
        <c:spPr>
          <a:solidFill>
            <a:schemeClr val="accent1"/>
          </a:solidFill>
          <a:ln w="28575" cap="rnd">
            <a:solidFill>
              <a:schemeClr val="accent1"/>
            </a:solidFill>
            <a:round/>
          </a:ln>
          <a:effectLst/>
        </c:spPr>
        <c:marker>
          <c:symbol val="circle"/>
          <c:size val="5"/>
          <c:spPr>
            <a:solidFill>
              <a:schemeClr val="accent2">
                <a:lumMod val="60000"/>
              </a:schemeClr>
            </a:solidFill>
            <a:ln w="9525">
              <a:solidFill>
                <a:schemeClr val="accent2">
                  <a:lumMod val="60000"/>
                </a:schemeClr>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8"/>
        <c:spPr>
          <a:solidFill>
            <a:schemeClr val="accent1"/>
          </a:solidFill>
          <a:ln w="28575" cap="rnd">
            <a:solidFill>
              <a:schemeClr val="accent1"/>
            </a:solidFill>
            <a:round/>
          </a:ln>
          <a:effectLst/>
        </c:spPr>
        <c:marker>
          <c:symbol val="circle"/>
          <c:size val="5"/>
          <c:spPr>
            <a:solidFill>
              <a:schemeClr val="accent3">
                <a:lumMod val="60000"/>
              </a:schemeClr>
            </a:solidFill>
            <a:ln w="9525">
              <a:solidFill>
                <a:schemeClr val="accent3">
                  <a:lumMod val="60000"/>
                </a:schemeClr>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9"/>
        <c:spPr>
          <a:solidFill>
            <a:schemeClr val="accent1"/>
          </a:solidFill>
          <a:ln w="28575" cap="rnd">
            <a:solidFill>
              <a:schemeClr val="accent1"/>
            </a:solidFill>
            <a:round/>
          </a:ln>
          <a:effectLst/>
        </c:spPr>
        <c:marker>
          <c:symbol val="circle"/>
          <c:size val="5"/>
          <c:spPr>
            <a:solidFill>
              <a:schemeClr val="accent4">
                <a:lumMod val="60000"/>
              </a:schemeClr>
            </a:solidFill>
            <a:ln w="9525">
              <a:solidFill>
                <a:schemeClr val="accent4">
                  <a:lumMod val="60000"/>
                </a:schemeClr>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lineChart>
        <c:grouping val="standard"/>
        <c:varyColors val="0"/>
        <c:ser>
          <c:idx val="0"/>
          <c:order val="0"/>
          <c:tx>
            <c:strRef>
              <c:f>'Q16'!$AB$1:$AB$2</c:f>
              <c:strCache>
                <c:ptCount val="1"/>
                <c:pt idx="0">
                  <c:v>Argentina</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strRef>
              <c:f>'Q16'!$AA$3:$AA$37</c:f>
              <c:strCache>
                <c:ptCount val="35"/>
                <c:pt idx="0">
                  <c:v>1896</c:v>
                </c:pt>
                <c:pt idx="1">
                  <c:v>1900</c:v>
                </c:pt>
                <c:pt idx="2">
                  <c:v>1904</c:v>
                </c:pt>
                <c:pt idx="3">
                  <c:v>1906</c:v>
                </c:pt>
                <c:pt idx="4">
                  <c:v>1908</c:v>
                </c:pt>
                <c:pt idx="5">
                  <c:v>1912</c:v>
                </c:pt>
                <c:pt idx="6">
                  <c:v>1920</c:v>
                </c:pt>
                <c:pt idx="7">
                  <c:v>1924</c:v>
                </c:pt>
                <c:pt idx="8">
                  <c:v>1928</c:v>
                </c:pt>
                <c:pt idx="9">
                  <c:v>1932</c:v>
                </c:pt>
                <c:pt idx="10">
                  <c:v>1936</c:v>
                </c:pt>
                <c:pt idx="11">
                  <c:v>1948</c:v>
                </c:pt>
                <c:pt idx="12">
                  <c:v>1952</c:v>
                </c:pt>
                <c:pt idx="13">
                  <c:v>1956</c:v>
                </c:pt>
                <c:pt idx="14">
                  <c:v>1960</c:v>
                </c:pt>
                <c:pt idx="15">
                  <c:v>1964</c:v>
                </c:pt>
                <c:pt idx="16">
                  <c:v>1968</c:v>
                </c:pt>
                <c:pt idx="17">
                  <c:v>1972</c:v>
                </c:pt>
                <c:pt idx="18">
                  <c:v>1976</c:v>
                </c:pt>
                <c:pt idx="19">
                  <c:v>1980</c:v>
                </c:pt>
                <c:pt idx="20">
                  <c:v>1984</c:v>
                </c:pt>
                <c:pt idx="21">
                  <c:v>1988</c:v>
                </c:pt>
                <c:pt idx="22">
                  <c:v>1992</c:v>
                </c:pt>
                <c:pt idx="23">
                  <c:v>1994</c:v>
                </c:pt>
                <c:pt idx="24">
                  <c:v>1996</c:v>
                </c:pt>
                <c:pt idx="25">
                  <c:v>1998</c:v>
                </c:pt>
                <c:pt idx="26">
                  <c:v>2000</c:v>
                </c:pt>
                <c:pt idx="27">
                  <c:v>2002</c:v>
                </c:pt>
                <c:pt idx="28">
                  <c:v>2004</c:v>
                </c:pt>
                <c:pt idx="29">
                  <c:v>2006</c:v>
                </c:pt>
                <c:pt idx="30">
                  <c:v>2008</c:v>
                </c:pt>
                <c:pt idx="31">
                  <c:v>2010</c:v>
                </c:pt>
                <c:pt idx="32">
                  <c:v>2012</c:v>
                </c:pt>
                <c:pt idx="33">
                  <c:v>2014</c:v>
                </c:pt>
                <c:pt idx="34">
                  <c:v>2016</c:v>
                </c:pt>
              </c:strCache>
            </c:strRef>
          </c:cat>
          <c:val>
            <c:numRef>
              <c:f>'Q16'!$AB$3:$AB$37</c:f>
              <c:numCache>
                <c:formatCode>General</c:formatCode>
                <c:ptCount val="35"/>
                <c:pt idx="1">
                  <c:v>1</c:v>
                </c:pt>
                <c:pt idx="7">
                  <c:v>45</c:v>
                </c:pt>
                <c:pt idx="8">
                  <c:v>54</c:v>
                </c:pt>
                <c:pt idx="9">
                  <c:v>28</c:v>
                </c:pt>
                <c:pt idx="10">
                  <c:v>51</c:v>
                </c:pt>
                <c:pt idx="11">
                  <c:v>135</c:v>
                </c:pt>
                <c:pt idx="12">
                  <c:v>133</c:v>
                </c:pt>
                <c:pt idx="13">
                  <c:v>28</c:v>
                </c:pt>
                <c:pt idx="14">
                  <c:v>98</c:v>
                </c:pt>
                <c:pt idx="15">
                  <c:v>114</c:v>
                </c:pt>
                <c:pt idx="16">
                  <c:v>93</c:v>
                </c:pt>
                <c:pt idx="17">
                  <c:v>94</c:v>
                </c:pt>
                <c:pt idx="18">
                  <c:v>76</c:v>
                </c:pt>
                <c:pt idx="19">
                  <c:v>12</c:v>
                </c:pt>
                <c:pt idx="20">
                  <c:v>99</c:v>
                </c:pt>
                <c:pt idx="21">
                  <c:v>133</c:v>
                </c:pt>
                <c:pt idx="22">
                  <c:v>104</c:v>
                </c:pt>
                <c:pt idx="23">
                  <c:v>10</c:v>
                </c:pt>
                <c:pt idx="24">
                  <c:v>179</c:v>
                </c:pt>
                <c:pt idx="25">
                  <c:v>2</c:v>
                </c:pt>
                <c:pt idx="26">
                  <c:v>144</c:v>
                </c:pt>
                <c:pt idx="27">
                  <c:v>11</c:v>
                </c:pt>
                <c:pt idx="28">
                  <c:v>152</c:v>
                </c:pt>
                <c:pt idx="29">
                  <c:v>9</c:v>
                </c:pt>
                <c:pt idx="30">
                  <c:v>134</c:v>
                </c:pt>
                <c:pt idx="31">
                  <c:v>7</c:v>
                </c:pt>
                <c:pt idx="32">
                  <c:v>138</c:v>
                </c:pt>
                <c:pt idx="33">
                  <c:v>7</c:v>
                </c:pt>
                <c:pt idx="34">
                  <c:v>215</c:v>
                </c:pt>
              </c:numCache>
            </c:numRef>
          </c:val>
          <c:smooth val="0"/>
          <c:extLst>
            <c:ext xmlns:c16="http://schemas.microsoft.com/office/drawing/2014/chart" uri="{C3380CC4-5D6E-409C-BE32-E72D297353CC}">
              <c16:uniqueId val="{00000000-08D7-42C8-AEB3-16A9DF0A73DA}"/>
            </c:ext>
          </c:extLst>
        </c:ser>
        <c:ser>
          <c:idx val="1"/>
          <c:order val="1"/>
          <c:tx>
            <c:strRef>
              <c:f>'Q16'!$AC$1:$AC$2</c:f>
              <c:strCache>
                <c:ptCount val="1"/>
                <c:pt idx="0">
                  <c:v>Australia</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strRef>
              <c:f>'Q16'!$AA$3:$AA$37</c:f>
              <c:strCache>
                <c:ptCount val="35"/>
                <c:pt idx="0">
                  <c:v>1896</c:v>
                </c:pt>
                <c:pt idx="1">
                  <c:v>1900</c:v>
                </c:pt>
                <c:pt idx="2">
                  <c:v>1904</c:v>
                </c:pt>
                <c:pt idx="3">
                  <c:v>1906</c:v>
                </c:pt>
                <c:pt idx="4">
                  <c:v>1908</c:v>
                </c:pt>
                <c:pt idx="5">
                  <c:v>1912</c:v>
                </c:pt>
                <c:pt idx="6">
                  <c:v>1920</c:v>
                </c:pt>
                <c:pt idx="7">
                  <c:v>1924</c:v>
                </c:pt>
                <c:pt idx="8">
                  <c:v>1928</c:v>
                </c:pt>
                <c:pt idx="9">
                  <c:v>1932</c:v>
                </c:pt>
                <c:pt idx="10">
                  <c:v>1936</c:v>
                </c:pt>
                <c:pt idx="11">
                  <c:v>1948</c:v>
                </c:pt>
                <c:pt idx="12">
                  <c:v>1952</c:v>
                </c:pt>
                <c:pt idx="13">
                  <c:v>1956</c:v>
                </c:pt>
                <c:pt idx="14">
                  <c:v>1960</c:v>
                </c:pt>
                <c:pt idx="15">
                  <c:v>1964</c:v>
                </c:pt>
                <c:pt idx="16">
                  <c:v>1968</c:v>
                </c:pt>
                <c:pt idx="17">
                  <c:v>1972</c:v>
                </c:pt>
                <c:pt idx="18">
                  <c:v>1976</c:v>
                </c:pt>
                <c:pt idx="19">
                  <c:v>1980</c:v>
                </c:pt>
                <c:pt idx="20">
                  <c:v>1984</c:v>
                </c:pt>
                <c:pt idx="21">
                  <c:v>1988</c:v>
                </c:pt>
                <c:pt idx="22">
                  <c:v>1992</c:v>
                </c:pt>
                <c:pt idx="23">
                  <c:v>1994</c:v>
                </c:pt>
                <c:pt idx="24">
                  <c:v>1996</c:v>
                </c:pt>
                <c:pt idx="25">
                  <c:v>1998</c:v>
                </c:pt>
                <c:pt idx="26">
                  <c:v>2000</c:v>
                </c:pt>
                <c:pt idx="27">
                  <c:v>2002</c:v>
                </c:pt>
                <c:pt idx="28">
                  <c:v>2004</c:v>
                </c:pt>
                <c:pt idx="29">
                  <c:v>2006</c:v>
                </c:pt>
                <c:pt idx="30">
                  <c:v>2008</c:v>
                </c:pt>
                <c:pt idx="31">
                  <c:v>2010</c:v>
                </c:pt>
                <c:pt idx="32">
                  <c:v>2012</c:v>
                </c:pt>
                <c:pt idx="33">
                  <c:v>2014</c:v>
                </c:pt>
                <c:pt idx="34">
                  <c:v>2016</c:v>
                </c:pt>
              </c:strCache>
            </c:strRef>
          </c:cat>
          <c:val>
            <c:numRef>
              <c:f>'Q16'!$AC$3:$AC$37</c:f>
              <c:numCache>
                <c:formatCode>General</c:formatCode>
                <c:ptCount val="35"/>
                <c:pt idx="0">
                  <c:v>1</c:v>
                </c:pt>
                <c:pt idx="1">
                  <c:v>2</c:v>
                </c:pt>
                <c:pt idx="2">
                  <c:v>2</c:v>
                </c:pt>
                <c:pt idx="3">
                  <c:v>4</c:v>
                </c:pt>
                <c:pt idx="4">
                  <c:v>2</c:v>
                </c:pt>
                <c:pt idx="5">
                  <c:v>1</c:v>
                </c:pt>
                <c:pt idx="6">
                  <c:v>10</c:v>
                </c:pt>
                <c:pt idx="7">
                  <c:v>33</c:v>
                </c:pt>
                <c:pt idx="8">
                  <c:v>13</c:v>
                </c:pt>
                <c:pt idx="9">
                  <c:v>12</c:v>
                </c:pt>
                <c:pt idx="10">
                  <c:v>32</c:v>
                </c:pt>
                <c:pt idx="11">
                  <c:v>69</c:v>
                </c:pt>
                <c:pt idx="12">
                  <c:v>90</c:v>
                </c:pt>
                <c:pt idx="13">
                  <c:v>262</c:v>
                </c:pt>
                <c:pt idx="14">
                  <c:v>218</c:v>
                </c:pt>
                <c:pt idx="15">
                  <c:v>247</c:v>
                </c:pt>
                <c:pt idx="16">
                  <c:v>131</c:v>
                </c:pt>
                <c:pt idx="17">
                  <c:v>171</c:v>
                </c:pt>
                <c:pt idx="18">
                  <c:v>187</c:v>
                </c:pt>
                <c:pt idx="19">
                  <c:v>131</c:v>
                </c:pt>
                <c:pt idx="20">
                  <c:v>252</c:v>
                </c:pt>
                <c:pt idx="21">
                  <c:v>273</c:v>
                </c:pt>
                <c:pt idx="22">
                  <c:v>309</c:v>
                </c:pt>
                <c:pt idx="23">
                  <c:v>25</c:v>
                </c:pt>
                <c:pt idx="24">
                  <c:v>429</c:v>
                </c:pt>
                <c:pt idx="25">
                  <c:v>23</c:v>
                </c:pt>
                <c:pt idx="26">
                  <c:v>620</c:v>
                </c:pt>
                <c:pt idx="27">
                  <c:v>25</c:v>
                </c:pt>
                <c:pt idx="28">
                  <c:v>472</c:v>
                </c:pt>
                <c:pt idx="29">
                  <c:v>41</c:v>
                </c:pt>
                <c:pt idx="30">
                  <c:v>434</c:v>
                </c:pt>
                <c:pt idx="31">
                  <c:v>40</c:v>
                </c:pt>
                <c:pt idx="32">
                  <c:v>407</c:v>
                </c:pt>
                <c:pt idx="33">
                  <c:v>62</c:v>
                </c:pt>
                <c:pt idx="34">
                  <c:v>422</c:v>
                </c:pt>
              </c:numCache>
            </c:numRef>
          </c:val>
          <c:smooth val="0"/>
          <c:extLst>
            <c:ext xmlns:c16="http://schemas.microsoft.com/office/drawing/2014/chart" uri="{C3380CC4-5D6E-409C-BE32-E72D297353CC}">
              <c16:uniqueId val="{00000001-08D7-42C8-AEB3-16A9DF0A73DA}"/>
            </c:ext>
          </c:extLst>
        </c:ser>
        <c:ser>
          <c:idx val="2"/>
          <c:order val="2"/>
          <c:tx>
            <c:strRef>
              <c:f>'Q16'!$AD$1:$AD$2</c:f>
              <c:strCache>
                <c:ptCount val="1"/>
                <c:pt idx="0">
                  <c:v>Austria</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cat>
            <c:strRef>
              <c:f>'Q16'!$AA$3:$AA$37</c:f>
              <c:strCache>
                <c:ptCount val="35"/>
                <c:pt idx="0">
                  <c:v>1896</c:v>
                </c:pt>
                <c:pt idx="1">
                  <c:v>1900</c:v>
                </c:pt>
                <c:pt idx="2">
                  <c:v>1904</c:v>
                </c:pt>
                <c:pt idx="3">
                  <c:v>1906</c:v>
                </c:pt>
                <c:pt idx="4">
                  <c:v>1908</c:v>
                </c:pt>
                <c:pt idx="5">
                  <c:v>1912</c:v>
                </c:pt>
                <c:pt idx="6">
                  <c:v>1920</c:v>
                </c:pt>
                <c:pt idx="7">
                  <c:v>1924</c:v>
                </c:pt>
                <c:pt idx="8">
                  <c:v>1928</c:v>
                </c:pt>
                <c:pt idx="9">
                  <c:v>1932</c:v>
                </c:pt>
                <c:pt idx="10">
                  <c:v>1936</c:v>
                </c:pt>
                <c:pt idx="11">
                  <c:v>1948</c:v>
                </c:pt>
                <c:pt idx="12">
                  <c:v>1952</c:v>
                </c:pt>
                <c:pt idx="13">
                  <c:v>1956</c:v>
                </c:pt>
                <c:pt idx="14">
                  <c:v>1960</c:v>
                </c:pt>
                <c:pt idx="15">
                  <c:v>1964</c:v>
                </c:pt>
                <c:pt idx="16">
                  <c:v>1968</c:v>
                </c:pt>
                <c:pt idx="17">
                  <c:v>1972</c:v>
                </c:pt>
                <c:pt idx="18">
                  <c:v>1976</c:v>
                </c:pt>
                <c:pt idx="19">
                  <c:v>1980</c:v>
                </c:pt>
                <c:pt idx="20">
                  <c:v>1984</c:v>
                </c:pt>
                <c:pt idx="21">
                  <c:v>1988</c:v>
                </c:pt>
                <c:pt idx="22">
                  <c:v>1992</c:v>
                </c:pt>
                <c:pt idx="23">
                  <c:v>1994</c:v>
                </c:pt>
                <c:pt idx="24">
                  <c:v>1996</c:v>
                </c:pt>
                <c:pt idx="25">
                  <c:v>1998</c:v>
                </c:pt>
                <c:pt idx="26">
                  <c:v>2000</c:v>
                </c:pt>
                <c:pt idx="27">
                  <c:v>2002</c:v>
                </c:pt>
                <c:pt idx="28">
                  <c:v>2004</c:v>
                </c:pt>
                <c:pt idx="29">
                  <c:v>2006</c:v>
                </c:pt>
                <c:pt idx="30">
                  <c:v>2008</c:v>
                </c:pt>
                <c:pt idx="31">
                  <c:v>2010</c:v>
                </c:pt>
                <c:pt idx="32">
                  <c:v>2012</c:v>
                </c:pt>
                <c:pt idx="33">
                  <c:v>2014</c:v>
                </c:pt>
                <c:pt idx="34">
                  <c:v>2016</c:v>
                </c:pt>
              </c:strCache>
            </c:strRef>
          </c:cat>
          <c:val>
            <c:numRef>
              <c:f>'Q16'!$AD$3:$AD$37</c:f>
              <c:numCache>
                <c:formatCode>General</c:formatCode>
                <c:ptCount val="35"/>
                <c:pt idx="0">
                  <c:v>3</c:v>
                </c:pt>
                <c:pt idx="1">
                  <c:v>10</c:v>
                </c:pt>
                <c:pt idx="2">
                  <c:v>2</c:v>
                </c:pt>
                <c:pt idx="3">
                  <c:v>13</c:v>
                </c:pt>
                <c:pt idx="4">
                  <c:v>7</c:v>
                </c:pt>
                <c:pt idx="5">
                  <c:v>84</c:v>
                </c:pt>
                <c:pt idx="7">
                  <c:v>31</c:v>
                </c:pt>
                <c:pt idx="8">
                  <c:v>80</c:v>
                </c:pt>
                <c:pt idx="9">
                  <c:v>22</c:v>
                </c:pt>
                <c:pt idx="10">
                  <c:v>281</c:v>
                </c:pt>
                <c:pt idx="11">
                  <c:v>191</c:v>
                </c:pt>
                <c:pt idx="12">
                  <c:v>150</c:v>
                </c:pt>
                <c:pt idx="13">
                  <c:v>93</c:v>
                </c:pt>
                <c:pt idx="14">
                  <c:v>127</c:v>
                </c:pt>
                <c:pt idx="15">
                  <c:v>139</c:v>
                </c:pt>
                <c:pt idx="16">
                  <c:v>119</c:v>
                </c:pt>
                <c:pt idx="17">
                  <c:v>152</c:v>
                </c:pt>
                <c:pt idx="18">
                  <c:v>137</c:v>
                </c:pt>
                <c:pt idx="19">
                  <c:v>129</c:v>
                </c:pt>
                <c:pt idx="20">
                  <c:v>172</c:v>
                </c:pt>
                <c:pt idx="21">
                  <c:v>160</c:v>
                </c:pt>
                <c:pt idx="22">
                  <c:v>164</c:v>
                </c:pt>
                <c:pt idx="23">
                  <c:v>82</c:v>
                </c:pt>
                <c:pt idx="24">
                  <c:v>73</c:v>
                </c:pt>
                <c:pt idx="25">
                  <c:v>97</c:v>
                </c:pt>
                <c:pt idx="26">
                  <c:v>92</c:v>
                </c:pt>
                <c:pt idx="27">
                  <c:v>90</c:v>
                </c:pt>
                <c:pt idx="28">
                  <c:v>74</c:v>
                </c:pt>
                <c:pt idx="29">
                  <c:v>73</c:v>
                </c:pt>
                <c:pt idx="30">
                  <c:v>71</c:v>
                </c:pt>
                <c:pt idx="31">
                  <c:v>76</c:v>
                </c:pt>
                <c:pt idx="32">
                  <c:v>72</c:v>
                </c:pt>
                <c:pt idx="33">
                  <c:v>126</c:v>
                </c:pt>
                <c:pt idx="34">
                  <c:v>71</c:v>
                </c:pt>
              </c:numCache>
            </c:numRef>
          </c:val>
          <c:smooth val="0"/>
          <c:extLst>
            <c:ext xmlns:c16="http://schemas.microsoft.com/office/drawing/2014/chart" uri="{C3380CC4-5D6E-409C-BE32-E72D297353CC}">
              <c16:uniqueId val="{00000002-08D7-42C8-AEB3-16A9DF0A73DA}"/>
            </c:ext>
          </c:extLst>
        </c:ser>
        <c:ser>
          <c:idx val="3"/>
          <c:order val="3"/>
          <c:tx>
            <c:strRef>
              <c:f>'Q16'!$AE$1:$AE$2</c:f>
              <c:strCache>
                <c:ptCount val="1"/>
                <c:pt idx="0">
                  <c:v>Belgium</c:v>
                </c:pt>
              </c:strCache>
            </c:strRef>
          </c:tx>
          <c:spPr>
            <a:ln w="28575" cap="rnd">
              <a:solidFill>
                <a:schemeClr val="accent4"/>
              </a:solidFill>
              <a:round/>
            </a:ln>
            <a:effectLst/>
          </c:spPr>
          <c:marker>
            <c:symbol val="circle"/>
            <c:size val="5"/>
            <c:spPr>
              <a:solidFill>
                <a:schemeClr val="accent4"/>
              </a:solidFill>
              <a:ln w="9525">
                <a:solidFill>
                  <a:schemeClr val="accent4"/>
                </a:solidFill>
              </a:ln>
              <a:effectLst/>
            </c:spPr>
          </c:marker>
          <c:cat>
            <c:strRef>
              <c:f>'Q16'!$AA$3:$AA$37</c:f>
              <c:strCache>
                <c:ptCount val="35"/>
                <c:pt idx="0">
                  <c:v>1896</c:v>
                </c:pt>
                <c:pt idx="1">
                  <c:v>1900</c:v>
                </c:pt>
                <c:pt idx="2">
                  <c:v>1904</c:v>
                </c:pt>
                <c:pt idx="3">
                  <c:v>1906</c:v>
                </c:pt>
                <c:pt idx="4">
                  <c:v>1908</c:v>
                </c:pt>
                <c:pt idx="5">
                  <c:v>1912</c:v>
                </c:pt>
                <c:pt idx="6">
                  <c:v>1920</c:v>
                </c:pt>
                <c:pt idx="7">
                  <c:v>1924</c:v>
                </c:pt>
                <c:pt idx="8">
                  <c:v>1928</c:v>
                </c:pt>
                <c:pt idx="9">
                  <c:v>1932</c:v>
                </c:pt>
                <c:pt idx="10">
                  <c:v>1936</c:v>
                </c:pt>
                <c:pt idx="11">
                  <c:v>1948</c:v>
                </c:pt>
                <c:pt idx="12">
                  <c:v>1952</c:v>
                </c:pt>
                <c:pt idx="13">
                  <c:v>1956</c:v>
                </c:pt>
                <c:pt idx="14">
                  <c:v>1960</c:v>
                </c:pt>
                <c:pt idx="15">
                  <c:v>1964</c:v>
                </c:pt>
                <c:pt idx="16">
                  <c:v>1968</c:v>
                </c:pt>
                <c:pt idx="17">
                  <c:v>1972</c:v>
                </c:pt>
                <c:pt idx="18">
                  <c:v>1976</c:v>
                </c:pt>
                <c:pt idx="19">
                  <c:v>1980</c:v>
                </c:pt>
                <c:pt idx="20">
                  <c:v>1984</c:v>
                </c:pt>
                <c:pt idx="21">
                  <c:v>1988</c:v>
                </c:pt>
                <c:pt idx="22">
                  <c:v>1992</c:v>
                </c:pt>
                <c:pt idx="23">
                  <c:v>1994</c:v>
                </c:pt>
                <c:pt idx="24">
                  <c:v>1996</c:v>
                </c:pt>
                <c:pt idx="25">
                  <c:v>1998</c:v>
                </c:pt>
                <c:pt idx="26">
                  <c:v>2000</c:v>
                </c:pt>
                <c:pt idx="27">
                  <c:v>2002</c:v>
                </c:pt>
                <c:pt idx="28">
                  <c:v>2004</c:v>
                </c:pt>
                <c:pt idx="29">
                  <c:v>2006</c:v>
                </c:pt>
                <c:pt idx="30">
                  <c:v>2008</c:v>
                </c:pt>
                <c:pt idx="31">
                  <c:v>2010</c:v>
                </c:pt>
                <c:pt idx="32">
                  <c:v>2012</c:v>
                </c:pt>
                <c:pt idx="33">
                  <c:v>2014</c:v>
                </c:pt>
                <c:pt idx="34">
                  <c:v>2016</c:v>
                </c:pt>
              </c:strCache>
            </c:strRef>
          </c:cat>
          <c:val>
            <c:numRef>
              <c:f>'Q16'!$AE$3:$AE$37</c:f>
              <c:numCache>
                <c:formatCode>General</c:formatCode>
                <c:ptCount val="35"/>
                <c:pt idx="1">
                  <c:v>27</c:v>
                </c:pt>
                <c:pt idx="3">
                  <c:v>9</c:v>
                </c:pt>
                <c:pt idx="4">
                  <c:v>35</c:v>
                </c:pt>
                <c:pt idx="5">
                  <c:v>33</c:v>
                </c:pt>
                <c:pt idx="6">
                  <c:v>171</c:v>
                </c:pt>
                <c:pt idx="7">
                  <c:v>117</c:v>
                </c:pt>
                <c:pt idx="8">
                  <c:v>108</c:v>
                </c:pt>
                <c:pt idx="9">
                  <c:v>21</c:v>
                </c:pt>
                <c:pt idx="10">
                  <c:v>163</c:v>
                </c:pt>
                <c:pt idx="11">
                  <c:v>159</c:v>
                </c:pt>
                <c:pt idx="12">
                  <c:v>145</c:v>
                </c:pt>
                <c:pt idx="13">
                  <c:v>60</c:v>
                </c:pt>
                <c:pt idx="14">
                  <c:v>101</c:v>
                </c:pt>
                <c:pt idx="15">
                  <c:v>69</c:v>
                </c:pt>
                <c:pt idx="16">
                  <c:v>83</c:v>
                </c:pt>
                <c:pt idx="17">
                  <c:v>89</c:v>
                </c:pt>
                <c:pt idx="18">
                  <c:v>105</c:v>
                </c:pt>
                <c:pt idx="19">
                  <c:v>61</c:v>
                </c:pt>
                <c:pt idx="20">
                  <c:v>67</c:v>
                </c:pt>
                <c:pt idx="21">
                  <c:v>62</c:v>
                </c:pt>
                <c:pt idx="22">
                  <c:v>75</c:v>
                </c:pt>
                <c:pt idx="23">
                  <c:v>6</c:v>
                </c:pt>
                <c:pt idx="24">
                  <c:v>62</c:v>
                </c:pt>
                <c:pt idx="25">
                  <c:v>1</c:v>
                </c:pt>
                <c:pt idx="26">
                  <c:v>70</c:v>
                </c:pt>
                <c:pt idx="27">
                  <c:v>6</c:v>
                </c:pt>
                <c:pt idx="28">
                  <c:v>52</c:v>
                </c:pt>
                <c:pt idx="29">
                  <c:v>4</c:v>
                </c:pt>
                <c:pt idx="30">
                  <c:v>95</c:v>
                </c:pt>
                <c:pt idx="31">
                  <c:v>8</c:v>
                </c:pt>
                <c:pt idx="32">
                  <c:v>111</c:v>
                </c:pt>
                <c:pt idx="33">
                  <c:v>7</c:v>
                </c:pt>
                <c:pt idx="34">
                  <c:v>104</c:v>
                </c:pt>
              </c:numCache>
            </c:numRef>
          </c:val>
          <c:smooth val="0"/>
          <c:extLst>
            <c:ext xmlns:c16="http://schemas.microsoft.com/office/drawing/2014/chart" uri="{C3380CC4-5D6E-409C-BE32-E72D297353CC}">
              <c16:uniqueId val="{00000003-08D7-42C8-AEB3-16A9DF0A73DA}"/>
            </c:ext>
          </c:extLst>
        </c:ser>
        <c:ser>
          <c:idx val="4"/>
          <c:order val="4"/>
          <c:tx>
            <c:strRef>
              <c:f>'Q16'!$AF$1:$AF$2</c:f>
              <c:strCache>
                <c:ptCount val="1"/>
                <c:pt idx="0">
                  <c:v>Brazil</c:v>
                </c:pt>
              </c:strCache>
            </c:strRef>
          </c:tx>
          <c:spPr>
            <a:ln w="28575" cap="rnd">
              <a:solidFill>
                <a:schemeClr val="accent5"/>
              </a:solidFill>
              <a:round/>
            </a:ln>
            <a:effectLst/>
          </c:spPr>
          <c:marker>
            <c:symbol val="circle"/>
            <c:size val="5"/>
            <c:spPr>
              <a:solidFill>
                <a:schemeClr val="accent5"/>
              </a:solidFill>
              <a:ln w="9525">
                <a:solidFill>
                  <a:schemeClr val="accent5"/>
                </a:solidFill>
              </a:ln>
              <a:effectLst/>
            </c:spPr>
          </c:marker>
          <c:cat>
            <c:strRef>
              <c:f>'Q16'!$AA$3:$AA$37</c:f>
              <c:strCache>
                <c:ptCount val="35"/>
                <c:pt idx="0">
                  <c:v>1896</c:v>
                </c:pt>
                <c:pt idx="1">
                  <c:v>1900</c:v>
                </c:pt>
                <c:pt idx="2">
                  <c:v>1904</c:v>
                </c:pt>
                <c:pt idx="3">
                  <c:v>1906</c:v>
                </c:pt>
                <c:pt idx="4">
                  <c:v>1908</c:v>
                </c:pt>
                <c:pt idx="5">
                  <c:v>1912</c:v>
                </c:pt>
                <c:pt idx="6">
                  <c:v>1920</c:v>
                </c:pt>
                <c:pt idx="7">
                  <c:v>1924</c:v>
                </c:pt>
                <c:pt idx="8">
                  <c:v>1928</c:v>
                </c:pt>
                <c:pt idx="9">
                  <c:v>1932</c:v>
                </c:pt>
                <c:pt idx="10">
                  <c:v>1936</c:v>
                </c:pt>
                <c:pt idx="11">
                  <c:v>1948</c:v>
                </c:pt>
                <c:pt idx="12">
                  <c:v>1952</c:v>
                </c:pt>
                <c:pt idx="13">
                  <c:v>1956</c:v>
                </c:pt>
                <c:pt idx="14">
                  <c:v>1960</c:v>
                </c:pt>
                <c:pt idx="15">
                  <c:v>1964</c:v>
                </c:pt>
                <c:pt idx="16">
                  <c:v>1968</c:v>
                </c:pt>
                <c:pt idx="17">
                  <c:v>1972</c:v>
                </c:pt>
                <c:pt idx="18">
                  <c:v>1976</c:v>
                </c:pt>
                <c:pt idx="19">
                  <c:v>1980</c:v>
                </c:pt>
                <c:pt idx="20">
                  <c:v>1984</c:v>
                </c:pt>
                <c:pt idx="21">
                  <c:v>1988</c:v>
                </c:pt>
                <c:pt idx="22">
                  <c:v>1992</c:v>
                </c:pt>
                <c:pt idx="23">
                  <c:v>1994</c:v>
                </c:pt>
                <c:pt idx="24">
                  <c:v>1996</c:v>
                </c:pt>
                <c:pt idx="25">
                  <c:v>1998</c:v>
                </c:pt>
                <c:pt idx="26">
                  <c:v>2000</c:v>
                </c:pt>
                <c:pt idx="27">
                  <c:v>2002</c:v>
                </c:pt>
                <c:pt idx="28">
                  <c:v>2004</c:v>
                </c:pt>
                <c:pt idx="29">
                  <c:v>2006</c:v>
                </c:pt>
                <c:pt idx="30">
                  <c:v>2008</c:v>
                </c:pt>
                <c:pt idx="31">
                  <c:v>2010</c:v>
                </c:pt>
                <c:pt idx="32">
                  <c:v>2012</c:v>
                </c:pt>
                <c:pt idx="33">
                  <c:v>2014</c:v>
                </c:pt>
                <c:pt idx="34">
                  <c:v>2016</c:v>
                </c:pt>
              </c:strCache>
            </c:strRef>
          </c:cat>
          <c:val>
            <c:numRef>
              <c:f>'Q16'!$AF$3:$AF$37</c:f>
              <c:numCache>
                <c:formatCode>General</c:formatCode>
                <c:ptCount val="35"/>
                <c:pt idx="1">
                  <c:v>1</c:v>
                </c:pt>
                <c:pt idx="6">
                  <c:v>8</c:v>
                </c:pt>
                <c:pt idx="7">
                  <c:v>8</c:v>
                </c:pt>
                <c:pt idx="9">
                  <c:v>34</c:v>
                </c:pt>
                <c:pt idx="10">
                  <c:v>73</c:v>
                </c:pt>
                <c:pt idx="11">
                  <c:v>66</c:v>
                </c:pt>
                <c:pt idx="12">
                  <c:v>92</c:v>
                </c:pt>
                <c:pt idx="13">
                  <c:v>45</c:v>
                </c:pt>
                <c:pt idx="14">
                  <c:v>72</c:v>
                </c:pt>
                <c:pt idx="15">
                  <c:v>61</c:v>
                </c:pt>
                <c:pt idx="16">
                  <c:v>76</c:v>
                </c:pt>
                <c:pt idx="17">
                  <c:v>81</c:v>
                </c:pt>
                <c:pt idx="18">
                  <c:v>79</c:v>
                </c:pt>
                <c:pt idx="19">
                  <c:v>106</c:v>
                </c:pt>
                <c:pt idx="20">
                  <c:v>147</c:v>
                </c:pt>
                <c:pt idx="21">
                  <c:v>160</c:v>
                </c:pt>
                <c:pt idx="22">
                  <c:v>189</c:v>
                </c:pt>
                <c:pt idx="23">
                  <c:v>1</c:v>
                </c:pt>
                <c:pt idx="24">
                  <c:v>221</c:v>
                </c:pt>
                <c:pt idx="25">
                  <c:v>1</c:v>
                </c:pt>
                <c:pt idx="26">
                  <c:v>199</c:v>
                </c:pt>
                <c:pt idx="27">
                  <c:v>10</c:v>
                </c:pt>
                <c:pt idx="28">
                  <c:v>243</c:v>
                </c:pt>
                <c:pt idx="29">
                  <c:v>9</c:v>
                </c:pt>
                <c:pt idx="30">
                  <c:v>270</c:v>
                </c:pt>
                <c:pt idx="31">
                  <c:v>5</c:v>
                </c:pt>
                <c:pt idx="32">
                  <c:v>252</c:v>
                </c:pt>
                <c:pt idx="33">
                  <c:v>13</c:v>
                </c:pt>
                <c:pt idx="34">
                  <c:v>464</c:v>
                </c:pt>
              </c:numCache>
            </c:numRef>
          </c:val>
          <c:smooth val="0"/>
          <c:extLst>
            <c:ext xmlns:c16="http://schemas.microsoft.com/office/drawing/2014/chart" uri="{C3380CC4-5D6E-409C-BE32-E72D297353CC}">
              <c16:uniqueId val="{00000004-08D7-42C8-AEB3-16A9DF0A73DA}"/>
            </c:ext>
          </c:extLst>
        </c:ser>
        <c:ser>
          <c:idx val="5"/>
          <c:order val="5"/>
          <c:tx>
            <c:strRef>
              <c:f>'Q16'!$AG$1:$AG$2</c:f>
              <c:strCache>
                <c:ptCount val="1"/>
                <c:pt idx="0">
                  <c:v>Bulgaria</c:v>
                </c:pt>
              </c:strCache>
            </c:strRef>
          </c:tx>
          <c:spPr>
            <a:ln w="28575" cap="rnd">
              <a:solidFill>
                <a:schemeClr val="accent6"/>
              </a:solidFill>
              <a:round/>
            </a:ln>
            <a:effectLst/>
          </c:spPr>
          <c:marker>
            <c:symbol val="circle"/>
            <c:size val="5"/>
            <c:spPr>
              <a:solidFill>
                <a:schemeClr val="accent6"/>
              </a:solidFill>
              <a:ln w="9525">
                <a:solidFill>
                  <a:schemeClr val="accent6"/>
                </a:solidFill>
              </a:ln>
              <a:effectLst/>
            </c:spPr>
          </c:marker>
          <c:cat>
            <c:strRef>
              <c:f>'Q16'!$AA$3:$AA$37</c:f>
              <c:strCache>
                <c:ptCount val="35"/>
                <c:pt idx="0">
                  <c:v>1896</c:v>
                </c:pt>
                <c:pt idx="1">
                  <c:v>1900</c:v>
                </c:pt>
                <c:pt idx="2">
                  <c:v>1904</c:v>
                </c:pt>
                <c:pt idx="3">
                  <c:v>1906</c:v>
                </c:pt>
                <c:pt idx="4">
                  <c:v>1908</c:v>
                </c:pt>
                <c:pt idx="5">
                  <c:v>1912</c:v>
                </c:pt>
                <c:pt idx="6">
                  <c:v>1920</c:v>
                </c:pt>
                <c:pt idx="7">
                  <c:v>1924</c:v>
                </c:pt>
                <c:pt idx="8">
                  <c:v>1928</c:v>
                </c:pt>
                <c:pt idx="9">
                  <c:v>1932</c:v>
                </c:pt>
                <c:pt idx="10">
                  <c:v>1936</c:v>
                </c:pt>
                <c:pt idx="11">
                  <c:v>1948</c:v>
                </c:pt>
                <c:pt idx="12">
                  <c:v>1952</c:v>
                </c:pt>
                <c:pt idx="13">
                  <c:v>1956</c:v>
                </c:pt>
                <c:pt idx="14">
                  <c:v>1960</c:v>
                </c:pt>
                <c:pt idx="15">
                  <c:v>1964</c:v>
                </c:pt>
                <c:pt idx="16">
                  <c:v>1968</c:v>
                </c:pt>
                <c:pt idx="17">
                  <c:v>1972</c:v>
                </c:pt>
                <c:pt idx="18">
                  <c:v>1976</c:v>
                </c:pt>
                <c:pt idx="19">
                  <c:v>1980</c:v>
                </c:pt>
                <c:pt idx="20">
                  <c:v>1984</c:v>
                </c:pt>
                <c:pt idx="21">
                  <c:v>1988</c:v>
                </c:pt>
                <c:pt idx="22">
                  <c:v>1992</c:v>
                </c:pt>
                <c:pt idx="23">
                  <c:v>1994</c:v>
                </c:pt>
                <c:pt idx="24">
                  <c:v>1996</c:v>
                </c:pt>
                <c:pt idx="25">
                  <c:v>1998</c:v>
                </c:pt>
                <c:pt idx="26">
                  <c:v>2000</c:v>
                </c:pt>
                <c:pt idx="27">
                  <c:v>2002</c:v>
                </c:pt>
                <c:pt idx="28">
                  <c:v>2004</c:v>
                </c:pt>
                <c:pt idx="29">
                  <c:v>2006</c:v>
                </c:pt>
                <c:pt idx="30">
                  <c:v>2008</c:v>
                </c:pt>
                <c:pt idx="31">
                  <c:v>2010</c:v>
                </c:pt>
                <c:pt idx="32">
                  <c:v>2012</c:v>
                </c:pt>
                <c:pt idx="33">
                  <c:v>2014</c:v>
                </c:pt>
                <c:pt idx="34">
                  <c:v>2016</c:v>
                </c:pt>
              </c:strCache>
            </c:strRef>
          </c:cat>
          <c:val>
            <c:numRef>
              <c:f>'Q16'!$AG$3:$AG$37</c:f>
              <c:numCache>
                <c:formatCode>General</c:formatCode>
                <c:ptCount val="35"/>
                <c:pt idx="7">
                  <c:v>13</c:v>
                </c:pt>
                <c:pt idx="8">
                  <c:v>5</c:v>
                </c:pt>
                <c:pt idx="9">
                  <c:v>2</c:v>
                </c:pt>
                <c:pt idx="10">
                  <c:v>33</c:v>
                </c:pt>
                <c:pt idx="11">
                  <c:v>4</c:v>
                </c:pt>
                <c:pt idx="12">
                  <c:v>68</c:v>
                </c:pt>
                <c:pt idx="13">
                  <c:v>52</c:v>
                </c:pt>
                <c:pt idx="14">
                  <c:v>105</c:v>
                </c:pt>
                <c:pt idx="15">
                  <c:v>70</c:v>
                </c:pt>
                <c:pt idx="16">
                  <c:v>118</c:v>
                </c:pt>
                <c:pt idx="17">
                  <c:v>134</c:v>
                </c:pt>
                <c:pt idx="18">
                  <c:v>187</c:v>
                </c:pt>
                <c:pt idx="19">
                  <c:v>279</c:v>
                </c:pt>
                <c:pt idx="20">
                  <c:v>16</c:v>
                </c:pt>
                <c:pt idx="21">
                  <c:v>199</c:v>
                </c:pt>
                <c:pt idx="22">
                  <c:v>169</c:v>
                </c:pt>
                <c:pt idx="23">
                  <c:v>17</c:v>
                </c:pt>
                <c:pt idx="24">
                  <c:v>115</c:v>
                </c:pt>
                <c:pt idx="25">
                  <c:v>19</c:v>
                </c:pt>
                <c:pt idx="26">
                  <c:v>92</c:v>
                </c:pt>
                <c:pt idx="27">
                  <c:v>24</c:v>
                </c:pt>
                <c:pt idx="28">
                  <c:v>99</c:v>
                </c:pt>
                <c:pt idx="29">
                  <c:v>21</c:v>
                </c:pt>
                <c:pt idx="30">
                  <c:v>71</c:v>
                </c:pt>
                <c:pt idx="31">
                  <c:v>19</c:v>
                </c:pt>
                <c:pt idx="32">
                  <c:v>64</c:v>
                </c:pt>
                <c:pt idx="33">
                  <c:v>18</c:v>
                </c:pt>
                <c:pt idx="34">
                  <c:v>54</c:v>
                </c:pt>
              </c:numCache>
            </c:numRef>
          </c:val>
          <c:smooth val="0"/>
          <c:extLst>
            <c:ext xmlns:c16="http://schemas.microsoft.com/office/drawing/2014/chart" uri="{C3380CC4-5D6E-409C-BE32-E72D297353CC}">
              <c16:uniqueId val="{00000005-08D7-42C8-AEB3-16A9DF0A73DA}"/>
            </c:ext>
          </c:extLst>
        </c:ser>
        <c:ser>
          <c:idx val="6"/>
          <c:order val="6"/>
          <c:tx>
            <c:strRef>
              <c:f>'Q16'!$AH$1:$AH$2</c:f>
              <c:strCache>
                <c:ptCount val="1"/>
                <c:pt idx="0">
                  <c:v>Canada</c:v>
                </c:pt>
              </c:strCache>
            </c:strRef>
          </c:tx>
          <c:spPr>
            <a:ln w="28575" cap="rnd">
              <a:solidFill>
                <a:schemeClr val="accent1">
                  <a:lumMod val="60000"/>
                </a:schemeClr>
              </a:solidFill>
              <a:round/>
            </a:ln>
            <a:effectLst/>
          </c:spPr>
          <c:marker>
            <c:symbol val="circle"/>
            <c:size val="5"/>
            <c:spPr>
              <a:solidFill>
                <a:schemeClr val="accent1">
                  <a:lumMod val="60000"/>
                </a:schemeClr>
              </a:solidFill>
              <a:ln w="9525">
                <a:solidFill>
                  <a:schemeClr val="accent1">
                    <a:lumMod val="60000"/>
                  </a:schemeClr>
                </a:solidFill>
              </a:ln>
              <a:effectLst/>
            </c:spPr>
          </c:marker>
          <c:cat>
            <c:strRef>
              <c:f>'Q16'!$AA$3:$AA$37</c:f>
              <c:strCache>
                <c:ptCount val="35"/>
                <c:pt idx="0">
                  <c:v>1896</c:v>
                </c:pt>
                <c:pt idx="1">
                  <c:v>1900</c:v>
                </c:pt>
                <c:pt idx="2">
                  <c:v>1904</c:v>
                </c:pt>
                <c:pt idx="3">
                  <c:v>1906</c:v>
                </c:pt>
                <c:pt idx="4">
                  <c:v>1908</c:v>
                </c:pt>
                <c:pt idx="5">
                  <c:v>1912</c:v>
                </c:pt>
                <c:pt idx="6">
                  <c:v>1920</c:v>
                </c:pt>
                <c:pt idx="7">
                  <c:v>1924</c:v>
                </c:pt>
                <c:pt idx="8">
                  <c:v>1928</c:v>
                </c:pt>
                <c:pt idx="9">
                  <c:v>1932</c:v>
                </c:pt>
                <c:pt idx="10">
                  <c:v>1936</c:v>
                </c:pt>
                <c:pt idx="11">
                  <c:v>1948</c:v>
                </c:pt>
                <c:pt idx="12">
                  <c:v>1952</c:v>
                </c:pt>
                <c:pt idx="13">
                  <c:v>1956</c:v>
                </c:pt>
                <c:pt idx="14">
                  <c:v>1960</c:v>
                </c:pt>
                <c:pt idx="15">
                  <c:v>1964</c:v>
                </c:pt>
                <c:pt idx="16">
                  <c:v>1968</c:v>
                </c:pt>
                <c:pt idx="17">
                  <c:v>1972</c:v>
                </c:pt>
                <c:pt idx="18">
                  <c:v>1976</c:v>
                </c:pt>
                <c:pt idx="19">
                  <c:v>1980</c:v>
                </c:pt>
                <c:pt idx="20">
                  <c:v>1984</c:v>
                </c:pt>
                <c:pt idx="21">
                  <c:v>1988</c:v>
                </c:pt>
                <c:pt idx="22">
                  <c:v>1992</c:v>
                </c:pt>
                <c:pt idx="23">
                  <c:v>1994</c:v>
                </c:pt>
                <c:pt idx="24">
                  <c:v>1996</c:v>
                </c:pt>
                <c:pt idx="25">
                  <c:v>1998</c:v>
                </c:pt>
                <c:pt idx="26">
                  <c:v>2000</c:v>
                </c:pt>
                <c:pt idx="27">
                  <c:v>2002</c:v>
                </c:pt>
                <c:pt idx="28">
                  <c:v>2004</c:v>
                </c:pt>
                <c:pt idx="29">
                  <c:v>2006</c:v>
                </c:pt>
                <c:pt idx="30">
                  <c:v>2008</c:v>
                </c:pt>
                <c:pt idx="31">
                  <c:v>2010</c:v>
                </c:pt>
                <c:pt idx="32">
                  <c:v>2012</c:v>
                </c:pt>
                <c:pt idx="33">
                  <c:v>2014</c:v>
                </c:pt>
                <c:pt idx="34">
                  <c:v>2016</c:v>
                </c:pt>
              </c:strCache>
            </c:strRef>
          </c:cat>
          <c:val>
            <c:numRef>
              <c:f>'Q16'!$AH$3:$AH$37</c:f>
              <c:numCache>
                <c:formatCode>General</c:formatCode>
                <c:ptCount val="35"/>
                <c:pt idx="1">
                  <c:v>3</c:v>
                </c:pt>
                <c:pt idx="2">
                  <c:v>39</c:v>
                </c:pt>
                <c:pt idx="3">
                  <c:v>3</c:v>
                </c:pt>
                <c:pt idx="4">
                  <c:v>69</c:v>
                </c:pt>
                <c:pt idx="5">
                  <c:v>35</c:v>
                </c:pt>
                <c:pt idx="6">
                  <c:v>43</c:v>
                </c:pt>
                <c:pt idx="7">
                  <c:v>67</c:v>
                </c:pt>
                <c:pt idx="8">
                  <c:v>82</c:v>
                </c:pt>
                <c:pt idx="9">
                  <c:v>122</c:v>
                </c:pt>
                <c:pt idx="10">
                  <c:v>121</c:v>
                </c:pt>
                <c:pt idx="11">
                  <c:v>122</c:v>
                </c:pt>
                <c:pt idx="12">
                  <c:v>145</c:v>
                </c:pt>
                <c:pt idx="13">
                  <c:v>111</c:v>
                </c:pt>
                <c:pt idx="14">
                  <c:v>130</c:v>
                </c:pt>
                <c:pt idx="15">
                  <c:v>172</c:v>
                </c:pt>
                <c:pt idx="16">
                  <c:v>207</c:v>
                </c:pt>
                <c:pt idx="17">
                  <c:v>257</c:v>
                </c:pt>
                <c:pt idx="18">
                  <c:v>441</c:v>
                </c:pt>
                <c:pt idx="19">
                  <c:v>60</c:v>
                </c:pt>
                <c:pt idx="20">
                  <c:v>474</c:v>
                </c:pt>
                <c:pt idx="21">
                  <c:v>440</c:v>
                </c:pt>
                <c:pt idx="22">
                  <c:v>402</c:v>
                </c:pt>
                <c:pt idx="23">
                  <c:v>94</c:v>
                </c:pt>
                <c:pt idx="24">
                  <c:v>305</c:v>
                </c:pt>
                <c:pt idx="25">
                  <c:v>143</c:v>
                </c:pt>
                <c:pt idx="26">
                  <c:v>296</c:v>
                </c:pt>
                <c:pt idx="27">
                  <c:v>153</c:v>
                </c:pt>
                <c:pt idx="28">
                  <c:v>263</c:v>
                </c:pt>
                <c:pt idx="29">
                  <c:v>192</c:v>
                </c:pt>
                <c:pt idx="30">
                  <c:v>334</c:v>
                </c:pt>
                <c:pt idx="31">
                  <c:v>202</c:v>
                </c:pt>
                <c:pt idx="32">
                  <c:v>274</c:v>
                </c:pt>
                <c:pt idx="33">
                  <c:v>218</c:v>
                </c:pt>
                <c:pt idx="34">
                  <c:v>310</c:v>
                </c:pt>
              </c:numCache>
            </c:numRef>
          </c:val>
          <c:smooth val="0"/>
          <c:extLst>
            <c:ext xmlns:c16="http://schemas.microsoft.com/office/drawing/2014/chart" uri="{C3380CC4-5D6E-409C-BE32-E72D297353CC}">
              <c16:uniqueId val="{00000006-08D7-42C8-AEB3-16A9DF0A73DA}"/>
            </c:ext>
          </c:extLst>
        </c:ser>
        <c:ser>
          <c:idx val="7"/>
          <c:order val="7"/>
          <c:tx>
            <c:strRef>
              <c:f>'Q16'!$AI$1:$AI$2</c:f>
              <c:strCache>
                <c:ptCount val="1"/>
                <c:pt idx="0">
                  <c:v>China</c:v>
                </c:pt>
              </c:strCache>
            </c:strRef>
          </c:tx>
          <c:spPr>
            <a:ln w="28575" cap="rnd">
              <a:solidFill>
                <a:schemeClr val="accent2">
                  <a:lumMod val="60000"/>
                </a:schemeClr>
              </a:solidFill>
              <a:round/>
            </a:ln>
            <a:effectLst/>
          </c:spPr>
          <c:marker>
            <c:symbol val="circle"/>
            <c:size val="5"/>
            <c:spPr>
              <a:solidFill>
                <a:schemeClr val="accent2">
                  <a:lumMod val="60000"/>
                </a:schemeClr>
              </a:solidFill>
              <a:ln w="9525">
                <a:solidFill>
                  <a:schemeClr val="accent2">
                    <a:lumMod val="60000"/>
                  </a:schemeClr>
                </a:solidFill>
              </a:ln>
              <a:effectLst/>
            </c:spPr>
          </c:marker>
          <c:cat>
            <c:strRef>
              <c:f>'Q16'!$AA$3:$AA$37</c:f>
              <c:strCache>
                <c:ptCount val="35"/>
                <c:pt idx="0">
                  <c:v>1896</c:v>
                </c:pt>
                <c:pt idx="1">
                  <c:v>1900</c:v>
                </c:pt>
                <c:pt idx="2">
                  <c:v>1904</c:v>
                </c:pt>
                <c:pt idx="3">
                  <c:v>1906</c:v>
                </c:pt>
                <c:pt idx="4">
                  <c:v>1908</c:v>
                </c:pt>
                <c:pt idx="5">
                  <c:v>1912</c:v>
                </c:pt>
                <c:pt idx="6">
                  <c:v>1920</c:v>
                </c:pt>
                <c:pt idx="7">
                  <c:v>1924</c:v>
                </c:pt>
                <c:pt idx="8">
                  <c:v>1928</c:v>
                </c:pt>
                <c:pt idx="9">
                  <c:v>1932</c:v>
                </c:pt>
                <c:pt idx="10">
                  <c:v>1936</c:v>
                </c:pt>
                <c:pt idx="11">
                  <c:v>1948</c:v>
                </c:pt>
                <c:pt idx="12">
                  <c:v>1952</c:v>
                </c:pt>
                <c:pt idx="13">
                  <c:v>1956</c:v>
                </c:pt>
                <c:pt idx="14">
                  <c:v>1960</c:v>
                </c:pt>
                <c:pt idx="15">
                  <c:v>1964</c:v>
                </c:pt>
                <c:pt idx="16">
                  <c:v>1968</c:v>
                </c:pt>
                <c:pt idx="17">
                  <c:v>1972</c:v>
                </c:pt>
                <c:pt idx="18">
                  <c:v>1976</c:v>
                </c:pt>
                <c:pt idx="19">
                  <c:v>1980</c:v>
                </c:pt>
                <c:pt idx="20">
                  <c:v>1984</c:v>
                </c:pt>
                <c:pt idx="21">
                  <c:v>1988</c:v>
                </c:pt>
                <c:pt idx="22">
                  <c:v>1992</c:v>
                </c:pt>
                <c:pt idx="23">
                  <c:v>1994</c:v>
                </c:pt>
                <c:pt idx="24">
                  <c:v>1996</c:v>
                </c:pt>
                <c:pt idx="25">
                  <c:v>1998</c:v>
                </c:pt>
                <c:pt idx="26">
                  <c:v>2000</c:v>
                </c:pt>
                <c:pt idx="27">
                  <c:v>2002</c:v>
                </c:pt>
                <c:pt idx="28">
                  <c:v>2004</c:v>
                </c:pt>
                <c:pt idx="29">
                  <c:v>2006</c:v>
                </c:pt>
                <c:pt idx="30">
                  <c:v>2008</c:v>
                </c:pt>
                <c:pt idx="31">
                  <c:v>2010</c:v>
                </c:pt>
                <c:pt idx="32">
                  <c:v>2012</c:v>
                </c:pt>
                <c:pt idx="33">
                  <c:v>2014</c:v>
                </c:pt>
                <c:pt idx="34">
                  <c:v>2016</c:v>
                </c:pt>
              </c:strCache>
            </c:strRef>
          </c:cat>
          <c:val>
            <c:numRef>
              <c:f>'Q16'!$AI$3:$AI$37</c:f>
              <c:numCache>
                <c:formatCode>General</c:formatCode>
                <c:ptCount val="35"/>
                <c:pt idx="9">
                  <c:v>1</c:v>
                </c:pt>
                <c:pt idx="10">
                  <c:v>54</c:v>
                </c:pt>
                <c:pt idx="11">
                  <c:v>8</c:v>
                </c:pt>
                <c:pt idx="12">
                  <c:v>1</c:v>
                </c:pt>
                <c:pt idx="13">
                  <c:v>1</c:v>
                </c:pt>
                <c:pt idx="19">
                  <c:v>24</c:v>
                </c:pt>
                <c:pt idx="20">
                  <c:v>252</c:v>
                </c:pt>
                <c:pt idx="21">
                  <c:v>286</c:v>
                </c:pt>
                <c:pt idx="22">
                  <c:v>276</c:v>
                </c:pt>
                <c:pt idx="23">
                  <c:v>24</c:v>
                </c:pt>
                <c:pt idx="24">
                  <c:v>295</c:v>
                </c:pt>
                <c:pt idx="25">
                  <c:v>57</c:v>
                </c:pt>
                <c:pt idx="26">
                  <c:v>276</c:v>
                </c:pt>
                <c:pt idx="27">
                  <c:v>66</c:v>
                </c:pt>
                <c:pt idx="28">
                  <c:v>384</c:v>
                </c:pt>
                <c:pt idx="29">
                  <c:v>73</c:v>
                </c:pt>
                <c:pt idx="30">
                  <c:v>601</c:v>
                </c:pt>
                <c:pt idx="31">
                  <c:v>86</c:v>
                </c:pt>
                <c:pt idx="32">
                  <c:v>375</c:v>
                </c:pt>
                <c:pt idx="33">
                  <c:v>62</c:v>
                </c:pt>
                <c:pt idx="34">
                  <c:v>392</c:v>
                </c:pt>
              </c:numCache>
            </c:numRef>
          </c:val>
          <c:smooth val="0"/>
          <c:extLst>
            <c:ext xmlns:c16="http://schemas.microsoft.com/office/drawing/2014/chart" uri="{C3380CC4-5D6E-409C-BE32-E72D297353CC}">
              <c16:uniqueId val="{00000007-08D7-42C8-AEB3-16A9DF0A73DA}"/>
            </c:ext>
          </c:extLst>
        </c:ser>
        <c:ser>
          <c:idx val="8"/>
          <c:order val="8"/>
          <c:tx>
            <c:strRef>
              <c:f>'Q16'!$AJ$1:$AJ$2</c:f>
              <c:strCache>
                <c:ptCount val="1"/>
                <c:pt idx="0">
                  <c:v>Czechoslovakia</c:v>
                </c:pt>
              </c:strCache>
            </c:strRef>
          </c:tx>
          <c:spPr>
            <a:ln w="28575" cap="rnd">
              <a:solidFill>
                <a:schemeClr val="accent3">
                  <a:lumMod val="60000"/>
                </a:schemeClr>
              </a:solidFill>
              <a:round/>
            </a:ln>
            <a:effectLst/>
          </c:spPr>
          <c:marker>
            <c:symbol val="circle"/>
            <c:size val="5"/>
            <c:spPr>
              <a:solidFill>
                <a:schemeClr val="accent3">
                  <a:lumMod val="60000"/>
                </a:schemeClr>
              </a:solidFill>
              <a:ln w="9525">
                <a:solidFill>
                  <a:schemeClr val="accent3">
                    <a:lumMod val="60000"/>
                  </a:schemeClr>
                </a:solidFill>
              </a:ln>
              <a:effectLst/>
            </c:spPr>
          </c:marker>
          <c:cat>
            <c:strRef>
              <c:f>'Q16'!$AA$3:$AA$37</c:f>
              <c:strCache>
                <c:ptCount val="35"/>
                <c:pt idx="0">
                  <c:v>1896</c:v>
                </c:pt>
                <c:pt idx="1">
                  <c:v>1900</c:v>
                </c:pt>
                <c:pt idx="2">
                  <c:v>1904</c:v>
                </c:pt>
                <c:pt idx="3">
                  <c:v>1906</c:v>
                </c:pt>
                <c:pt idx="4">
                  <c:v>1908</c:v>
                </c:pt>
                <c:pt idx="5">
                  <c:v>1912</c:v>
                </c:pt>
                <c:pt idx="6">
                  <c:v>1920</c:v>
                </c:pt>
                <c:pt idx="7">
                  <c:v>1924</c:v>
                </c:pt>
                <c:pt idx="8">
                  <c:v>1928</c:v>
                </c:pt>
                <c:pt idx="9">
                  <c:v>1932</c:v>
                </c:pt>
                <c:pt idx="10">
                  <c:v>1936</c:v>
                </c:pt>
                <c:pt idx="11">
                  <c:v>1948</c:v>
                </c:pt>
                <c:pt idx="12">
                  <c:v>1952</c:v>
                </c:pt>
                <c:pt idx="13">
                  <c:v>1956</c:v>
                </c:pt>
                <c:pt idx="14">
                  <c:v>1960</c:v>
                </c:pt>
                <c:pt idx="15">
                  <c:v>1964</c:v>
                </c:pt>
                <c:pt idx="16">
                  <c:v>1968</c:v>
                </c:pt>
                <c:pt idx="17">
                  <c:v>1972</c:v>
                </c:pt>
                <c:pt idx="18">
                  <c:v>1976</c:v>
                </c:pt>
                <c:pt idx="19">
                  <c:v>1980</c:v>
                </c:pt>
                <c:pt idx="20">
                  <c:v>1984</c:v>
                </c:pt>
                <c:pt idx="21">
                  <c:v>1988</c:v>
                </c:pt>
                <c:pt idx="22">
                  <c:v>1992</c:v>
                </c:pt>
                <c:pt idx="23">
                  <c:v>1994</c:v>
                </c:pt>
                <c:pt idx="24">
                  <c:v>1996</c:v>
                </c:pt>
                <c:pt idx="25">
                  <c:v>1998</c:v>
                </c:pt>
                <c:pt idx="26">
                  <c:v>2000</c:v>
                </c:pt>
                <c:pt idx="27">
                  <c:v>2002</c:v>
                </c:pt>
                <c:pt idx="28">
                  <c:v>2004</c:v>
                </c:pt>
                <c:pt idx="29">
                  <c:v>2006</c:v>
                </c:pt>
                <c:pt idx="30">
                  <c:v>2008</c:v>
                </c:pt>
                <c:pt idx="31">
                  <c:v>2010</c:v>
                </c:pt>
                <c:pt idx="32">
                  <c:v>2012</c:v>
                </c:pt>
                <c:pt idx="33">
                  <c:v>2014</c:v>
                </c:pt>
                <c:pt idx="34">
                  <c:v>2016</c:v>
                </c:pt>
              </c:strCache>
            </c:strRef>
          </c:cat>
          <c:val>
            <c:numRef>
              <c:f>'Q16'!$AJ$3:$AJ$37</c:f>
              <c:numCache>
                <c:formatCode>General</c:formatCode>
                <c:ptCount val="35"/>
                <c:pt idx="1">
                  <c:v>1</c:v>
                </c:pt>
                <c:pt idx="3">
                  <c:v>3</c:v>
                </c:pt>
                <c:pt idx="4">
                  <c:v>7</c:v>
                </c:pt>
                <c:pt idx="5">
                  <c:v>17</c:v>
                </c:pt>
                <c:pt idx="6">
                  <c:v>71</c:v>
                </c:pt>
                <c:pt idx="7">
                  <c:v>104</c:v>
                </c:pt>
                <c:pt idx="8">
                  <c:v>73</c:v>
                </c:pt>
                <c:pt idx="9">
                  <c:v>30</c:v>
                </c:pt>
                <c:pt idx="10">
                  <c:v>217</c:v>
                </c:pt>
                <c:pt idx="11">
                  <c:v>114</c:v>
                </c:pt>
                <c:pt idx="12">
                  <c:v>121</c:v>
                </c:pt>
                <c:pt idx="13">
                  <c:v>100</c:v>
                </c:pt>
                <c:pt idx="14">
                  <c:v>138</c:v>
                </c:pt>
                <c:pt idx="15">
                  <c:v>151</c:v>
                </c:pt>
                <c:pt idx="16">
                  <c:v>170</c:v>
                </c:pt>
                <c:pt idx="17">
                  <c:v>223</c:v>
                </c:pt>
                <c:pt idx="18">
                  <c:v>221</c:v>
                </c:pt>
                <c:pt idx="19">
                  <c:v>250</c:v>
                </c:pt>
                <c:pt idx="20">
                  <c:v>51</c:v>
                </c:pt>
                <c:pt idx="21">
                  <c:v>222</c:v>
                </c:pt>
                <c:pt idx="22">
                  <c:v>282</c:v>
                </c:pt>
                <c:pt idx="23">
                  <c:v>47</c:v>
                </c:pt>
                <c:pt idx="24">
                  <c:v>58</c:v>
                </c:pt>
                <c:pt idx="25">
                  <c:v>23</c:v>
                </c:pt>
                <c:pt idx="26">
                  <c:v>22</c:v>
                </c:pt>
                <c:pt idx="27">
                  <c:v>7</c:v>
                </c:pt>
                <c:pt idx="28">
                  <c:v>11</c:v>
                </c:pt>
                <c:pt idx="29">
                  <c:v>3</c:v>
                </c:pt>
                <c:pt idx="30">
                  <c:v>5</c:v>
                </c:pt>
                <c:pt idx="32">
                  <c:v>1</c:v>
                </c:pt>
              </c:numCache>
            </c:numRef>
          </c:val>
          <c:smooth val="0"/>
          <c:extLst>
            <c:ext xmlns:c16="http://schemas.microsoft.com/office/drawing/2014/chart" uri="{C3380CC4-5D6E-409C-BE32-E72D297353CC}">
              <c16:uniqueId val="{00000008-08D7-42C8-AEB3-16A9DF0A73DA}"/>
            </c:ext>
          </c:extLst>
        </c:ser>
        <c:ser>
          <c:idx val="9"/>
          <c:order val="9"/>
          <c:tx>
            <c:strRef>
              <c:f>'Q16'!$AK$1:$AK$2</c:f>
              <c:strCache>
                <c:ptCount val="1"/>
                <c:pt idx="0">
                  <c:v>Denmark</c:v>
                </c:pt>
              </c:strCache>
            </c:strRef>
          </c:tx>
          <c:spPr>
            <a:ln w="28575" cap="rnd">
              <a:solidFill>
                <a:schemeClr val="accent4">
                  <a:lumMod val="60000"/>
                </a:schemeClr>
              </a:solidFill>
              <a:round/>
            </a:ln>
            <a:effectLst/>
          </c:spPr>
          <c:marker>
            <c:symbol val="circle"/>
            <c:size val="5"/>
            <c:spPr>
              <a:solidFill>
                <a:schemeClr val="accent4">
                  <a:lumMod val="60000"/>
                </a:schemeClr>
              </a:solidFill>
              <a:ln w="9525">
                <a:solidFill>
                  <a:schemeClr val="accent4">
                    <a:lumMod val="60000"/>
                  </a:schemeClr>
                </a:solidFill>
              </a:ln>
              <a:effectLst/>
            </c:spPr>
          </c:marker>
          <c:cat>
            <c:strRef>
              <c:f>'Q16'!$AA$3:$AA$37</c:f>
              <c:strCache>
                <c:ptCount val="35"/>
                <c:pt idx="0">
                  <c:v>1896</c:v>
                </c:pt>
                <c:pt idx="1">
                  <c:v>1900</c:v>
                </c:pt>
                <c:pt idx="2">
                  <c:v>1904</c:v>
                </c:pt>
                <c:pt idx="3">
                  <c:v>1906</c:v>
                </c:pt>
                <c:pt idx="4">
                  <c:v>1908</c:v>
                </c:pt>
                <c:pt idx="5">
                  <c:v>1912</c:v>
                </c:pt>
                <c:pt idx="6">
                  <c:v>1920</c:v>
                </c:pt>
                <c:pt idx="7">
                  <c:v>1924</c:v>
                </c:pt>
                <c:pt idx="8">
                  <c:v>1928</c:v>
                </c:pt>
                <c:pt idx="9">
                  <c:v>1932</c:v>
                </c:pt>
                <c:pt idx="10">
                  <c:v>1936</c:v>
                </c:pt>
                <c:pt idx="11">
                  <c:v>1948</c:v>
                </c:pt>
                <c:pt idx="12">
                  <c:v>1952</c:v>
                </c:pt>
                <c:pt idx="13">
                  <c:v>1956</c:v>
                </c:pt>
                <c:pt idx="14">
                  <c:v>1960</c:v>
                </c:pt>
                <c:pt idx="15">
                  <c:v>1964</c:v>
                </c:pt>
                <c:pt idx="16">
                  <c:v>1968</c:v>
                </c:pt>
                <c:pt idx="17">
                  <c:v>1972</c:v>
                </c:pt>
                <c:pt idx="18">
                  <c:v>1976</c:v>
                </c:pt>
                <c:pt idx="19">
                  <c:v>1980</c:v>
                </c:pt>
                <c:pt idx="20">
                  <c:v>1984</c:v>
                </c:pt>
                <c:pt idx="21">
                  <c:v>1988</c:v>
                </c:pt>
                <c:pt idx="22">
                  <c:v>1992</c:v>
                </c:pt>
                <c:pt idx="23">
                  <c:v>1994</c:v>
                </c:pt>
                <c:pt idx="24">
                  <c:v>1996</c:v>
                </c:pt>
                <c:pt idx="25">
                  <c:v>1998</c:v>
                </c:pt>
                <c:pt idx="26">
                  <c:v>2000</c:v>
                </c:pt>
                <c:pt idx="27">
                  <c:v>2002</c:v>
                </c:pt>
                <c:pt idx="28">
                  <c:v>2004</c:v>
                </c:pt>
                <c:pt idx="29">
                  <c:v>2006</c:v>
                </c:pt>
                <c:pt idx="30">
                  <c:v>2008</c:v>
                </c:pt>
                <c:pt idx="31">
                  <c:v>2010</c:v>
                </c:pt>
                <c:pt idx="32">
                  <c:v>2012</c:v>
                </c:pt>
                <c:pt idx="33">
                  <c:v>2014</c:v>
                </c:pt>
                <c:pt idx="34">
                  <c:v>2016</c:v>
                </c:pt>
              </c:strCache>
            </c:strRef>
          </c:cat>
          <c:val>
            <c:numRef>
              <c:f>'Q16'!$AK$3:$AK$37</c:f>
              <c:numCache>
                <c:formatCode>General</c:formatCode>
                <c:ptCount val="35"/>
                <c:pt idx="0">
                  <c:v>3</c:v>
                </c:pt>
                <c:pt idx="1">
                  <c:v>13</c:v>
                </c:pt>
                <c:pt idx="3">
                  <c:v>47</c:v>
                </c:pt>
                <c:pt idx="4">
                  <c:v>75</c:v>
                </c:pt>
                <c:pt idx="5">
                  <c:v>152</c:v>
                </c:pt>
                <c:pt idx="6">
                  <c:v>152</c:v>
                </c:pt>
                <c:pt idx="7">
                  <c:v>89</c:v>
                </c:pt>
                <c:pt idx="8">
                  <c:v>91</c:v>
                </c:pt>
                <c:pt idx="9">
                  <c:v>43</c:v>
                </c:pt>
                <c:pt idx="10">
                  <c:v>121</c:v>
                </c:pt>
                <c:pt idx="11">
                  <c:v>164</c:v>
                </c:pt>
                <c:pt idx="12">
                  <c:v>130</c:v>
                </c:pt>
                <c:pt idx="13">
                  <c:v>38</c:v>
                </c:pt>
                <c:pt idx="14">
                  <c:v>102</c:v>
                </c:pt>
                <c:pt idx="15">
                  <c:v>62</c:v>
                </c:pt>
                <c:pt idx="16">
                  <c:v>67</c:v>
                </c:pt>
                <c:pt idx="17">
                  <c:v>126</c:v>
                </c:pt>
                <c:pt idx="18">
                  <c:v>67</c:v>
                </c:pt>
                <c:pt idx="19">
                  <c:v>58</c:v>
                </c:pt>
                <c:pt idx="20">
                  <c:v>61</c:v>
                </c:pt>
                <c:pt idx="21">
                  <c:v>79</c:v>
                </c:pt>
                <c:pt idx="22">
                  <c:v>116</c:v>
                </c:pt>
                <c:pt idx="23">
                  <c:v>4</c:v>
                </c:pt>
                <c:pt idx="24">
                  <c:v>120</c:v>
                </c:pt>
                <c:pt idx="25">
                  <c:v>12</c:v>
                </c:pt>
                <c:pt idx="26">
                  <c:v>98</c:v>
                </c:pt>
                <c:pt idx="27">
                  <c:v>10</c:v>
                </c:pt>
                <c:pt idx="28">
                  <c:v>92</c:v>
                </c:pt>
                <c:pt idx="29">
                  <c:v>4</c:v>
                </c:pt>
                <c:pt idx="30">
                  <c:v>84</c:v>
                </c:pt>
                <c:pt idx="31">
                  <c:v>17</c:v>
                </c:pt>
                <c:pt idx="32">
                  <c:v>115</c:v>
                </c:pt>
                <c:pt idx="33">
                  <c:v>10</c:v>
                </c:pt>
                <c:pt idx="34">
                  <c:v>120</c:v>
                </c:pt>
              </c:numCache>
            </c:numRef>
          </c:val>
          <c:smooth val="0"/>
          <c:extLst>
            <c:ext xmlns:c16="http://schemas.microsoft.com/office/drawing/2014/chart" uri="{C3380CC4-5D6E-409C-BE32-E72D297353CC}">
              <c16:uniqueId val="{00000009-08D7-42C8-AEB3-16A9DF0A73DA}"/>
            </c:ext>
          </c:extLst>
        </c:ser>
        <c:dLbls>
          <c:showLegendKey val="0"/>
          <c:showVal val="0"/>
          <c:showCatName val="0"/>
          <c:showSerName val="0"/>
          <c:showPercent val="0"/>
          <c:showBubbleSize val="0"/>
        </c:dLbls>
        <c:marker val="1"/>
        <c:smooth val="0"/>
        <c:axId val="1436006207"/>
        <c:axId val="1435989887"/>
      </c:lineChart>
      <c:catAx>
        <c:axId val="143600620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35989887"/>
        <c:crosses val="autoZero"/>
        <c:auto val="1"/>
        <c:lblAlgn val="ctr"/>
        <c:lblOffset val="100"/>
        <c:noMultiLvlLbl val="0"/>
      </c:catAx>
      <c:valAx>
        <c:axId val="143598988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36006207"/>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tx1"/>
      </a:solidFill>
    </a:ln>
    <a:effectLst>
      <a:outerShdw algn="ctr" rotWithShape="0">
        <a:srgbClr val="054B91"/>
      </a:outerShdw>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Visible val="1"/>
      </c14:pivotOptions>
    </c:ext>
    <c:ext xmlns:c16="http://schemas.microsoft.com/office/drawing/2014/chart" uri="{E28EC0CA-F0BB-4C9C-879D-F8772B89E7AC}">
      <c16:pivotOptions16>
        <c16:showExpandCollapseFieldButtons val="1"/>
      </c16:pivotOptions16>
    </c:ext>
  </c:extLst>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[EDA.xlsx]Q17!PivotTable126</c:name>
    <c:fmtId val="9"/>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IN" i="1">
                <a:solidFill>
                  <a:sysClr val="windowText" lastClr="000000"/>
                </a:solidFill>
                <a:latin typeface="Segoe UI Black" panose="020B0A02040204020203" pitchFamily="34" charset="0"/>
                <a:ea typeface="Segoe UI Black" panose="020B0A02040204020203" pitchFamily="34" charset="0"/>
              </a:rPr>
              <a:t>performance of regions</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bar"/>
        <c:grouping val="clustered"/>
        <c:varyColors val="0"/>
        <c:ser>
          <c:idx val="0"/>
          <c:order val="0"/>
          <c:tx>
            <c:strRef>
              <c:f>'Q17'!$AB$1:$AB$2</c:f>
              <c:strCache>
                <c:ptCount val="1"/>
                <c:pt idx="0">
                  <c:v>France</c:v>
                </c:pt>
              </c:strCache>
            </c:strRef>
          </c:tx>
          <c:spPr>
            <a:solidFill>
              <a:schemeClr val="accent1"/>
            </a:solidFill>
            <a:ln>
              <a:noFill/>
            </a:ln>
            <a:effectLst/>
          </c:spPr>
          <c:invertIfNegative val="0"/>
          <c:cat>
            <c:strRef>
              <c:f>'Q17'!$AA$3:$AA$49</c:f>
              <c:strCache>
                <c:ptCount val="47"/>
                <c:pt idx="0">
                  <c:v>Alpine Skiing</c:v>
                </c:pt>
                <c:pt idx="1">
                  <c:v>Archery</c:v>
                </c:pt>
                <c:pt idx="2">
                  <c:v>Art Competitions</c:v>
                </c:pt>
                <c:pt idx="3">
                  <c:v>Athletics</c:v>
                </c:pt>
                <c:pt idx="4">
                  <c:v>Badminton</c:v>
                </c:pt>
                <c:pt idx="5">
                  <c:v>Baseball</c:v>
                </c:pt>
                <c:pt idx="6">
                  <c:v>Basketball</c:v>
                </c:pt>
                <c:pt idx="7">
                  <c:v>Biathlon</c:v>
                </c:pt>
                <c:pt idx="8">
                  <c:v>Bobsleigh</c:v>
                </c:pt>
                <c:pt idx="9">
                  <c:v>Boxing</c:v>
                </c:pt>
                <c:pt idx="10">
                  <c:v>Canoeing</c:v>
                </c:pt>
                <c:pt idx="11">
                  <c:v>Cross Country Skiing</c:v>
                </c:pt>
                <c:pt idx="12">
                  <c:v>Curling</c:v>
                </c:pt>
                <c:pt idx="13">
                  <c:v>Cycling</c:v>
                </c:pt>
                <c:pt idx="14">
                  <c:v>Diving</c:v>
                </c:pt>
                <c:pt idx="15">
                  <c:v>Equestrianism</c:v>
                </c:pt>
                <c:pt idx="16">
                  <c:v>Fencing</c:v>
                </c:pt>
                <c:pt idx="17">
                  <c:v>Figure Skating</c:v>
                </c:pt>
                <c:pt idx="18">
                  <c:v>Football</c:v>
                </c:pt>
                <c:pt idx="19">
                  <c:v>Freestyle Skiing</c:v>
                </c:pt>
                <c:pt idx="20">
                  <c:v>Golf</c:v>
                </c:pt>
                <c:pt idx="21">
                  <c:v>Gymnastics</c:v>
                </c:pt>
                <c:pt idx="22">
                  <c:v>Handball</c:v>
                </c:pt>
                <c:pt idx="23">
                  <c:v>Hockey</c:v>
                </c:pt>
                <c:pt idx="24">
                  <c:v>Ice Hockey</c:v>
                </c:pt>
                <c:pt idx="25">
                  <c:v>Judo</c:v>
                </c:pt>
                <c:pt idx="26">
                  <c:v>Luge</c:v>
                </c:pt>
                <c:pt idx="27">
                  <c:v>Modern Pentathlon</c:v>
                </c:pt>
                <c:pt idx="28">
                  <c:v>Nordic Combined</c:v>
                </c:pt>
                <c:pt idx="29">
                  <c:v>Rhythmic Gymnastics</c:v>
                </c:pt>
                <c:pt idx="30">
                  <c:v>Rowing</c:v>
                </c:pt>
                <c:pt idx="31">
                  <c:v>Rugby</c:v>
                </c:pt>
                <c:pt idx="32">
                  <c:v>Sailing</c:v>
                </c:pt>
                <c:pt idx="33">
                  <c:v>Shooting</c:v>
                </c:pt>
                <c:pt idx="34">
                  <c:v>Short Track Speed Skating</c:v>
                </c:pt>
                <c:pt idx="35">
                  <c:v>Ski Jumping</c:v>
                </c:pt>
                <c:pt idx="36">
                  <c:v>Snowboarding</c:v>
                </c:pt>
                <c:pt idx="37">
                  <c:v>Softball</c:v>
                </c:pt>
                <c:pt idx="38">
                  <c:v>Speed Skating</c:v>
                </c:pt>
                <c:pt idx="39">
                  <c:v>Swimming</c:v>
                </c:pt>
                <c:pt idx="40">
                  <c:v>Synchronized Swimming</c:v>
                </c:pt>
                <c:pt idx="41">
                  <c:v>Table Tennis</c:v>
                </c:pt>
                <c:pt idx="42">
                  <c:v>Tennis</c:v>
                </c:pt>
                <c:pt idx="43">
                  <c:v>Volleyball</c:v>
                </c:pt>
                <c:pt idx="44">
                  <c:v>Water Polo</c:v>
                </c:pt>
                <c:pt idx="45">
                  <c:v>Weightlifting</c:v>
                </c:pt>
                <c:pt idx="46">
                  <c:v>Wrestling</c:v>
                </c:pt>
              </c:strCache>
            </c:strRef>
          </c:cat>
          <c:val>
            <c:numRef>
              <c:f>'Q17'!$AB$3:$AB$49</c:f>
              <c:numCache>
                <c:formatCode>General</c:formatCode>
                <c:ptCount val="47"/>
                <c:pt idx="0">
                  <c:v>166</c:v>
                </c:pt>
                <c:pt idx="1">
                  <c:v>56</c:v>
                </c:pt>
                <c:pt idx="2">
                  <c:v>134</c:v>
                </c:pt>
                <c:pt idx="3">
                  <c:v>798</c:v>
                </c:pt>
                <c:pt idx="6">
                  <c:v>125</c:v>
                </c:pt>
                <c:pt idx="7">
                  <c:v>58</c:v>
                </c:pt>
                <c:pt idx="8">
                  <c:v>84</c:v>
                </c:pt>
                <c:pt idx="9">
                  <c:v>130</c:v>
                </c:pt>
                <c:pt idx="10">
                  <c:v>158</c:v>
                </c:pt>
                <c:pt idx="11">
                  <c:v>96</c:v>
                </c:pt>
                <c:pt idx="13">
                  <c:v>306</c:v>
                </c:pt>
                <c:pt idx="14">
                  <c:v>35</c:v>
                </c:pt>
                <c:pt idx="15">
                  <c:v>156</c:v>
                </c:pt>
                <c:pt idx="16">
                  <c:v>308</c:v>
                </c:pt>
                <c:pt idx="17">
                  <c:v>70</c:v>
                </c:pt>
                <c:pt idx="18">
                  <c:v>172</c:v>
                </c:pt>
                <c:pt idx="19">
                  <c:v>50</c:v>
                </c:pt>
                <c:pt idx="21">
                  <c:v>201</c:v>
                </c:pt>
                <c:pt idx="22">
                  <c:v>102</c:v>
                </c:pt>
                <c:pt idx="23">
                  <c:v>77</c:v>
                </c:pt>
                <c:pt idx="24">
                  <c:v>111</c:v>
                </c:pt>
                <c:pt idx="25">
                  <c:v>93</c:v>
                </c:pt>
                <c:pt idx="27">
                  <c:v>38</c:v>
                </c:pt>
                <c:pt idx="30">
                  <c:v>307</c:v>
                </c:pt>
                <c:pt idx="31">
                  <c:v>42</c:v>
                </c:pt>
                <c:pt idx="32">
                  <c:v>212</c:v>
                </c:pt>
                <c:pt idx="33">
                  <c:v>173</c:v>
                </c:pt>
                <c:pt idx="35">
                  <c:v>39</c:v>
                </c:pt>
                <c:pt idx="36">
                  <c:v>41</c:v>
                </c:pt>
                <c:pt idx="39">
                  <c:v>284</c:v>
                </c:pt>
                <c:pt idx="42">
                  <c:v>59</c:v>
                </c:pt>
                <c:pt idx="43">
                  <c:v>41</c:v>
                </c:pt>
                <c:pt idx="44">
                  <c:v>88</c:v>
                </c:pt>
                <c:pt idx="45">
                  <c:v>74</c:v>
                </c:pt>
                <c:pt idx="46">
                  <c:v>96</c:v>
                </c:pt>
              </c:numCache>
            </c:numRef>
          </c:val>
          <c:extLst>
            <c:ext xmlns:c16="http://schemas.microsoft.com/office/drawing/2014/chart" uri="{C3380CC4-5D6E-409C-BE32-E72D297353CC}">
              <c16:uniqueId val="{00000000-F8D7-4898-A007-58E0A8D7C300}"/>
            </c:ext>
          </c:extLst>
        </c:ser>
        <c:ser>
          <c:idx val="1"/>
          <c:order val="1"/>
          <c:tx>
            <c:strRef>
              <c:f>'Q17'!$AC$1:$AC$2</c:f>
              <c:strCache>
                <c:ptCount val="1"/>
                <c:pt idx="0">
                  <c:v>Germany</c:v>
                </c:pt>
              </c:strCache>
            </c:strRef>
          </c:tx>
          <c:spPr>
            <a:solidFill>
              <a:schemeClr val="accent2"/>
            </a:solidFill>
            <a:ln>
              <a:noFill/>
            </a:ln>
            <a:effectLst/>
          </c:spPr>
          <c:invertIfNegative val="0"/>
          <c:cat>
            <c:strRef>
              <c:f>'Q17'!$AA$3:$AA$49</c:f>
              <c:strCache>
                <c:ptCount val="47"/>
                <c:pt idx="0">
                  <c:v>Alpine Skiing</c:v>
                </c:pt>
                <c:pt idx="1">
                  <c:v>Archery</c:v>
                </c:pt>
                <c:pt idx="2">
                  <c:v>Art Competitions</c:v>
                </c:pt>
                <c:pt idx="3">
                  <c:v>Athletics</c:v>
                </c:pt>
                <c:pt idx="4">
                  <c:v>Badminton</c:v>
                </c:pt>
                <c:pt idx="5">
                  <c:v>Baseball</c:v>
                </c:pt>
                <c:pt idx="6">
                  <c:v>Basketball</c:v>
                </c:pt>
                <c:pt idx="7">
                  <c:v>Biathlon</c:v>
                </c:pt>
                <c:pt idx="8">
                  <c:v>Bobsleigh</c:v>
                </c:pt>
                <c:pt idx="9">
                  <c:v>Boxing</c:v>
                </c:pt>
                <c:pt idx="10">
                  <c:v>Canoeing</c:v>
                </c:pt>
                <c:pt idx="11">
                  <c:v>Cross Country Skiing</c:v>
                </c:pt>
                <c:pt idx="12">
                  <c:v>Curling</c:v>
                </c:pt>
                <c:pt idx="13">
                  <c:v>Cycling</c:v>
                </c:pt>
                <c:pt idx="14">
                  <c:v>Diving</c:v>
                </c:pt>
                <c:pt idx="15">
                  <c:v>Equestrianism</c:v>
                </c:pt>
                <c:pt idx="16">
                  <c:v>Fencing</c:v>
                </c:pt>
                <c:pt idx="17">
                  <c:v>Figure Skating</c:v>
                </c:pt>
                <c:pt idx="18">
                  <c:v>Football</c:v>
                </c:pt>
                <c:pt idx="19">
                  <c:v>Freestyle Skiing</c:v>
                </c:pt>
                <c:pt idx="20">
                  <c:v>Golf</c:v>
                </c:pt>
                <c:pt idx="21">
                  <c:v>Gymnastics</c:v>
                </c:pt>
                <c:pt idx="22">
                  <c:v>Handball</c:v>
                </c:pt>
                <c:pt idx="23">
                  <c:v>Hockey</c:v>
                </c:pt>
                <c:pt idx="24">
                  <c:v>Ice Hockey</c:v>
                </c:pt>
                <c:pt idx="25">
                  <c:v>Judo</c:v>
                </c:pt>
                <c:pt idx="26">
                  <c:v>Luge</c:v>
                </c:pt>
                <c:pt idx="27">
                  <c:v>Modern Pentathlon</c:v>
                </c:pt>
                <c:pt idx="28">
                  <c:v>Nordic Combined</c:v>
                </c:pt>
                <c:pt idx="29">
                  <c:v>Rhythmic Gymnastics</c:v>
                </c:pt>
                <c:pt idx="30">
                  <c:v>Rowing</c:v>
                </c:pt>
                <c:pt idx="31">
                  <c:v>Rugby</c:v>
                </c:pt>
                <c:pt idx="32">
                  <c:v>Sailing</c:v>
                </c:pt>
                <c:pt idx="33">
                  <c:v>Shooting</c:v>
                </c:pt>
                <c:pt idx="34">
                  <c:v>Short Track Speed Skating</c:v>
                </c:pt>
                <c:pt idx="35">
                  <c:v>Ski Jumping</c:v>
                </c:pt>
                <c:pt idx="36">
                  <c:v>Snowboarding</c:v>
                </c:pt>
                <c:pt idx="37">
                  <c:v>Softball</c:v>
                </c:pt>
                <c:pt idx="38">
                  <c:v>Speed Skating</c:v>
                </c:pt>
                <c:pt idx="39">
                  <c:v>Swimming</c:v>
                </c:pt>
                <c:pt idx="40">
                  <c:v>Synchronized Swimming</c:v>
                </c:pt>
                <c:pt idx="41">
                  <c:v>Table Tennis</c:v>
                </c:pt>
                <c:pt idx="42">
                  <c:v>Tennis</c:v>
                </c:pt>
                <c:pt idx="43">
                  <c:v>Volleyball</c:v>
                </c:pt>
                <c:pt idx="44">
                  <c:v>Water Polo</c:v>
                </c:pt>
                <c:pt idx="45">
                  <c:v>Weightlifting</c:v>
                </c:pt>
                <c:pt idx="46">
                  <c:v>Wrestling</c:v>
                </c:pt>
              </c:strCache>
            </c:strRef>
          </c:cat>
          <c:val>
            <c:numRef>
              <c:f>'Q17'!$AC$3:$AC$49</c:f>
              <c:numCache>
                <c:formatCode>General</c:formatCode>
                <c:ptCount val="47"/>
                <c:pt idx="0">
                  <c:v>71</c:v>
                </c:pt>
                <c:pt idx="2">
                  <c:v>179</c:v>
                </c:pt>
                <c:pt idx="3">
                  <c:v>764</c:v>
                </c:pt>
                <c:pt idx="7">
                  <c:v>45</c:v>
                </c:pt>
                <c:pt idx="8">
                  <c:v>102</c:v>
                </c:pt>
                <c:pt idx="9">
                  <c:v>97</c:v>
                </c:pt>
                <c:pt idx="10">
                  <c:v>147</c:v>
                </c:pt>
                <c:pt idx="11">
                  <c:v>89</c:v>
                </c:pt>
                <c:pt idx="13">
                  <c:v>181</c:v>
                </c:pt>
                <c:pt idx="14">
                  <c:v>76</c:v>
                </c:pt>
                <c:pt idx="15">
                  <c:v>103</c:v>
                </c:pt>
                <c:pt idx="16">
                  <c:v>127</c:v>
                </c:pt>
                <c:pt idx="17">
                  <c:v>74</c:v>
                </c:pt>
                <c:pt idx="18">
                  <c:v>165</c:v>
                </c:pt>
                <c:pt idx="21">
                  <c:v>147</c:v>
                </c:pt>
                <c:pt idx="22">
                  <c:v>126</c:v>
                </c:pt>
                <c:pt idx="23">
                  <c:v>217</c:v>
                </c:pt>
                <c:pt idx="24">
                  <c:v>201</c:v>
                </c:pt>
                <c:pt idx="25">
                  <c:v>65</c:v>
                </c:pt>
                <c:pt idx="26">
                  <c:v>42</c:v>
                </c:pt>
                <c:pt idx="28">
                  <c:v>38</c:v>
                </c:pt>
                <c:pt idx="30">
                  <c:v>389</c:v>
                </c:pt>
                <c:pt idx="32">
                  <c:v>136</c:v>
                </c:pt>
                <c:pt idx="33">
                  <c:v>119</c:v>
                </c:pt>
                <c:pt idx="35">
                  <c:v>44</c:v>
                </c:pt>
                <c:pt idx="38">
                  <c:v>78</c:v>
                </c:pt>
                <c:pt idx="39">
                  <c:v>266</c:v>
                </c:pt>
                <c:pt idx="42">
                  <c:v>38</c:v>
                </c:pt>
                <c:pt idx="43">
                  <c:v>46</c:v>
                </c:pt>
                <c:pt idx="44">
                  <c:v>94</c:v>
                </c:pt>
                <c:pt idx="45">
                  <c:v>68</c:v>
                </c:pt>
                <c:pt idx="46">
                  <c:v>120</c:v>
                </c:pt>
              </c:numCache>
            </c:numRef>
          </c:val>
          <c:extLst>
            <c:ext xmlns:c16="http://schemas.microsoft.com/office/drawing/2014/chart" uri="{C3380CC4-5D6E-409C-BE32-E72D297353CC}">
              <c16:uniqueId val="{00000001-F8D7-4898-A007-58E0A8D7C300}"/>
            </c:ext>
          </c:extLst>
        </c:ser>
        <c:ser>
          <c:idx val="2"/>
          <c:order val="2"/>
          <c:tx>
            <c:strRef>
              <c:f>'Q17'!$AD$1:$AD$2</c:f>
              <c:strCache>
                <c:ptCount val="1"/>
                <c:pt idx="0">
                  <c:v>Italy</c:v>
                </c:pt>
              </c:strCache>
            </c:strRef>
          </c:tx>
          <c:spPr>
            <a:solidFill>
              <a:schemeClr val="accent3"/>
            </a:solidFill>
            <a:ln>
              <a:noFill/>
            </a:ln>
            <a:effectLst/>
          </c:spPr>
          <c:invertIfNegative val="0"/>
          <c:cat>
            <c:strRef>
              <c:f>'Q17'!$AA$3:$AA$49</c:f>
              <c:strCache>
                <c:ptCount val="47"/>
                <c:pt idx="0">
                  <c:v>Alpine Skiing</c:v>
                </c:pt>
                <c:pt idx="1">
                  <c:v>Archery</c:v>
                </c:pt>
                <c:pt idx="2">
                  <c:v>Art Competitions</c:v>
                </c:pt>
                <c:pt idx="3">
                  <c:v>Athletics</c:v>
                </c:pt>
                <c:pt idx="4">
                  <c:v>Badminton</c:v>
                </c:pt>
                <c:pt idx="5">
                  <c:v>Baseball</c:v>
                </c:pt>
                <c:pt idx="6">
                  <c:v>Basketball</c:v>
                </c:pt>
                <c:pt idx="7">
                  <c:v>Biathlon</c:v>
                </c:pt>
                <c:pt idx="8">
                  <c:v>Bobsleigh</c:v>
                </c:pt>
                <c:pt idx="9">
                  <c:v>Boxing</c:v>
                </c:pt>
                <c:pt idx="10">
                  <c:v>Canoeing</c:v>
                </c:pt>
                <c:pt idx="11">
                  <c:v>Cross Country Skiing</c:v>
                </c:pt>
                <c:pt idx="12">
                  <c:v>Curling</c:v>
                </c:pt>
                <c:pt idx="13">
                  <c:v>Cycling</c:v>
                </c:pt>
                <c:pt idx="14">
                  <c:v>Diving</c:v>
                </c:pt>
                <c:pt idx="15">
                  <c:v>Equestrianism</c:v>
                </c:pt>
                <c:pt idx="16">
                  <c:v>Fencing</c:v>
                </c:pt>
                <c:pt idx="17">
                  <c:v>Figure Skating</c:v>
                </c:pt>
                <c:pt idx="18">
                  <c:v>Football</c:v>
                </c:pt>
                <c:pt idx="19">
                  <c:v>Freestyle Skiing</c:v>
                </c:pt>
                <c:pt idx="20">
                  <c:v>Golf</c:v>
                </c:pt>
                <c:pt idx="21">
                  <c:v>Gymnastics</c:v>
                </c:pt>
                <c:pt idx="22">
                  <c:v>Handball</c:v>
                </c:pt>
                <c:pt idx="23">
                  <c:v>Hockey</c:v>
                </c:pt>
                <c:pt idx="24">
                  <c:v>Ice Hockey</c:v>
                </c:pt>
                <c:pt idx="25">
                  <c:v>Judo</c:v>
                </c:pt>
                <c:pt idx="26">
                  <c:v>Luge</c:v>
                </c:pt>
                <c:pt idx="27">
                  <c:v>Modern Pentathlon</c:v>
                </c:pt>
                <c:pt idx="28">
                  <c:v>Nordic Combined</c:v>
                </c:pt>
                <c:pt idx="29">
                  <c:v>Rhythmic Gymnastics</c:v>
                </c:pt>
                <c:pt idx="30">
                  <c:v>Rowing</c:v>
                </c:pt>
                <c:pt idx="31">
                  <c:v>Rugby</c:v>
                </c:pt>
                <c:pt idx="32">
                  <c:v>Sailing</c:v>
                </c:pt>
                <c:pt idx="33">
                  <c:v>Shooting</c:v>
                </c:pt>
                <c:pt idx="34">
                  <c:v>Short Track Speed Skating</c:v>
                </c:pt>
                <c:pt idx="35">
                  <c:v>Ski Jumping</c:v>
                </c:pt>
                <c:pt idx="36">
                  <c:v>Snowboarding</c:v>
                </c:pt>
                <c:pt idx="37">
                  <c:v>Softball</c:v>
                </c:pt>
                <c:pt idx="38">
                  <c:v>Speed Skating</c:v>
                </c:pt>
                <c:pt idx="39">
                  <c:v>Swimming</c:v>
                </c:pt>
                <c:pt idx="40">
                  <c:v>Synchronized Swimming</c:v>
                </c:pt>
                <c:pt idx="41">
                  <c:v>Table Tennis</c:v>
                </c:pt>
                <c:pt idx="42">
                  <c:v>Tennis</c:v>
                </c:pt>
                <c:pt idx="43">
                  <c:v>Volleyball</c:v>
                </c:pt>
                <c:pt idx="44">
                  <c:v>Water Polo</c:v>
                </c:pt>
                <c:pt idx="45">
                  <c:v>Weightlifting</c:v>
                </c:pt>
                <c:pt idx="46">
                  <c:v>Wrestling</c:v>
                </c:pt>
              </c:strCache>
            </c:strRef>
          </c:cat>
          <c:val>
            <c:numRef>
              <c:f>'Q17'!$AD$3:$AD$49</c:f>
              <c:numCache>
                <c:formatCode>General</c:formatCode>
                <c:ptCount val="47"/>
                <c:pt idx="0">
                  <c:v>166</c:v>
                </c:pt>
                <c:pt idx="2">
                  <c:v>94</c:v>
                </c:pt>
                <c:pt idx="3">
                  <c:v>550</c:v>
                </c:pt>
                <c:pt idx="5">
                  <c:v>67</c:v>
                </c:pt>
                <c:pt idx="6">
                  <c:v>131</c:v>
                </c:pt>
                <c:pt idx="7">
                  <c:v>44</c:v>
                </c:pt>
                <c:pt idx="8">
                  <c:v>119</c:v>
                </c:pt>
                <c:pt idx="9">
                  <c:v>159</c:v>
                </c:pt>
                <c:pt idx="10">
                  <c:v>105</c:v>
                </c:pt>
                <c:pt idx="11">
                  <c:v>128</c:v>
                </c:pt>
                <c:pt idx="13">
                  <c:v>279</c:v>
                </c:pt>
                <c:pt idx="14">
                  <c:v>40</c:v>
                </c:pt>
                <c:pt idx="15">
                  <c:v>85</c:v>
                </c:pt>
                <c:pt idx="16">
                  <c:v>208</c:v>
                </c:pt>
                <c:pt idx="17">
                  <c:v>58</c:v>
                </c:pt>
                <c:pt idx="18">
                  <c:v>222</c:v>
                </c:pt>
                <c:pt idx="21">
                  <c:v>204</c:v>
                </c:pt>
                <c:pt idx="24">
                  <c:v>154</c:v>
                </c:pt>
                <c:pt idx="25">
                  <c:v>49</c:v>
                </c:pt>
                <c:pt idx="26">
                  <c:v>55</c:v>
                </c:pt>
                <c:pt idx="27">
                  <c:v>40</c:v>
                </c:pt>
                <c:pt idx="29">
                  <c:v>36</c:v>
                </c:pt>
                <c:pt idx="30">
                  <c:v>323</c:v>
                </c:pt>
                <c:pt idx="32">
                  <c:v>167</c:v>
                </c:pt>
                <c:pt idx="33">
                  <c:v>116</c:v>
                </c:pt>
                <c:pt idx="36">
                  <c:v>35</c:v>
                </c:pt>
                <c:pt idx="38">
                  <c:v>46</c:v>
                </c:pt>
                <c:pt idx="39">
                  <c:v>249</c:v>
                </c:pt>
                <c:pt idx="40">
                  <c:v>35</c:v>
                </c:pt>
                <c:pt idx="42">
                  <c:v>39</c:v>
                </c:pt>
                <c:pt idx="43">
                  <c:v>113</c:v>
                </c:pt>
                <c:pt idx="44">
                  <c:v>152</c:v>
                </c:pt>
                <c:pt idx="45">
                  <c:v>53</c:v>
                </c:pt>
                <c:pt idx="46">
                  <c:v>99</c:v>
                </c:pt>
              </c:numCache>
            </c:numRef>
          </c:val>
          <c:extLst>
            <c:ext xmlns:c16="http://schemas.microsoft.com/office/drawing/2014/chart" uri="{C3380CC4-5D6E-409C-BE32-E72D297353CC}">
              <c16:uniqueId val="{00000002-F8D7-4898-A007-58E0A8D7C300}"/>
            </c:ext>
          </c:extLst>
        </c:ser>
        <c:ser>
          <c:idx val="3"/>
          <c:order val="3"/>
          <c:tx>
            <c:strRef>
              <c:f>'Q17'!$AE$1:$AE$2</c:f>
              <c:strCache>
                <c:ptCount val="1"/>
                <c:pt idx="0">
                  <c:v>UK</c:v>
                </c:pt>
              </c:strCache>
            </c:strRef>
          </c:tx>
          <c:spPr>
            <a:solidFill>
              <a:schemeClr val="accent4"/>
            </a:solidFill>
            <a:ln>
              <a:noFill/>
            </a:ln>
            <a:effectLst/>
          </c:spPr>
          <c:invertIfNegative val="0"/>
          <c:cat>
            <c:strRef>
              <c:f>'Q17'!$AA$3:$AA$49</c:f>
              <c:strCache>
                <c:ptCount val="47"/>
                <c:pt idx="0">
                  <c:v>Alpine Skiing</c:v>
                </c:pt>
                <c:pt idx="1">
                  <c:v>Archery</c:v>
                </c:pt>
                <c:pt idx="2">
                  <c:v>Art Competitions</c:v>
                </c:pt>
                <c:pt idx="3">
                  <c:v>Athletics</c:v>
                </c:pt>
                <c:pt idx="4">
                  <c:v>Badminton</c:v>
                </c:pt>
                <c:pt idx="5">
                  <c:v>Baseball</c:v>
                </c:pt>
                <c:pt idx="6">
                  <c:v>Basketball</c:v>
                </c:pt>
                <c:pt idx="7">
                  <c:v>Biathlon</c:v>
                </c:pt>
                <c:pt idx="8">
                  <c:v>Bobsleigh</c:v>
                </c:pt>
                <c:pt idx="9">
                  <c:v>Boxing</c:v>
                </c:pt>
                <c:pt idx="10">
                  <c:v>Canoeing</c:v>
                </c:pt>
                <c:pt idx="11">
                  <c:v>Cross Country Skiing</c:v>
                </c:pt>
                <c:pt idx="12">
                  <c:v>Curling</c:v>
                </c:pt>
                <c:pt idx="13">
                  <c:v>Cycling</c:v>
                </c:pt>
                <c:pt idx="14">
                  <c:v>Diving</c:v>
                </c:pt>
                <c:pt idx="15">
                  <c:v>Equestrianism</c:v>
                </c:pt>
                <c:pt idx="16">
                  <c:v>Fencing</c:v>
                </c:pt>
                <c:pt idx="17">
                  <c:v>Figure Skating</c:v>
                </c:pt>
                <c:pt idx="18">
                  <c:v>Football</c:v>
                </c:pt>
                <c:pt idx="19">
                  <c:v>Freestyle Skiing</c:v>
                </c:pt>
                <c:pt idx="20">
                  <c:v>Golf</c:v>
                </c:pt>
                <c:pt idx="21">
                  <c:v>Gymnastics</c:v>
                </c:pt>
                <c:pt idx="22">
                  <c:v>Handball</c:v>
                </c:pt>
                <c:pt idx="23">
                  <c:v>Hockey</c:v>
                </c:pt>
                <c:pt idx="24">
                  <c:v>Ice Hockey</c:v>
                </c:pt>
                <c:pt idx="25">
                  <c:v>Judo</c:v>
                </c:pt>
                <c:pt idx="26">
                  <c:v>Luge</c:v>
                </c:pt>
                <c:pt idx="27">
                  <c:v>Modern Pentathlon</c:v>
                </c:pt>
                <c:pt idx="28">
                  <c:v>Nordic Combined</c:v>
                </c:pt>
                <c:pt idx="29">
                  <c:v>Rhythmic Gymnastics</c:v>
                </c:pt>
                <c:pt idx="30">
                  <c:v>Rowing</c:v>
                </c:pt>
                <c:pt idx="31">
                  <c:v>Rugby</c:v>
                </c:pt>
                <c:pt idx="32">
                  <c:v>Sailing</c:v>
                </c:pt>
                <c:pt idx="33">
                  <c:v>Shooting</c:v>
                </c:pt>
                <c:pt idx="34">
                  <c:v>Short Track Speed Skating</c:v>
                </c:pt>
                <c:pt idx="35">
                  <c:v>Ski Jumping</c:v>
                </c:pt>
                <c:pt idx="36">
                  <c:v>Snowboarding</c:v>
                </c:pt>
                <c:pt idx="37">
                  <c:v>Softball</c:v>
                </c:pt>
                <c:pt idx="38">
                  <c:v>Speed Skating</c:v>
                </c:pt>
                <c:pt idx="39">
                  <c:v>Swimming</c:v>
                </c:pt>
                <c:pt idx="40">
                  <c:v>Synchronized Swimming</c:v>
                </c:pt>
                <c:pt idx="41">
                  <c:v>Table Tennis</c:v>
                </c:pt>
                <c:pt idx="42">
                  <c:v>Tennis</c:v>
                </c:pt>
                <c:pt idx="43">
                  <c:v>Volleyball</c:v>
                </c:pt>
                <c:pt idx="44">
                  <c:v>Water Polo</c:v>
                </c:pt>
                <c:pt idx="45">
                  <c:v>Weightlifting</c:v>
                </c:pt>
                <c:pt idx="46">
                  <c:v>Wrestling</c:v>
                </c:pt>
              </c:strCache>
            </c:strRef>
          </c:cat>
          <c:val>
            <c:numRef>
              <c:f>'Q17'!$AE$3:$AE$49</c:f>
              <c:numCache>
                <c:formatCode>General</c:formatCode>
                <c:ptCount val="47"/>
                <c:pt idx="0">
                  <c:v>119</c:v>
                </c:pt>
                <c:pt idx="1">
                  <c:v>67</c:v>
                </c:pt>
                <c:pt idx="2">
                  <c:v>122</c:v>
                </c:pt>
                <c:pt idx="3">
                  <c:v>1211</c:v>
                </c:pt>
                <c:pt idx="4">
                  <c:v>42</c:v>
                </c:pt>
                <c:pt idx="8">
                  <c:v>118</c:v>
                </c:pt>
                <c:pt idx="9">
                  <c:v>187</c:v>
                </c:pt>
                <c:pt idx="10">
                  <c:v>140</c:v>
                </c:pt>
                <c:pt idx="11">
                  <c:v>52</c:v>
                </c:pt>
                <c:pt idx="12">
                  <c:v>40</c:v>
                </c:pt>
                <c:pt idx="13">
                  <c:v>278</c:v>
                </c:pt>
                <c:pt idx="14">
                  <c:v>103</c:v>
                </c:pt>
                <c:pt idx="15">
                  <c:v>112</c:v>
                </c:pt>
                <c:pt idx="16">
                  <c:v>173</c:v>
                </c:pt>
                <c:pt idx="17">
                  <c:v>121</c:v>
                </c:pt>
                <c:pt idx="18">
                  <c:v>139</c:v>
                </c:pt>
                <c:pt idx="21">
                  <c:v>151</c:v>
                </c:pt>
                <c:pt idx="23">
                  <c:v>295</c:v>
                </c:pt>
                <c:pt idx="24">
                  <c:v>41</c:v>
                </c:pt>
                <c:pt idx="25">
                  <c:v>73</c:v>
                </c:pt>
                <c:pt idx="27">
                  <c:v>52</c:v>
                </c:pt>
                <c:pt idx="30">
                  <c:v>500</c:v>
                </c:pt>
                <c:pt idx="32">
                  <c:v>227</c:v>
                </c:pt>
                <c:pt idx="33">
                  <c:v>182</c:v>
                </c:pt>
                <c:pt idx="39">
                  <c:v>474</c:v>
                </c:pt>
                <c:pt idx="42">
                  <c:v>74</c:v>
                </c:pt>
                <c:pt idx="44">
                  <c:v>79</c:v>
                </c:pt>
                <c:pt idx="45">
                  <c:v>78</c:v>
                </c:pt>
                <c:pt idx="46">
                  <c:v>87</c:v>
                </c:pt>
              </c:numCache>
            </c:numRef>
          </c:val>
          <c:extLst>
            <c:ext xmlns:c16="http://schemas.microsoft.com/office/drawing/2014/chart" uri="{C3380CC4-5D6E-409C-BE32-E72D297353CC}">
              <c16:uniqueId val="{00000003-F8D7-4898-A007-58E0A8D7C300}"/>
            </c:ext>
          </c:extLst>
        </c:ser>
        <c:ser>
          <c:idx val="4"/>
          <c:order val="4"/>
          <c:tx>
            <c:strRef>
              <c:f>'Q17'!$AF$1:$AF$2</c:f>
              <c:strCache>
                <c:ptCount val="1"/>
                <c:pt idx="0">
                  <c:v>USA</c:v>
                </c:pt>
              </c:strCache>
            </c:strRef>
          </c:tx>
          <c:spPr>
            <a:solidFill>
              <a:schemeClr val="accent5"/>
            </a:solidFill>
            <a:ln>
              <a:noFill/>
            </a:ln>
            <a:effectLst/>
          </c:spPr>
          <c:invertIfNegative val="0"/>
          <c:cat>
            <c:strRef>
              <c:f>'Q17'!$AA$3:$AA$49</c:f>
              <c:strCache>
                <c:ptCount val="47"/>
                <c:pt idx="0">
                  <c:v>Alpine Skiing</c:v>
                </c:pt>
                <c:pt idx="1">
                  <c:v>Archery</c:v>
                </c:pt>
                <c:pt idx="2">
                  <c:v>Art Competitions</c:v>
                </c:pt>
                <c:pt idx="3">
                  <c:v>Athletics</c:v>
                </c:pt>
                <c:pt idx="4">
                  <c:v>Badminton</c:v>
                </c:pt>
                <c:pt idx="5">
                  <c:v>Baseball</c:v>
                </c:pt>
                <c:pt idx="6">
                  <c:v>Basketball</c:v>
                </c:pt>
                <c:pt idx="7">
                  <c:v>Biathlon</c:v>
                </c:pt>
                <c:pt idx="8">
                  <c:v>Bobsleigh</c:v>
                </c:pt>
                <c:pt idx="9">
                  <c:v>Boxing</c:v>
                </c:pt>
                <c:pt idx="10">
                  <c:v>Canoeing</c:v>
                </c:pt>
                <c:pt idx="11">
                  <c:v>Cross Country Skiing</c:v>
                </c:pt>
                <c:pt idx="12">
                  <c:v>Curling</c:v>
                </c:pt>
                <c:pt idx="13">
                  <c:v>Cycling</c:v>
                </c:pt>
                <c:pt idx="14">
                  <c:v>Diving</c:v>
                </c:pt>
                <c:pt idx="15">
                  <c:v>Equestrianism</c:v>
                </c:pt>
                <c:pt idx="16">
                  <c:v>Fencing</c:v>
                </c:pt>
                <c:pt idx="17">
                  <c:v>Figure Skating</c:v>
                </c:pt>
                <c:pt idx="18">
                  <c:v>Football</c:v>
                </c:pt>
                <c:pt idx="19">
                  <c:v>Freestyle Skiing</c:v>
                </c:pt>
                <c:pt idx="20">
                  <c:v>Golf</c:v>
                </c:pt>
                <c:pt idx="21">
                  <c:v>Gymnastics</c:v>
                </c:pt>
                <c:pt idx="22">
                  <c:v>Handball</c:v>
                </c:pt>
                <c:pt idx="23">
                  <c:v>Hockey</c:v>
                </c:pt>
                <c:pt idx="24">
                  <c:v>Ice Hockey</c:v>
                </c:pt>
                <c:pt idx="25">
                  <c:v>Judo</c:v>
                </c:pt>
                <c:pt idx="26">
                  <c:v>Luge</c:v>
                </c:pt>
                <c:pt idx="27">
                  <c:v>Modern Pentathlon</c:v>
                </c:pt>
                <c:pt idx="28">
                  <c:v>Nordic Combined</c:v>
                </c:pt>
                <c:pt idx="29">
                  <c:v>Rhythmic Gymnastics</c:v>
                </c:pt>
                <c:pt idx="30">
                  <c:v>Rowing</c:v>
                </c:pt>
                <c:pt idx="31">
                  <c:v>Rugby</c:v>
                </c:pt>
                <c:pt idx="32">
                  <c:v>Sailing</c:v>
                </c:pt>
                <c:pt idx="33">
                  <c:v>Shooting</c:v>
                </c:pt>
                <c:pt idx="34">
                  <c:v>Short Track Speed Skating</c:v>
                </c:pt>
                <c:pt idx="35">
                  <c:v>Ski Jumping</c:v>
                </c:pt>
                <c:pt idx="36">
                  <c:v>Snowboarding</c:v>
                </c:pt>
                <c:pt idx="37">
                  <c:v>Softball</c:v>
                </c:pt>
                <c:pt idx="38">
                  <c:v>Speed Skating</c:v>
                </c:pt>
                <c:pt idx="39">
                  <c:v>Swimming</c:v>
                </c:pt>
                <c:pt idx="40">
                  <c:v>Synchronized Swimming</c:v>
                </c:pt>
                <c:pt idx="41">
                  <c:v>Table Tennis</c:v>
                </c:pt>
                <c:pt idx="42">
                  <c:v>Tennis</c:v>
                </c:pt>
                <c:pt idx="43">
                  <c:v>Volleyball</c:v>
                </c:pt>
                <c:pt idx="44">
                  <c:v>Water Polo</c:v>
                </c:pt>
                <c:pt idx="45">
                  <c:v>Weightlifting</c:v>
                </c:pt>
                <c:pt idx="46">
                  <c:v>Wrestling</c:v>
                </c:pt>
              </c:strCache>
            </c:strRef>
          </c:cat>
          <c:val>
            <c:numRef>
              <c:f>'Q17'!$AF$3:$AF$49</c:f>
              <c:numCache>
                <c:formatCode>General</c:formatCode>
                <c:ptCount val="47"/>
                <c:pt idx="0">
                  <c:v>177</c:v>
                </c:pt>
                <c:pt idx="1">
                  <c:v>60</c:v>
                </c:pt>
                <c:pt idx="2">
                  <c:v>232</c:v>
                </c:pt>
                <c:pt idx="3">
                  <c:v>1837</c:v>
                </c:pt>
                <c:pt idx="5">
                  <c:v>86</c:v>
                </c:pt>
                <c:pt idx="6">
                  <c:v>262</c:v>
                </c:pt>
                <c:pt idx="7">
                  <c:v>68</c:v>
                </c:pt>
                <c:pt idx="8">
                  <c:v>149</c:v>
                </c:pt>
                <c:pt idx="9">
                  <c:v>234</c:v>
                </c:pt>
                <c:pt idx="10">
                  <c:v>170</c:v>
                </c:pt>
                <c:pt idx="11">
                  <c:v>137</c:v>
                </c:pt>
                <c:pt idx="13">
                  <c:v>263</c:v>
                </c:pt>
                <c:pt idx="14">
                  <c:v>155</c:v>
                </c:pt>
                <c:pt idx="15">
                  <c:v>140</c:v>
                </c:pt>
                <c:pt idx="16">
                  <c:v>258</c:v>
                </c:pt>
                <c:pt idx="17">
                  <c:v>201</c:v>
                </c:pt>
                <c:pt idx="18">
                  <c:v>237</c:v>
                </c:pt>
                <c:pt idx="19">
                  <c:v>70</c:v>
                </c:pt>
                <c:pt idx="20">
                  <c:v>77</c:v>
                </c:pt>
                <c:pt idx="21">
                  <c:v>275</c:v>
                </c:pt>
                <c:pt idx="22">
                  <c:v>105</c:v>
                </c:pt>
                <c:pt idx="23">
                  <c:v>143</c:v>
                </c:pt>
                <c:pt idx="24">
                  <c:v>368</c:v>
                </c:pt>
                <c:pt idx="25">
                  <c:v>70</c:v>
                </c:pt>
                <c:pt idx="26">
                  <c:v>81</c:v>
                </c:pt>
                <c:pt idx="27">
                  <c:v>54</c:v>
                </c:pt>
                <c:pt idx="28">
                  <c:v>53</c:v>
                </c:pt>
                <c:pt idx="30">
                  <c:v>632</c:v>
                </c:pt>
                <c:pt idx="32">
                  <c:v>224</c:v>
                </c:pt>
                <c:pt idx="33">
                  <c:v>276</c:v>
                </c:pt>
                <c:pt idx="34">
                  <c:v>36</c:v>
                </c:pt>
                <c:pt idx="35">
                  <c:v>72</c:v>
                </c:pt>
                <c:pt idx="36">
                  <c:v>55</c:v>
                </c:pt>
                <c:pt idx="37">
                  <c:v>36</c:v>
                </c:pt>
                <c:pt idx="38">
                  <c:v>166</c:v>
                </c:pt>
                <c:pt idx="39">
                  <c:v>678</c:v>
                </c:pt>
                <c:pt idx="40">
                  <c:v>41</c:v>
                </c:pt>
                <c:pt idx="42">
                  <c:v>94</c:v>
                </c:pt>
                <c:pt idx="43">
                  <c:v>171</c:v>
                </c:pt>
                <c:pt idx="44">
                  <c:v>210</c:v>
                </c:pt>
                <c:pt idx="45">
                  <c:v>100</c:v>
                </c:pt>
                <c:pt idx="46">
                  <c:v>294</c:v>
                </c:pt>
              </c:numCache>
            </c:numRef>
          </c:val>
          <c:extLst>
            <c:ext xmlns:c16="http://schemas.microsoft.com/office/drawing/2014/chart" uri="{C3380CC4-5D6E-409C-BE32-E72D297353CC}">
              <c16:uniqueId val="{00000004-F8D7-4898-A007-58E0A8D7C300}"/>
            </c:ext>
          </c:extLst>
        </c:ser>
        <c:dLbls>
          <c:showLegendKey val="0"/>
          <c:showVal val="0"/>
          <c:showCatName val="0"/>
          <c:showSerName val="0"/>
          <c:showPercent val="0"/>
          <c:showBubbleSize val="0"/>
        </c:dLbls>
        <c:gapWidth val="182"/>
        <c:axId val="1435914527"/>
        <c:axId val="1435898207"/>
      </c:barChart>
      <c:catAx>
        <c:axId val="1435914527"/>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35898207"/>
        <c:crosses val="autoZero"/>
        <c:auto val="1"/>
        <c:lblAlgn val="ctr"/>
        <c:lblOffset val="100"/>
        <c:noMultiLvlLbl val="0"/>
      </c:catAx>
      <c:valAx>
        <c:axId val="1435898207"/>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35914527"/>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tx1"/>
      </a:solidFill>
    </a:ln>
    <a:effectLst>
      <a:outerShdw algn="ctr" rotWithShape="0">
        <a:srgbClr val="D24339"/>
      </a:outerShdw>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[EDA.xlsx]Q18!PivotTable1</c:name>
    <c:fmtId val="6"/>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i="1">
                <a:solidFill>
                  <a:sysClr val="windowText" lastClr="000000"/>
                </a:solidFill>
                <a:latin typeface="Segoe UI Black" panose="020B0A02040204020203" pitchFamily="34" charset="0"/>
                <a:ea typeface="Segoe UI Black" panose="020B0A02040204020203" pitchFamily="34" charset="0"/>
              </a:rPr>
              <a:t>overall medal tally</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bar"/>
        <c:grouping val="clustered"/>
        <c:varyColors val="0"/>
        <c:ser>
          <c:idx val="0"/>
          <c:order val="0"/>
          <c:tx>
            <c:strRef>
              <c:f>'Q18'!$AB$1</c:f>
              <c:strCache>
                <c:ptCount val="1"/>
                <c:pt idx="0">
                  <c:v>Total</c:v>
                </c:pt>
              </c:strCache>
            </c:strRef>
          </c:tx>
          <c:spPr>
            <a:solidFill>
              <a:schemeClr val="accent1"/>
            </a:solidFill>
            <a:ln>
              <a:noFill/>
            </a:ln>
            <a:effectLst/>
          </c:spPr>
          <c:invertIfNegative val="0"/>
          <c:cat>
            <c:strRef>
              <c:f>'Q18'!$AA$2:$AA$230</c:f>
              <c:strCache>
                <c:ptCount val="228"/>
                <c:pt idx="0">
                  <c:v>USA</c:v>
                </c:pt>
                <c:pt idx="1">
                  <c:v>UK</c:v>
                </c:pt>
                <c:pt idx="2">
                  <c:v>France</c:v>
                </c:pt>
                <c:pt idx="3">
                  <c:v>Germany</c:v>
                </c:pt>
                <c:pt idx="4">
                  <c:v>Italy</c:v>
                </c:pt>
                <c:pt idx="5">
                  <c:v>Canada</c:v>
                </c:pt>
                <c:pt idx="6">
                  <c:v>Sweden</c:v>
                </c:pt>
                <c:pt idx="7">
                  <c:v>Japan</c:v>
                </c:pt>
                <c:pt idx="8">
                  <c:v>Australia</c:v>
                </c:pt>
                <c:pt idx="9">
                  <c:v>Hungary</c:v>
                </c:pt>
                <c:pt idx="10">
                  <c:v>Poland</c:v>
                </c:pt>
                <c:pt idx="11">
                  <c:v>Soviet Union</c:v>
                </c:pt>
                <c:pt idx="12">
                  <c:v>Netherlands</c:v>
                </c:pt>
                <c:pt idx="13">
                  <c:v>Switzerland</c:v>
                </c:pt>
                <c:pt idx="14">
                  <c:v>Russia</c:v>
                </c:pt>
                <c:pt idx="15">
                  <c:v>Finland</c:v>
                </c:pt>
                <c:pt idx="16">
                  <c:v>Spain</c:v>
                </c:pt>
                <c:pt idx="17">
                  <c:v>China</c:v>
                </c:pt>
                <c:pt idx="18">
                  <c:v>Austria</c:v>
                </c:pt>
                <c:pt idx="19">
                  <c:v>Norway</c:v>
                </c:pt>
                <c:pt idx="20">
                  <c:v>Czechoslovakia</c:v>
                </c:pt>
                <c:pt idx="21">
                  <c:v>South Korea</c:v>
                </c:pt>
                <c:pt idx="22">
                  <c:v>Romania</c:v>
                </c:pt>
                <c:pt idx="23">
                  <c:v>West Germany</c:v>
                </c:pt>
                <c:pt idx="24">
                  <c:v>Brazil</c:v>
                </c:pt>
                <c:pt idx="25">
                  <c:v>Denmark</c:v>
                </c:pt>
                <c:pt idx="26">
                  <c:v>Bulgaria</c:v>
                </c:pt>
                <c:pt idx="27">
                  <c:v>Belgium</c:v>
                </c:pt>
                <c:pt idx="28">
                  <c:v>East Germany</c:v>
                </c:pt>
                <c:pt idx="29">
                  <c:v>Argentina</c:v>
                </c:pt>
                <c:pt idx="30">
                  <c:v>Ukraine</c:v>
                </c:pt>
                <c:pt idx="31">
                  <c:v>Mexico</c:v>
                </c:pt>
                <c:pt idx="32">
                  <c:v>Yugoslavia</c:v>
                </c:pt>
                <c:pt idx="33">
                  <c:v>Cuba</c:v>
                </c:pt>
                <c:pt idx="34">
                  <c:v>New Zealand</c:v>
                </c:pt>
                <c:pt idx="35">
                  <c:v>Greece</c:v>
                </c:pt>
                <c:pt idx="36">
                  <c:v>Czech Republic</c:v>
                </c:pt>
                <c:pt idx="37">
                  <c:v>Belarus</c:v>
                </c:pt>
                <c:pt idx="38">
                  <c:v>Unified Team</c:v>
                </c:pt>
                <c:pt idx="39">
                  <c:v>South Africa</c:v>
                </c:pt>
                <c:pt idx="40">
                  <c:v>Kazakhstan</c:v>
                </c:pt>
                <c:pt idx="41">
                  <c:v>Portugal</c:v>
                </c:pt>
                <c:pt idx="42">
                  <c:v>Egypt</c:v>
                </c:pt>
                <c:pt idx="43">
                  <c:v>India</c:v>
                </c:pt>
                <c:pt idx="44">
                  <c:v>Ireland</c:v>
                </c:pt>
                <c:pt idx="45">
                  <c:v>Turkey</c:v>
                </c:pt>
                <c:pt idx="46">
                  <c:v>Slovenia</c:v>
                </c:pt>
                <c:pt idx="47">
                  <c:v>Slovakia</c:v>
                </c:pt>
                <c:pt idx="48">
                  <c:v>Taiwan</c:v>
                </c:pt>
                <c:pt idx="49">
                  <c:v>Colombia</c:v>
                </c:pt>
                <c:pt idx="50">
                  <c:v>Luxembourg</c:v>
                </c:pt>
                <c:pt idx="51">
                  <c:v>Latvia</c:v>
                </c:pt>
                <c:pt idx="52">
                  <c:v>Puerto Rico</c:v>
                </c:pt>
                <c:pt idx="53">
                  <c:v>Croatia</c:v>
                </c:pt>
                <c:pt idx="54">
                  <c:v>Venezuela</c:v>
                </c:pt>
                <c:pt idx="55">
                  <c:v>Estonia</c:v>
                </c:pt>
                <c:pt idx="56">
                  <c:v>Nigeria</c:v>
                </c:pt>
                <c:pt idx="57">
                  <c:v>Jamaica</c:v>
                </c:pt>
                <c:pt idx="58">
                  <c:v>Chile</c:v>
                </c:pt>
                <c:pt idx="59">
                  <c:v>North Korea</c:v>
                </c:pt>
                <c:pt idx="60">
                  <c:v>Kenya</c:v>
                </c:pt>
                <c:pt idx="61">
                  <c:v>Iran</c:v>
                </c:pt>
                <c:pt idx="62">
                  <c:v>Thailand</c:v>
                </c:pt>
                <c:pt idx="63">
                  <c:v>Hong Kong</c:v>
                </c:pt>
                <c:pt idx="64">
                  <c:v>Israel</c:v>
                </c:pt>
                <c:pt idx="65">
                  <c:v>Lithuania</c:v>
                </c:pt>
                <c:pt idx="66">
                  <c:v>Philippines</c:v>
                </c:pt>
                <c:pt idx="67">
                  <c:v>Iceland</c:v>
                </c:pt>
                <c:pt idx="68">
                  <c:v>Tunisia</c:v>
                </c:pt>
                <c:pt idx="69">
                  <c:v>Algeria</c:v>
                </c:pt>
                <c:pt idx="70">
                  <c:v>Mongolia</c:v>
                </c:pt>
                <c:pt idx="71">
                  <c:v>Uruguay</c:v>
                </c:pt>
                <c:pt idx="72">
                  <c:v>Morocco</c:v>
                </c:pt>
                <c:pt idx="73">
                  <c:v>Malaysia</c:v>
                </c:pt>
                <c:pt idx="74">
                  <c:v>Uzbekistan</c:v>
                </c:pt>
                <c:pt idx="75">
                  <c:v>Pakistan</c:v>
                </c:pt>
                <c:pt idx="76">
                  <c:v>Peru</c:v>
                </c:pt>
                <c:pt idx="77">
                  <c:v>Serbia</c:v>
                </c:pt>
                <c:pt idx="78">
                  <c:v>Serbia and Montenegro</c:v>
                </c:pt>
                <c:pt idx="79">
                  <c:v>Guatemala</c:v>
                </c:pt>
                <c:pt idx="80">
                  <c:v>Indonesia</c:v>
                </c:pt>
                <c:pt idx="81">
                  <c:v>Senegal</c:v>
                </c:pt>
                <c:pt idx="82">
                  <c:v>Trinidad and Tobago</c:v>
                </c:pt>
                <c:pt idx="83">
                  <c:v>Bahamas</c:v>
                </c:pt>
                <c:pt idx="84">
                  <c:v>Liechtenstein</c:v>
                </c:pt>
                <c:pt idx="85">
                  <c:v>Ethiopia</c:v>
                </c:pt>
                <c:pt idx="86">
                  <c:v>Ghana</c:v>
                </c:pt>
                <c:pt idx="87">
                  <c:v>Singapore</c:v>
                </c:pt>
                <c:pt idx="88">
                  <c:v>Azerbaijan</c:v>
                </c:pt>
                <c:pt idx="89">
                  <c:v>Zimbabwe</c:v>
                </c:pt>
                <c:pt idx="90">
                  <c:v>Georgia</c:v>
                </c:pt>
                <c:pt idx="91">
                  <c:v>Cameroon</c:v>
                </c:pt>
                <c:pt idx="92">
                  <c:v>Virgin Islands</c:v>
                </c:pt>
                <c:pt idx="93">
                  <c:v>Ecuador</c:v>
                </c:pt>
                <c:pt idx="94">
                  <c:v>Lebanon</c:v>
                </c:pt>
                <c:pt idx="95">
                  <c:v>Angola</c:v>
                </c:pt>
                <c:pt idx="96">
                  <c:v>Moldova</c:v>
                </c:pt>
                <c:pt idx="97">
                  <c:v>Dominican Republic</c:v>
                </c:pt>
                <c:pt idx="98">
                  <c:v>Costa Rica</c:v>
                </c:pt>
                <c:pt idx="99">
                  <c:v>Kuwait</c:v>
                </c:pt>
                <c:pt idx="100">
                  <c:v>Uganda</c:v>
                </c:pt>
                <c:pt idx="101">
                  <c:v>Armenia</c:v>
                </c:pt>
                <c:pt idx="102">
                  <c:v>Kyrgyzstan</c:v>
                </c:pt>
                <c:pt idx="103">
                  <c:v>Individual Olympic Athletes</c:v>
                </c:pt>
                <c:pt idx="104">
                  <c:v>Cyprus</c:v>
                </c:pt>
                <c:pt idx="105">
                  <c:v>Fiji</c:v>
                </c:pt>
                <c:pt idx="106">
                  <c:v>Barbados</c:v>
                </c:pt>
                <c:pt idx="107">
                  <c:v>Saudi Arabia</c:v>
                </c:pt>
                <c:pt idx="108">
                  <c:v>El Salvador</c:v>
                </c:pt>
                <c:pt idx="109">
                  <c:v>Bermuda</c:v>
                </c:pt>
                <c:pt idx="110">
                  <c:v>Monaco</c:v>
                </c:pt>
                <c:pt idx="111">
                  <c:v>San Marino</c:v>
                </c:pt>
                <c:pt idx="112">
                  <c:v>Ivory Coast</c:v>
                </c:pt>
                <c:pt idx="113">
                  <c:v>Qatar</c:v>
                </c:pt>
                <c:pt idx="114">
                  <c:v>Honduras</c:v>
                </c:pt>
                <c:pt idx="115">
                  <c:v>Andorra</c:v>
                </c:pt>
                <c:pt idx="116">
                  <c:v>Iraq</c:v>
                </c:pt>
                <c:pt idx="117">
                  <c:v>Syria</c:v>
                </c:pt>
                <c:pt idx="118">
                  <c:v>Bosnia and Herzegovina</c:v>
                </c:pt>
                <c:pt idx="119">
                  <c:v>Vietnam</c:v>
                </c:pt>
                <c:pt idx="120">
                  <c:v>Zambia</c:v>
                </c:pt>
                <c:pt idx="121">
                  <c:v>Bohemia</c:v>
                </c:pt>
                <c:pt idx="122">
                  <c:v>Boliva</c:v>
                </c:pt>
                <c:pt idx="123">
                  <c:v>Tanzania</c:v>
                </c:pt>
                <c:pt idx="124">
                  <c:v>Mauritius</c:v>
                </c:pt>
                <c:pt idx="125">
                  <c:v>Sri Lanka</c:v>
                </c:pt>
                <c:pt idx="126">
                  <c:v>Panama</c:v>
                </c:pt>
                <c:pt idx="127">
                  <c:v>Paraguay</c:v>
                </c:pt>
                <c:pt idx="128">
                  <c:v>Antigua and Barbuda</c:v>
                </c:pt>
                <c:pt idx="129">
                  <c:v>Nicaragua</c:v>
                </c:pt>
                <c:pt idx="130">
                  <c:v>Madagascar</c:v>
                </c:pt>
                <c:pt idx="131">
                  <c:v>United Arab Republic</c:v>
                </c:pt>
                <c:pt idx="132">
                  <c:v>Sierra Leone</c:v>
                </c:pt>
                <c:pt idx="133">
                  <c:v>Malta</c:v>
                </c:pt>
                <c:pt idx="134">
                  <c:v>Bahrain</c:v>
                </c:pt>
                <c:pt idx="135">
                  <c:v>United Arab Emirates</c:v>
                </c:pt>
                <c:pt idx="136">
                  <c:v>Guam</c:v>
                </c:pt>
                <c:pt idx="137">
                  <c:v>Seychelles</c:v>
                </c:pt>
                <c:pt idx="138">
                  <c:v>Papua New Guinea</c:v>
                </c:pt>
                <c:pt idx="139">
                  <c:v>Myanmar</c:v>
                </c:pt>
                <c:pt idx="140">
                  <c:v>Montenegro</c:v>
                </c:pt>
                <c:pt idx="141">
                  <c:v>Saar</c:v>
                </c:pt>
                <c:pt idx="142">
                  <c:v>Guyana</c:v>
                </c:pt>
                <c:pt idx="143">
                  <c:v>Australasia</c:v>
                </c:pt>
                <c:pt idx="144">
                  <c:v>Macedonia</c:v>
                </c:pt>
                <c:pt idx="145">
                  <c:v>Democratic Republic of the Congo</c:v>
                </c:pt>
                <c:pt idx="146">
                  <c:v>Netherlands Antilles</c:v>
                </c:pt>
                <c:pt idx="147">
                  <c:v>Haiti</c:v>
                </c:pt>
                <c:pt idx="148">
                  <c:v>Botswana</c:v>
                </c:pt>
                <c:pt idx="149">
                  <c:v>Republic of Congo</c:v>
                </c:pt>
                <c:pt idx="150">
                  <c:v>Mali</c:v>
                </c:pt>
                <c:pt idx="151">
                  <c:v>Malawi</c:v>
                </c:pt>
                <c:pt idx="152">
                  <c:v>Cayman Islands</c:v>
                </c:pt>
                <c:pt idx="153">
                  <c:v>Jordan</c:v>
                </c:pt>
                <c:pt idx="154">
                  <c:v>Afghanistan</c:v>
                </c:pt>
                <c:pt idx="155">
                  <c:v>Albania</c:v>
                </c:pt>
                <c:pt idx="156">
                  <c:v>Namibia</c:v>
                </c:pt>
                <c:pt idx="157">
                  <c:v>Belize</c:v>
                </c:pt>
                <c:pt idx="158">
                  <c:v>Liberia</c:v>
                </c:pt>
                <c:pt idx="159">
                  <c:v>Tajikistan</c:v>
                </c:pt>
                <c:pt idx="160">
                  <c:v>Nepal</c:v>
                </c:pt>
                <c:pt idx="161">
                  <c:v>Mozambique</c:v>
                </c:pt>
                <c:pt idx="162">
                  <c:v>Suriname</c:v>
                </c:pt>
                <c:pt idx="163">
                  <c:v>Swaziland</c:v>
                </c:pt>
                <c:pt idx="164">
                  <c:v>Lesotho</c:v>
                </c:pt>
                <c:pt idx="165">
                  <c:v>Central African Republic</c:v>
                </c:pt>
                <c:pt idx="166">
                  <c:v>Samoa</c:v>
                </c:pt>
                <c:pt idx="167">
                  <c:v>Gabon</c:v>
                </c:pt>
                <c:pt idx="168">
                  <c:v>Sudan</c:v>
                </c:pt>
                <c:pt idx="169">
                  <c:v>Cambodia</c:v>
                </c:pt>
                <c:pt idx="170">
                  <c:v>Oman</c:v>
                </c:pt>
                <c:pt idx="171">
                  <c:v>Benin</c:v>
                </c:pt>
                <c:pt idx="172">
                  <c:v>Gambia</c:v>
                </c:pt>
                <c:pt idx="173">
                  <c:v>Togo</c:v>
                </c:pt>
                <c:pt idx="174">
                  <c:v>Turkmenistan</c:v>
                </c:pt>
                <c:pt idx="175">
                  <c:v>Bangladesh</c:v>
                </c:pt>
                <c:pt idx="176">
                  <c:v>Laos</c:v>
                </c:pt>
                <c:pt idx="177">
                  <c:v>Rwanda</c:v>
                </c:pt>
                <c:pt idx="178">
                  <c:v>Grenada</c:v>
                </c:pt>
                <c:pt idx="179">
                  <c:v>Vietnam (pre)</c:v>
                </c:pt>
                <c:pt idx="180">
                  <c:v>Maldives</c:v>
                </c:pt>
                <c:pt idx="181">
                  <c:v>Guinea</c:v>
                </c:pt>
                <c:pt idx="182">
                  <c:v>Tonga</c:v>
                </c:pt>
                <c:pt idx="183">
                  <c:v>Virgin Islands, British</c:v>
                </c:pt>
                <c:pt idx="184">
                  <c:v>Aruba</c:v>
                </c:pt>
                <c:pt idx="185">
                  <c:v>Eritrea</c:v>
                </c:pt>
                <c:pt idx="186">
                  <c:v>Libya</c:v>
                </c:pt>
                <c:pt idx="187">
                  <c:v>Saint Vincent</c:v>
                </c:pt>
                <c:pt idx="188">
                  <c:v>Turks and Caicos Islands</c:v>
                </c:pt>
                <c:pt idx="189">
                  <c:v>Burkina Faso</c:v>
                </c:pt>
                <c:pt idx="190">
                  <c:v>Chad</c:v>
                </c:pt>
                <c:pt idx="191">
                  <c:v>Equatorial Guinea</c:v>
                </c:pt>
                <c:pt idx="192">
                  <c:v>Cook Islands</c:v>
                </c:pt>
                <c:pt idx="193">
                  <c:v>Burundi</c:v>
                </c:pt>
                <c:pt idx="194">
                  <c:v>American Samoa</c:v>
                </c:pt>
                <c:pt idx="195">
                  <c:v>West Indies Federation</c:v>
                </c:pt>
                <c:pt idx="196">
                  <c:v>Bhutan</c:v>
                </c:pt>
                <c:pt idx="197">
                  <c:v>Djibouti</c:v>
                </c:pt>
                <c:pt idx="198">
                  <c:v>Vanuatu</c:v>
                </c:pt>
                <c:pt idx="199">
                  <c:v>Yemen</c:v>
                </c:pt>
                <c:pt idx="200">
                  <c:v>Saint Lucia</c:v>
                </c:pt>
                <c:pt idx="201">
                  <c:v>Malaya</c:v>
                </c:pt>
                <c:pt idx="202">
                  <c:v>Niger</c:v>
                </c:pt>
                <c:pt idx="203">
                  <c:v>Somalia</c:v>
                </c:pt>
                <c:pt idx="204">
                  <c:v>Mauritania</c:v>
                </c:pt>
                <c:pt idx="205">
                  <c:v>Solomon Islands</c:v>
                </c:pt>
                <c:pt idx="206">
                  <c:v>Micronesia</c:v>
                </c:pt>
                <c:pt idx="207">
                  <c:v>Palau</c:v>
                </c:pt>
                <c:pt idx="208">
                  <c:v>Palestine</c:v>
                </c:pt>
                <c:pt idx="209">
                  <c:v>Guinea-Bissau</c:v>
                </c:pt>
                <c:pt idx="210">
                  <c:v>Dominica</c:v>
                </c:pt>
                <c:pt idx="211">
                  <c:v>Comoros</c:v>
                </c:pt>
                <c:pt idx="212">
                  <c:v>Cape Verde</c:v>
                </c:pt>
                <c:pt idx="213">
                  <c:v>Sao Tome and Principe</c:v>
                </c:pt>
                <c:pt idx="214">
                  <c:v>Nauru</c:v>
                </c:pt>
                <c:pt idx="215">
                  <c:v>Marshall Islands</c:v>
                </c:pt>
                <c:pt idx="216">
                  <c:v>Zimbabwe (Rhodesia)</c:v>
                </c:pt>
                <c:pt idx="217">
                  <c:v>Refugee Olympic Team</c:v>
                </c:pt>
                <c:pt idx="218">
                  <c:v>Kiribati</c:v>
                </c:pt>
                <c:pt idx="219">
                  <c:v>North Yemen</c:v>
                </c:pt>
                <c:pt idx="220">
                  <c:v>Brunei</c:v>
                </c:pt>
                <c:pt idx="221">
                  <c:v>Timor-Leste</c:v>
                </c:pt>
                <c:pt idx="222">
                  <c:v>Kosovo</c:v>
                </c:pt>
                <c:pt idx="223">
                  <c:v>Tuvalu</c:v>
                </c:pt>
                <c:pt idx="224">
                  <c:v>South Yemen</c:v>
                </c:pt>
                <c:pt idx="225">
                  <c:v>South Sudan</c:v>
                </c:pt>
                <c:pt idx="226">
                  <c:v>Newfoundland</c:v>
                </c:pt>
                <c:pt idx="227">
                  <c:v>North Borneo</c:v>
                </c:pt>
              </c:strCache>
            </c:strRef>
          </c:cat>
          <c:val>
            <c:numRef>
              <c:f>'Q18'!$AB$2:$AB$230</c:f>
              <c:numCache>
                <c:formatCode>General</c:formatCode>
                <c:ptCount val="228"/>
                <c:pt idx="0">
                  <c:v>18127</c:v>
                </c:pt>
                <c:pt idx="1">
                  <c:v>11536</c:v>
                </c:pt>
                <c:pt idx="2">
                  <c:v>11475</c:v>
                </c:pt>
                <c:pt idx="3">
                  <c:v>10496</c:v>
                </c:pt>
                <c:pt idx="4">
                  <c:v>10355</c:v>
                </c:pt>
                <c:pt idx="5">
                  <c:v>9540</c:v>
                </c:pt>
                <c:pt idx="6">
                  <c:v>8335</c:v>
                </c:pt>
                <c:pt idx="7">
                  <c:v>8331</c:v>
                </c:pt>
                <c:pt idx="8">
                  <c:v>7584</c:v>
                </c:pt>
                <c:pt idx="9">
                  <c:v>6514</c:v>
                </c:pt>
                <c:pt idx="10">
                  <c:v>6209</c:v>
                </c:pt>
                <c:pt idx="11">
                  <c:v>6171</c:v>
                </c:pt>
                <c:pt idx="12">
                  <c:v>5880</c:v>
                </c:pt>
                <c:pt idx="13">
                  <c:v>5832</c:v>
                </c:pt>
                <c:pt idx="14">
                  <c:v>5563</c:v>
                </c:pt>
                <c:pt idx="15">
                  <c:v>5473</c:v>
                </c:pt>
                <c:pt idx="16">
                  <c:v>5312</c:v>
                </c:pt>
                <c:pt idx="17">
                  <c:v>5133</c:v>
                </c:pt>
                <c:pt idx="18">
                  <c:v>5016</c:v>
                </c:pt>
                <c:pt idx="19">
                  <c:v>4969</c:v>
                </c:pt>
                <c:pt idx="20">
                  <c:v>4516</c:v>
                </c:pt>
                <c:pt idx="21">
                  <c:v>4418</c:v>
                </c:pt>
                <c:pt idx="22">
                  <c:v>4358</c:v>
                </c:pt>
                <c:pt idx="23">
                  <c:v>3814</c:v>
                </c:pt>
                <c:pt idx="24">
                  <c:v>3797</c:v>
                </c:pt>
                <c:pt idx="25">
                  <c:v>3572</c:v>
                </c:pt>
                <c:pt idx="26">
                  <c:v>3508</c:v>
                </c:pt>
                <c:pt idx="27">
                  <c:v>3256</c:v>
                </c:pt>
                <c:pt idx="28">
                  <c:v>3078</c:v>
                </c:pt>
                <c:pt idx="29">
                  <c:v>3073</c:v>
                </c:pt>
                <c:pt idx="30">
                  <c:v>2705</c:v>
                </c:pt>
                <c:pt idx="31">
                  <c:v>2683</c:v>
                </c:pt>
                <c:pt idx="32">
                  <c:v>2642</c:v>
                </c:pt>
                <c:pt idx="33">
                  <c:v>2491</c:v>
                </c:pt>
                <c:pt idx="34">
                  <c:v>2346</c:v>
                </c:pt>
                <c:pt idx="35">
                  <c:v>2222</c:v>
                </c:pt>
                <c:pt idx="36">
                  <c:v>2076</c:v>
                </c:pt>
                <c:pt idx="37">
                  <c:v>1939</c:v>
                </c:pt>
                <c:pt idx="38">
                  <c:v>1927</c:v>
                </c:pt>
                <c:pt idx="39">
                  <c:v>1645</c:v>
                </c:pt>
                <c:pt idx="40">
                  <c:v>1516</c:v>
                </c:pt>
                <c:pt idx="41">
                  <c:v>1478</c:v>
                </c:pt>
                <c:pt idx="42">
                  <c:v>1445</c:v>
                </c:pt>
                <c:pt idx="43">
                  <c:v>1263</c:v>
                </c:pt>
                <c:pt idx="44">
                  <c:v>1229</c:v>
                </c:pt>
                <c:pt idx="45">
                  <c:v>1210</c:v>
                </c:pt>
                <c:pt idx="46">
                  <c:v>1174</c:v>
                </c:pt>
                <c:pt idx="47">
                  <c:v>1137</c:v>
                </c:pt>
                <c:pt idx="48">
                  <c:v>1082</c:v>
                </c:pt>
                <c:pt idx="49">
                  <c:v>1032</c:v>
                </c:pt>
                <c:pt idx="50">
                  <c:v>975</c:v>
                </c:pt>
                <c:pt idx="51">
                  <c:v>942</c:v>
                </c:pt>
                <c:pt idx="52">
                  <c:v>924</c:v>
                </c:pt>
                <c:pt idx="53">
                  <c:v>918</c:v>
                </c:pt>
                <c:pt idx="54">
                  <c:v>917</c:v>
                </c:pt>
                <c:pt idx="55">
                  <c:v>892</c:v>
                </c:pt>
                <c:pt idx="56">
                  <c:v>882</c:v>
                </c:pt>
                <c:pt idx="57">
                  <c:v>863</c:v>
                </c:pt>
                <c:pt idx="58">
                  <c:v>841</c:v>
                </c:pt>
                <c:pt idx="59">
                  <c:v>805</c:v>
                </c:pt>
                <c:pt idx="60">
                  <c:v>739</c:v>
                </c:pt>
                <c:pt idx="61">
                  <c:v>728</c:v>
                </c:pt>
                <c:pt idx="62">
                  <c:v>714</c:v>
                </c:pt>
                <c:pt idx="63">
                  <c:v>683</c:v>
                </c:pt>
                <c:pt idx="64">
                  <c:v>671</c:v>
                </c:pt>
                <c:pt idx="65">
                  <c:v>658</c:v>
                </c:pt>
                <c:pt idx="66">
                  <c:v>631</c:v>
                </c:pt>
                <c:pt idx="67">
                  <c:v>627</c:v>
                </c:pt>
                <c:pt idx="68">
                  <c:v>561</c:v>
                </c:pt>
                <c:pt idx="69">
                  <c:v>555</c:v>
                </c:pt>
                <c:pt idx="70">
                  <c:v>554</c:v>
                </c:pt>
                <c:pt idx="71">
                  <c:v>544</c:v>
                </c:pt>
                <c:pt idx="72">
                  <c:v>542</c:v>
                </c:pt>
                <c:pt idx="73">
                  <c:v>536</c:v>
                </c:pt>
                <c:pt idx="74">
                  <c:v>527</c:v>
                </c:pt>
                <c:pt idx="75">
                  <c:v>519</c:v>
                </c:pt>
                <c:pt idx="76">
                  <c:v>502</c:v>
                </c:pt>
                <c:pt idx="77">
                  <c:v>483</c:v>
                </c:pt>
                <c:pt idx="78">
                  <c:v>459</c:v>
                </c:pt>
                <c:pt idx="79">
                  <c:v>424</c:v>
                </c:pt>
                <c:pt idx="80">
                  <c:v>402</c:v>
                </c:pt>
                <c:pt idx="81">
                  <c:v>378</c:v>
                </c:pt>
                <c:pt idx="82">
                  <c:v>377</c:v>
                </c:pt>
                <c:pt idx="83">
                  <c:v>376</c:v>
                </c:pt>
                <c:pt idx="84">
                  <c:v>368</c:v>
                </c:pt>
                <c:pt idx="85">
                  <c:v>360</c:v>
                </c:pt>
                <c:pt idx="86">
                  <c:v>354</c:v>
                </c:pt>
                <c:pt idx="87">
                  <c:v>342</c:v>
                </c:pt>
                <c:pt idx="88">
                  <c:v>322</c:v>
                </c:pt>
                <c:pt idx="89">
                  <c:v>311</c:v>
                </c:pt>
                <c:pt idx="90">
                  <c:v>310</c:v>
                </c:pt>
                <c:pt idx="91">
                  <c:v>307</c:v>
                </c:pt>
                <c:pt idx="92">
                  <c:v>290</c:v>
                </c:pt>
                <c:pt idx="93">
                  <c:v>274</c:v>
                </c:pt>
                <c:pt idx="94">
                  <c:v>271</c:v>
                </c:pt>
                <c:pt idx="95">
                  <c:v>267</c:v>
                </c:pt>
                <c:pt idx="96">
                  <c:v>264</c:v>
                </c:pt>
                <c:pt idx="97">
                  <c:v>263</c:v>
                </c:pt>
                <c:pt idx="98">
                  <c:v>263</c:v>
                </c:pt>
                <c:pt idx="99">
                  <c:v>256</c:v>
                </c:pt>
                <c:pt idx="100">
                  <c:v>253</c:v>
                </c:pt>
                <c:pt idx="101">
                  <c:v>241</c:v>
                </c:pt>
                <c:pt idx="102">
                  <c:v>238</c:v>
                </c:pt>
                <c:pt idx="103">
                  <c:v>236</c:v>
                </c:pt>
                <c:pt idx="104">
                  <c:v>232</c:v>
                </c:pt>
                <c:pt idx="105">
                  <c:v>225</c:v>
                </c:pt>
                <c:pt idx="106">
                  <c:v>219</c:v>
                </c:pt>
                <c:pt idx="107">
                  <c:v>211</c:v>
                </c:pt>
                <c:pt idx="108">
                  <c:v>210</c:v>
                </c:pt>
                <c:pt idx="109">
                  <c:v>204</c:v>
                </c:pt>
                <c:pt idx="110">
                  <c:v>191</c:v>
                </c:pt>
                <c:pt idx="111">
                  <c:v>183</c:v>
                </c:pt>
                <c:pt idx="112">
                  <c:v>180</c:v>
                </c:pt>
                <c:pt idx="113">
                  <c:v>177</c:v>
                </c:pt>
                <c:pt idx="114">
                  <c:v>171</c:v>
                </c:pt>
                <c:pt idx="115">
                  <c:v>169</c:v>
                </c:pt>
                <c:pt idx="116">
                  <c:v>158</c:v>
                </c:pt>
                <c:pt idx="117">
                  <c:v>155</c:v>
                </c:pt>
                <c:pt idx="118">
                  <c:v>155</c:v>
                </c:pt>
                <c:pt idx="119">
                  <c:v>154</c:v>
                </c:pt>
                <c:pt idx="120">
                  <c:v>154</c:v>
                </c:pt>
                <c:pt idx="121">
                  <c:v>151</c:v>
                </c:pt>
                <c:pt idx="122">
                  <c:v>151</c:v>
                </c:pt>
                <c:pt idx="123">
                  <c:v>149</c:v>
                </c:pt>
                <c:pt idx="124">
                  <c:v>144</c:v>
                </c:pt>
                <c:pt idx="125">
                  <c:v>140</c:v>
                </c:pt>
                <c:pt idx="126">
                  <c:v>136</c:v>
                </c:pt>
                <c:pt idx="127">
                  <c:v>136</c:v>
                </c:pt>
                <c:pt idx="128">
                  <c:v>132</c:v>
                </c:pt>
                <c:pt idx="129">
                  <c:v>121</c:v>
                </c:pt>
                <c:pt idx="130">
                  <c:v>120</c:v>
                </c:pt>
                <c:pt idx="131">
                  <c:v>119</c:v>
                </c:pt>
                <c:pt idx="132">
                  <c:v>117</c:v>
                </c:pt>
                <c:pt idx="133">
                  <c:v>114</c:v>
                </c:pt>
                <c:pt idx="134">
                  <c:v>113</c:v>
                </c:pt>
                <c:pt idx="135">
                  <c:v>112</c:v>
                </c:pt>
                <c:pt idx="136">
                  <c:v>111</c:v>
                </c:pt>
                <c:pt idx="137">
                  <c:v>111</c:v>
                </c:pt>
                <c:pt idx="138">
                  <c:v>106</c:v>
                </c:pt>
                <c:pt idx="139">
                  <c:v>103</c:v>
                </c:pt>
                <c:pt idx="140">
                  <c:v>102</c:v>
                </c:pt>
                <c:pt idx="141">
                  <c:v>96</c:v>
                </c:pt>
                <c:pt idx="142">
                  <c:v>95</c:v>
                </c:pt>
                <c:pt idx="143">
                  <c:v>94</c:v>
                </c:pt>
                <c:pt idx="144">
                  <c:v>93</c:v>
                </c:pt>
                <c:pt idx="145">
                  <c:v>93</c:v>
                </c:pt>
                <c:pt idx="146">
                  <c:v>91</c:v>
                </c:pt>
                <c:pt idx="147">
                  <c:v>90</c:v>
                </c:pt>
                <c:pt idx="148">
                  <c:v>89</c:v>
                </c:pt>
                <c:pt idx="149">
                  <c:v>89</c:v>
                </c:pt>
                <c:pt idx="150">
                  <c:v>88</c:v>
                </c:pt>
                <c:pt idx="151">
                  <c:v>87</c:v>
                </c:pt>
                <c:pt idx="152">
                  <c:v>81</c:v>
                </c:pt>
                <c:pt idx="153">
                  <c:v>80</c:v>
                </c:pt>
                <c:pt idx="154">
                  <c:v>78</c:v>
                </c:pt>
                <c:pt idx="155">
                  <c:v>78</c:v>
                </c:pt>
                <c:pt idx="156">
                  <c:v>77</c:v>
                </c:pt>
                <c:pt idx="157">
                  <c:v>76</c:v>
                </c:pt>
                <c:pt idx="158">
                  <c:v>74</c:v>
                </c:pt>
                <c:pt idx="159">
                  <c:v>70</c:v>
                </c:pt>
                <c:pt idx="160">
                  <c:v>69</c:v>
                </c:pt>
                <c:pt idx="161">
                  <c:v>68</c:v>
                </c:pt>
                <c:pt idx="162">
                  <c:v>67</c:v>
                </c:pt>
                <c:pt idx="163">
                  <c:v>67</c:v>
                </c:pt>
                <c:pt idx="164">
                  <c:v>66</c:v>
                </c:pt>
                <c:pt idx="165">
                  <c:v>66</c:v>
                </c:pt>
                <c:pt idx="166">
                  <c:v>65</c:v>
                </c:pt>
                <c:pt idx="167">
                  <c:v>63</c:v>
                </c:pt>
                <c:pt idx="168">
                  <c:v>63</c:v>
                </c:pt>
                <c:pt idx="169">
                  <c:v>59</c:v>
                </c:pt>
                <c:pt idx="170">
                  <c:v>58</c:v>
                </c:pt>
                <c:pt idx="171">
                  <c:v>58</c:v>
                </c:pt>
                <c:pt idx="172">
                  <c:v>57</c:v>
                </c:pt>
                <c:pt idx="173">
                  <c:v>57</c:v>
                </c:pt>
                <c:pt idx="174">
                  <c:v>57</c:v>
                </c:pt>
                <c:pt idx="175">
                  <c:v>55</c:v>
                </c:pt>
                <c:pt idx="176">
                  <c:v>54</c:v>
                </c:pt>
                <c:pt idx="177">
                  <c:v>52</c:v>
                </c:pt>
                <c:pt idx="178">
                  <c:v>50</c:v>
                </c:pt>
                <c:pt idx="179">
                  <c:v>50</c:v>
                </c:pt>
                <c:pt idx="180">
                  <c:v>49</c:v>
                </c:pt>
                <c:pt idx="181">
                  <c:v>49</c:v>
                </c:pt>
                <c:pt idx="182">
                  <c:v>46</c:v>
                </c:pt>
                <c:pt idx="183">
                  <c:v>45</c:v>
                </c:pt>
                <c:pt idx="184">
                  <c:v>44</c:v>
                </c:pt>
                <c:pt idx="185">
                  <c:v>43</c:v>
                </c:pt>
                <c:pt idx="186">
                  <c:v>42</c:v>
                </c:pt>
                <c:pt idx="187">
                  <c:v>42</c:v>
                </c:pt>
                <c:pt idx="188">
                  <c:v>42</c:v>
                </c:pt>
                <c:pt idx="189">
                  <c:v>41</c:v>
                </c:pt>
                <c:pt idx="190">
                  <c:v>41</c:v>
                </c:pt>
                <c:pt idx="191">
                  <c:v>40</c:v>
                </c:pt>
                <c:pt idx="192">
                  <c:v>39</c:v>
                </c:pt>
                <c:pt idx="193">
                  <c:v>39</c:v>
                </c:pt>
                <c:pt idx="194">
                  <c:v>37</c:v>
                </c:pt>
                <c:pt idx="195">
                  <c:v>36</c:v>
                </c:pt>
                <c:pt idx="196">
                  <c:v>36</c:v>
                </c:pt>
                <c:pt idx="197">
                  <c:v>36</c:v>
                </c:pt>
                <c:pt idx="198">
                  <c:v>35</c:v>
                </c:pt>
                <c:pt idx="199">
                  <c:v>32</c:v>
                </c:pt>
                <c:pt idx="200">
                  <c:v>29</c:v>
                </c:pt>
                <c:pt idx="201">
                  <c:v>29</c:v>
                </c:pt>
                <c:pt idx="202">
                  <c:v>28</c:v>
                </c:pt>
                <c:pt idx="203">
                  <c:v>28</c:v>
                </c:pt>
                <c:pt idx="204">
                  <c:v>28</c:v>
                </c:pt>
                <c:pt idx="205">
                  <c:v>26</c:v>
                </c:pt>
                <c:pt idx="206">
                  <c:v>26</c:v>
                </c:pt>
                <c:pt idx="207">
                  <c:v>25</c:v>
                </c:pt>
                <c:pt idx="208">
                  <c:v>22</c:v>
                </c:pt>
                <c:pt idx="209">
                  <c:v>21</c:v>
                </c:pt>
                <c:pt idx="210">
                  <c:v>19</c:v>
                </c:pt>
                <c:pt idx="211">
                  <c:v>19</c:v>
                </c:pt>
                <c:pt idx="212">
                  <c:v>18</c:v>
                </c:pt>
                <c:pt idx="213">
                  <c:v>17</c:v>
                </c:pt>
                <c:pt idx="214">
                  <c:v>14</c:v>
                </c:pt>
                <c:pt idx="215">
                  <c:v>14</c:v>
                </c:pt>
                <c:pt idx="216">
                  <c:v>13</c:v>
                </c:pt>
                <c:pt idx="217">
                  <c:v>12</c:v>
                </c:pt>
                <c:pt idx="218">
                  <c:v>11</c:v>
                </c:pt>
                <c:pt idx="219">
                  <c:v>11</c:v>
                </c:pt>
                <c:pt idx="220">
                  <c:v>10</c:v>
                </c:pt>
                <c:pt idx="221">
                  <c:v>10</c:v>
                </c:pt>
                <c:pt idx="222">
                  <c:v>9</c:v>
                </c:pt>
                <c:pt idx="223">
                  <c:v>7</c:v>
                </c:pt>
                <c:pt idx="224">
                  <c:v>5</c:v>
                </c:pt>
                <c:pt idx="225">
                  <c:v>4</c:v>
                </c:pt>
                <c:pt idx="226">
                  <c:v>2</c:v>
                </c:pt>
                <c:pt idx="227">
                  <c:v>2</c:v>
                </c:pt>
              </c:numCache>
            </c:numRef>
          </c:val>
          <c:extLst>
            <c:ext xmlns:c16="http://schemas.microsoft.com/office/drawing/2014/chart" uri="{C3380CC4-5D6E-409C-BE32-E72D297353CC}">
              <c16:uniqueId val="{00000000-4B94-4903-BC33-779032224D54}"/>
            </c:ext>
          </c:extLst>
        </c:ser>
        <c:dLbls>
          <c:showLegendKey val="0"/>
          <c:showVal val="0"/>
          <c:showCatName val="0"/>
          <c:showSerName val="0"/>
          <c:showPercent val="0"/>
          <c:showBubbleSize val="0"/>
        </c:dLbls>
        <c:gapWidth val="182"/>
        <c:axId val="1336977439"/>
        <c:axId val="1336977919"/>
      </c:barChart>
      <c:catAx>
        <c:axId val="1336977439"/>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336977919"/>
        <c:crosses val="autoZero"/>
        <c:auto val="1"/>
        <c:lblAlgn val="ctr"/>
        <c:lblOffset val="100"/>
        <c:noMultiLvlLbl val="0"/>
      </c:catAx>
      <c:valAx>
        <c:axId val="1336977919"/>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336977439"/>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tx1"/>
      </a:solidFill>
    </a:ln>
    <a:effectLst>
      <a:outerShdw algn="ctr" rotWithShape="0">
        <a:srgbClr val="D24339"/>
      </a:outerShdw>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1400" b="0" i="1" u="none" strike="noStrike" kern="1200" spc="0" baseline="0" dirty="0" err="1">
                <a:solidFill>
                  <a:sysClr val="windowText" lastClr="000000"/>
                </a:solidFill>
                <a:latin typeface="Segoe UI Black" panose="020B0A02040204020203" pitchFamily="34" charset="0"/>
                <a:ea typeface="Segoe UI Black" panose="020B0A02040204020203" pitchFamily="34" charset="0"/>
              </a:rPr>
              <a:t>Gaps_between</a:t>
            </a:r>
            <a:endParaRPr lang="en-US" sz="1400" b="0" i="1" u="none" strike="noStrike" kern="1200" spc="0" baseline="0" dirty="0">
              <a:solidFill>
                <a:sysClr val="windowText" lastClr="000000"/>
              </a:solidFill>
              <a:latin typeface="Segoe UI Black" panose="020B0A02040204020203" pitchFamily="34" charset="0"/>
              <a:ea typeface="Segoe UI Black" panose="020B0A02040204020203" pitchFamily="34" charset="0"/>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w="28575" cap="rnd">
            <a:solidFill>
              <a:schemeClr val="accent1"/>
            </a:solidFill>
            <a:round/>
          </a:ln>
          <a:effectLst/>
        </c:spPr>
        <c:marker>
          <c:symbol val="circle"/>
          <c:size val="5"/>
          <c:spPr>
            <a:solidFill>
              <a:schemeClr val="accent1"/>
            </a:solidFill>
            <a:ln w="9525">
              <a:solidFill>
                <a:schemeClr val="accent1"/>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1"/>
          </a:solidFill>
          <a:ln w="28575" cap="rnd">
            <a:solidFill>
              <a:schemeClr val="accent1"/>
            </a:solidFill>
            <a:round/>
          </a:ln>
          <a:effectLst/>
        </c:spPr>
        <c:marker>
          <c:symbol val="circle"/>
          <c:size val="5"/>
          <c:spPr>
            <a:solidFill>
              <a:schemeClr val="accent1"/>
            </a:solidFill>
            <a:ln w="9525">
              <a:solidFill>
                <a:schemeClr val="accent1"/>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1"/>
          </a:solidFill>
          <a:ln w="28575" cap="rnd">
            <a:solidFill>
              <a:schemeClr val="accent1"/>
            </a:solidFill>
            <a:round/>
          </a:ln>
          <a:effectLst/>
        </c:spPr>
        <c:marker>
          <c:symbol val="circle"/>
          <c:size val="5"/>
          <c:spPr>
            <a:solidFill>
              <a:schemeClr val="accent1"/>
            </a:solidFill>
            <a:ln w="9525">
              <a:solidFill>
                <a:schemeClr val="accent1"/>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extLst>
            <c:ext xmlns:c15="http://schemas.microsoft.com/office/drawing/2012/chart" uri="{CE6537A1-D6FC-4f65-9D91-7224C49458BB}"/>
          </c:extLst>
        </c:dLbl>
      </c:pivotFmt>
    </c:pivotFmts>
    <c:plotArea>
      <c:layout/>
      <c:lineChart>
        <c:grouping val="standard"/>
        <c:varyColors val="0"/>
        <c:ser>
          <c:idx val="0"/>
          <c:order val="0"/>
          <c:tx>
            <c:v>Total</c:v>
          </c:tx>
          <c:spPr>
            <a:ln w="28575" cap="rnd">
              <a:solidFill>
                <a:schemeClr val="accent1"/>
              </a:solidFill>
              <a:round/>
            </a:ln>
            <a:effectLst/>
          </c:spPr>
          <c:marker>
            <c:symbol val="circle"/>
            <c:size val="5"/>
            <c:spPr>
              <a:solidFill>
                <a:schemeClr val="accent1"/>
              </a:solidFill>
              <a:ln w="9525">
                <a:solidFill>
                  <a:schemeClr val="accent1"/>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Lit>
              <c:ptCount val="35"/>
              <c:pt idx="0">
                <c:v>1896</c:v>
              </c:pt>
              <c:pt idx="1">
                <c:v>1900</c:v>
              </c:pt>
              <c:pt idx="2">
                <c:v>1904</c:v>
              </c:pt>
              <c:pt idx="3">
                <c:v>1906</c:v>
              </c:pt>
              <c:pt idx="4">
                <c:v>1908</c:v>
              </c:pt>
              <c:pt idx="5">
                <c:v>1912</c:v>
              </c:pt>
              <c:pt idx="6">
                <c:v>1920</c:v>
              </c:pt>
              <c:pt idx="7">
                <c:v>1924</c:v>
              </c:pt>
              <c:pt idx="8">
                <c:v>1928</c:v>
              </c:pt>
              <c:pt idx="9">
                <c:v>1932</c:v>
              </c:pt>
              <c:pt idx="10">
                <c:v>1936</c:v>
              </c:pt>
              <c:pt idx="11">
                <c:v>1948</c:v>
              </c:pt>
              <c:pt idx="12">
                <c:v>1952</c:v>
              </c:pt>
              <c:pt idx="13">
                <c:v>1956</c:v>
              </c:pt>
              <c:pt idx="14">
                <c:v>1960</c:v>
              </c:pt>
              <c:pt idx="15">
                <c:v>1964</c:v>
              </c:pt>
              <c:pt idx="16">
                <c:v>1968</c:v>
              </c:pt>
              <c:pt idx="17">
                <c:v>1972</c:v>
              </c:pt>
              <c:pt idx="18">
                <c:v>1976</c:v>
              </c:pt>
              <c:pt idx="19">
                <c:v>1980</c:v>
              </c:pt>
              <c:pt idx="20">
                <c:v>1984</c:v>
              </c:pt>
              <c:pt idx="21">
                <c:v>1988</c:v>
              </c:pt>
              <c:pt idx="22">
                <c:v>1992</c:v>
              </c:pt>
              <c:pt idx="23">
                <c:v>1994</c:v>
              </c:pt>
              <c:pt idx="24">
                <c:v>1996</c:v>
              </c:pt>
              <c:pt idx="25">
                <c:v>1998</c:v>
              </c:pt>
              <c:pt idx="26">
                <c:v>2000</c:v>
              </c:pt>
              <c:pt idx="27">
                <c:v>2002</c:v>
              </c:pt>
              <c:pt idx="28">
                <c:v>2004</c:v>
              </c:pt>
              <c:pt idx="29">
                <c:v>2006</c:v>
              </c:pt>
              <c:pt idx="30">
                <c:v>2008</c:v>
              </c:pt>
              <c:pt idx="31">
                <c:v>2010</c:v>
              </c:pt>
              <c:pt idx="32">
                <c:v>2012</c:v>
              </c:pt>
              <c:pt idx="33">
                <c:v>2014</c:v>
              </c:pt>
              <c:pt idx="34">
                <c:v>2016</c:v>
              </c:pt>
            </c:strLit>
          </c:cat>
          <c:val>
            <c:numLit>
              <c:formatCode>General</c:formatCode>
              <c:ptCount val="35"/>
              <c:pt idx="0">
                <c:v>0</c:v>
              </c:pt>
              <c:pt idx="1">
                <c:v>4</c:v>
              </c:pt>
              <c:pt idx="2">
                <c:v>4</c:v>
              </c:pt>
              <c:pt idx="3">
                <c:v>2</c:v>
              </c:pt>
              <c:pt idx="4">
                <c:v>2</c:v>
              </c:pt>
              <c:pt idx="5">
                <c:v>4</c:v>
              </c:pt>
              <c:pt idx="6">
                <c:v>8</c:v>
              </c:pt>
              <c:pt idx="7">
                <c:v>4</c:v>
              </c:pt>
              <c:pt idx="8">
                <c:v>4</c:v>
              </c:pt>
              <c:pt idx="9">
                <c:v>4</c:v>
              </c:pt>
              <c:pt idx="10">
                <c:v>4</c:v>
              </c:pt>
              <c:pt idx="11">
                <c:v>12</c:v>
              </c:pt>
              <c:pt idx="12">
                <c:v>4</c:v>
              </c:pt>
              <c:pt idx="13">
                <c:v>4</c:v>
              </c:pt>
              <c:pt idx="14">
                <c:v>4</c:v>
              </c:pt>
              <c:pt idx="15">
                <c:v>4</c:v>
              </c:pt>
              <c:pt idx="16">
                <c:v>4</c:v>
              </c:pt>
              <c:pt idx="17">
                <c:v>4</c:v>
              </c:pt>
              <c:pt idx="18">
                <c:v>4</c:v>
              </c:pt>
              <c:pt idx="19">
                <c:v>4</c:v>
              </c:pt>
              <c:pt idx="20">
                <c:v>4</c:v>
              </c:pt>
              <c:pt idx="21">
                <c:v>4</c:v>
              </c:pt>
              <c:pt idx="22">
                <c:v>4</c:v>
              </c:pt>
              <c:pt idx="23">
                <c:v>2</c:v>
              </c:pt>
              <c:pt idx="24">
                <c:v>2</c:v>
              </c:pt>
              <c:pt idx="25">
                <c:v>2</c:v>
              </c:pt>
              <c:pt idx="26">
                <c:v>2</c:v>
              </c:pt>
              <c:pt idx="27">
                <c:v>2</c:v>
              </c:pt>
              <c:pt idx="28">
                <c:v>2</c:v>
              </c:pt>
              <c:pt idx="29">
                <c:v>2</c:v>
              </c:pt>
              <c:pt idx="30">
                <c:v>2</c:v>
              </c:pt>
              <c:pt idx="31">
                <c:v>2</c:v>
              </c:pt>
              <c:pt idx="32">
                <c:v>2</c:v>
              </c:pt>
              <c:pt idx="33">
                <c:v>2</c:v>
              </c:pt>
              <c:pt idx="34">
                <c:v>2</c:v>
              </c:pt>
            </c:numLit>
          </c:val>
          <c:smooth val="0"/>
          <c:extLst>
            <c:ext xmlns:c16="http://schemas.microsoft.com/office/drawing/2014/chart" uri="{C3380CC4-5D6E-409C-BE32-E72D297353CC}">
              <c16:uniqueId val="{00000000-8C0D-4214-B720-2A2E9F9EFD35}"/>
            </c:ext>
          </c:extLst>
        </c:ser>
        <c:dLbls>
          <c:dLblPos val="t"/>
          <c:showLegendKey val="0"/>
          <c:showVal val="1"/>
          <c:showCatName val="0"/>
          <c:showSerName val="0"/>
          <c:showPercent val="0"/>
          <c:showBubbleSize val="0"/>
        </c:dLbls>
        <c:marker val="1"/>
        <c:smooth val="0"/>
        <c:axId val="894019887"/>
        <c:axId val="894004527"/>
      </c:lineChart>
      <c:catAx>
        <c:axId val="89401988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94004527"/>
        <c:crosses val="autoZero"/>
        <c:auto val="1"/>
        <c:lblAlgn val="ctr"/>
        <c:lblOffset val="100"/>
        <c:noMultiLvlLbl val="0"/>
      </c:catAx>
      <c:valAx>
        <c:axId val="894004527"/>
        <c:scaling>
          <c:orientation val="minMax"/>
        </c:scaling>
        <c:delete val="0"/>
        <c:axPos val="l"/>
        <c:majorGridlines>
          <c:spPr>
            <a:ln w="9525" cap="flat" cmpd="sng" algn="ctr">
              <a:solidFill>
                <a:schemeClr val="tx1">
                  <a:lumMod val="15000"/>
                  <a:lumOff val="85000"/>
                </a:schemeClr>
              </a:solidFill>
              <a:round/>
            </a:ln>
            <a:effectLst>
              <a:outerShdw blurRad="50800" dist="50800" dir="5400000" algn="ctr" rotWithShape="0">
                <a:schemeClr val="bg1"/>
              </a:outerShdw>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94019887"/>
        <c:crosses val="autoZero"/>
        <c:crossBetween val="between"/>
      </c:valAx>
      <c:spPr>
        <a:solidFill>
          <a:schemeClr val="bg1"/>
        </a:solidFill>
        <a:ln>
          <a:solidFill>
            <a:schemeClr val="bg1"/>
          </a:solid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tx1"/>
      </a:solidFill>
    </a:ln>
    <a:effectLst>
      <a:outerShdw sx="1000" sy="1000" algn="ctr" rotWithShape="0">
        <a:schemeClr val="bg1"/>
      </a:outerShdw>
    </a:effectLst>
  </c:spPr>
  <c:txPr>
    <a:bodyPr/>
    <a:lstStyle/>
    <a:p>
      <a:pPr>
        <a:defRPr/>
      </a:pPr>
      <a:endParaRPr lang="en-US"/>
    </a:p>
  </c:txPr>
  <c:externalData r:id="rId3">
    <c:autoUpdate val="0"/>
  </c:externalData>
  <c:extLst/>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1400" b="0" i="1" u="none" strike="noStrike" kern="1200" spc="0" baseline="0">
                <a:solidFill>
                  <a:sysClr val="windowText" lastClr="000000"/>
                </a:solidFill>
                <a:latin typeface="Segoe UI Black" panose="020B0A02040204020203" pitchFamily="34" charset="0"/>
                <a:ea typeface="Segoe UI Black" panose="020B0A02040204020203" pitchFamily="34" charset="0"/>
              </a:rPr>
              <a:t>Gaps_between</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w="28575" cap="rnd">
            <a:solidFill>
              <a:schemeClr val="accent1"/>
            </a:solidFill>
            <a:round/>
          </a:ln>
          <a:effectLst/>
        </c:spPr>
        <c:marker>
          <c:symbol val="circle"/>
          <c:size val="5"/>
          <c:spPr>
            <a:solidFill>
              <a:schemeClr val="accent1"/>
            </a:solidFill>
            <a:ln w="9525">
              <a:solidFill>
                <a:schemeClr val="accent1"/>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1"/>
          </a:solidFill>
          <a:ln w="28575" cap="rnd">
            <a:solidFill>
              <a:schemeClr val="accent1"/>
            </a:solidFill>
            <a:round/>
          </a:ln>
          <a:effectLst/>
        </c:spPr>
        <c:marker>
          <c:symbol val="circle"/>
          <c:size val="5"/>
          <c:spPr>
            <a:solidFill>
              <a:schemeClr val="accent1"/>
            </a:solidFill>
            <a:ln w="9525">
              <a:solidFill>
                <a:schemeClr val="accent1"/>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1"/>
          </a:solidFill>
          <a:ln w="28575" cap="rnd">
            <a:solidFill>
              <a:schemeClr val="accent1"/>
            </a:solidFill>
            <a:round/>
          </a:ln>
          <a:effectLst/>
        </c:spPr>
        <c:marker>
          <c:symbol val="circle"/>
          <c:size val="5"/>
          <c:spPr>
            <a:solidFill>
              <a:schemeClr val="accent1"/>
            </a:solidFill>
            <a:ln w="9525">
              <a:solidFill>
                <a:schemeClr val="accent1"/>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extLst>
            <c:ext xmlns:c15="http://schemas.microsoft.com/office/drawing/2012/chart" uri="{CE6537A1-D6FC-4f65-9D91-7224C49458BB}"/>
          </c:extLst>
        </c:dLbl>
      </c:pivotFmt>
    </c:pivotFmts>
    <c:plotArea>
      <c:layout/>
      <c:lineChart>
        <c:grouping val="standard"/>
        <c:varyColors val="0"/>
        <c:ser>
          <c:idx val="0"/>
          <c:order val="0"/>
          <c:tx>
            <c:v>Total</c:v>
          </c:tx>
          <c:spPr>
            <a:ln w="28575" cap="rnd">
              <a:solidFill>
                <a:schemeClr val="accent1"/>
              </a:solidFill>
              <a:round/>
            </a:ln>
            <a:effectLst/>
          </c:spPr>
          <c:marker>
            <c:symbol val="circle"/>
            <c:size val="5"/>
            <c:spPr>
              <a:solidFill>
                <a:schemeClr val="accent1"/>
              </a:solidFill>
              <a:ln w="9525">
                <a:solidFill>
                  <a:schemeClr val="accent1"/>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Lit>
              <c:ptCount val="35"/>
              <c:pt idx="0">
                <c:v>1896</c:v>
              </c:pt>
              <c:pt idx="1">
                <c:v>1900</c:v>
              </c:pt>
              <c:pt idx="2">
                <c:v>1904</c:v>
              </c:pt>
              <c:pt idx="3">
                <c:v>1906</c:v>
              </c:pt>
              <c:pt idx="4">
                <c:v>1908</c:v>
              </c:pt>
              <c:pt idx="5">
                <c:v>1912</c:v>
              </c:pt>
              <c:pt idx="6">
                <c:v>1920</c:v>
              </c:pt>
              <c:pt idx="7">
                <c:v>1924</c:v>
              </c:pt>
              <c:pt idx="8">
                <c:v>1928</c:v>
              </c:pt>
              <c:pt idx="9">
                <c:v>1932</c:v>
              </c:pt>
              <c:pt idx="10">
                <c:v>1936</c:v>
              </c:pt>
              <c:pt idx="11">
                <c:v>1948</c:v>
              </c:pt>
              <c:pt idx="12">
                <c:v>1952</c:v>
              </c:pt>
              <c:pt idx="13">
                <c:v>1956</c:v>
              </c:pt>
              <c:pt idx="14">
                <c:v>1960</c:v>
              </c:pt>
              <c:pt idx="15">
                <c:v>1964</c:v>
              </c:pt>
              <c:pt idx="16">
                <c:v>1968</c:v>
              </c:pt>
              <c:pt idx="17">
                <c:v>1972</c:v>
              </c:pt>
              <c:pt idx="18">
                <c:v>1976</c:v>
              </c:pt>
              <c:pt idx="19">
                <c:v>1980</c:v>
              </c:pt>
              <c:pt idx="20">
                <c:v>1984</c:v>
              </c:pt>
              <c:pt idx="21">
                <c:v>1988</c:v>
              </c:pt>
              <c:pt idx="22">
                <c:v>1992</c:v>
              </c:pt>
              <c:pt idx="23">
                <c:v>1994</c:v>
              </c:pt>
              <c:pt idx="24">
                <c:v>1996</c:v>
              </c:pt>
              <c:pt idx="25">
                <c:v>1998</c:v>
              </c:pt>
              <c:pt idx="26">
                <c:v>2000</c:v>
              </c:pt>
              <c:pt idx="27">
                <c:v>2002</c:v>
              </c:pt>
              <c:pt idx="28">
                <c:v>2004</c:v>
              </c:pt>
              <c:pt idx="29">
                <c:v>2006</c:v>
              </c:pt>
              <c:pt idx="30">
                <c:v>2008</c:v>
              </c:pt>
              <c:pt idx="31">
                <c:v>2010</c:v>
              </c:pt>
              <c:pt idx="32">
                <c:v>2012</c:v>
              </c:pt>
              <c:pt idx="33">
                <c:v>2014</c:v>
              </c:pt>
              <c:pt idx="34">
                <c:v>2016</c:v>
              </c:pt>
            </c:strLit>
          </c:cat>
          <c:val>
            <c:numLit>
              <c:formatCode>General</c:formatCode>
              <c:ptCount val="35"/>
              <c:pt idx="0">
                <c:v>0</c:v>
              </c:pt>
              <c:pt idx="1">
                <c:v>4</c:v>
              </c:pt>
              <c:pt idx="2">
                <c:v>4</c:v>
              </c:pt>
              <c:pt idx="3">
                <c:v>2</c:v>
              </c:pt>
              <c:pt idx="4">
                <c:v>2</c:v>
              </c:pt>
              <c:pt idx="5">
                <c:v>4</c:v>
              </c:pt>
              <c:pt idx="6">
                <c:v>8</c:v>
              </c:pt>
              <c:pt idx="7">
                <c:v>4</c:v>
              </c:pt>
              <c:pt idx="8">
                <c:v>4</c:v>
              </c:pt>
              <c:pt idx="9">
                <c:v>4</c:v>
              </c:pt>
              <c:pt idx="10">
                <c:v>4</c:v>
              </c:pt>
              <c:pt idx="11">
                <c:v>12</c:v>
              </c:pt>
              <c:pt idx="12">
                <c:v>4</c:v>
              </c:pt>
              <c:pt idx="13">
                <c:v>4</c:v>
              </c:pt>
              <c:pt idx="14">
                <c:v>4</c:v>
              </c:pt>
              <c:pt idx="15">
                <c:v>4</c:v>
              </c:pt>
              <c:pt idx="16">
                <c:v>4</c:v>
              </c:pt>
              <c:pt idx="17">
                <c:v>4</c:v>
              </c:pt>
              <c:pt idx="18">
                <c:v>4</c:v>
              </c:pt>
              <c:pt idx="19">
                <c:v>4</c:v>
              </c:pt>
              <c:pt idx="20">
                <c:v>4</c:v>
              </c:pt>
              <c:pt idx="21">
                <c:v>4</c:v>
              </c:pt>
              <c:pt idx="22">
                <c:v>4</c:v>
              </c:pt>
              <c:pt idx="23">
                <c:v>2</c:v>
              </c:pt>
              <c:pt idx="24">
                <c:v>2</c:v>
              </c:pt>
              <c:pt idx="25">
                <c:v>2</c:v>
              </c:pt>
              <c:pt idx="26">
                <c:v>2</c:v>
              </c:pt>
              <c:pt idx="27">
                <c:v>2</c:v>
              </c:pt>
              <c:pt idx="28">
                <c:v>2</c:v>
              </c:pt>
              <c:pt idx="29">
                <c:v>2</c:v>
              </c:pt>
              <c:pt idx="30">
                <c:v>2</c:v>
              </c:pt>
              <c:pt idx="31">
                <c:v>2</c:v>
              </c:pt>
              <c:pt idx="32">
                <c:v>2</c:v>
              </c:pt>
              <c:pt idx="33">
                <c:v>2</c:v>
              </c:pt>
              <c:pt idx="34">
                <c:v>2</c:v>
              </c:pt>
            </c:numLit>
          </c:val>
          <c:smooth val="0"/>
          <c:extLst>
            <c:ext xmlns:c16="http://schemas.microsoft.com/office/drawing/2014/chart" uri="{C3380CC4-5D6E-409C-BE32-E72D297353CC}">
              <c16:uniqueId val="{00000000-8F99-4B98-955B-A10B59B658CD}"/>
            </c:ext>
          </c:extLst>
        </c:ser>
        <c:dLbls>
          <c:dLblPos val="t"/>
          <c:showLegendKey val="0"/>
          <c:showVal val="1"/>
          <c:showCatName val="0"/>
          <c:showSerName val="0"/>
          <c:showPercent val="0"/>
          <c:showBubbleSize val="0"/>
        </c:dLbls>
        <c:marker val="1"/>
        <c:smooth val="0"/>
        <c:axId val="894019887"/>
        <c:axId val="894004527"/>
      </c:lineChart>
      <c:catAx>
        <c:axId val="89401988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94004527"/>
        <c:crosses val="autoZero"/>
        <c:auto val="1"/>
        <c:lblAlgn val="ctr"/>
        <c:lblOffset val="100"/>
        <c:noMultiLvlLbl val="0"/>
      </c:catAx>
      <c:valAx>
        <c:axId val="89400452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94019887"/>
        <c:crosses val="autoZero"/>
        <c:crossBetween val="between"/>
      </c:valAx>
      <c:spPr>
        <a:noFill/>
        <a:ln>
          <a:solidFill>
            <a:schemeClr val="bg1"/>
          </a:solid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lumMod val="95000"/>
      </a:schemeClr>
    </a:solidFill>
    <a:ln>
      <a:solidFill>
        <a:schemeClr val="tx1"/>
      </a:solidFill>
    </a:ln>
    <a:effectLst>
      <a:outerShdw sx="1000" sy="1000" algn="ctr" rotWithShape="0">
        <a:schemeClr val="bg1"/>
      </a:outerShdw>
    </a:effectLst>
  </c:spPr>
  <c:txPr>
    <a:bodyPr/>
    <a:lstStyle/>
    <a:p>
      <a:pPr>
        <a:defRPr/>
      </a:pPr>
      <a:endParaRPr lang="en-US"/>
    </a:p>
  </c:txPr>
  <c:externalData r:id="rId3">
    <c:autoUpdate val="0"/>
  </c:externalData>
  <c:extLst/>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en-US" sz="1200" b="0" i="0" u="none" strike="noStrike" kern="1200" cap="all" spc="50" baseline="0">
                <a:solidFill>
                  <a:schemeClr val="tx1"/>
                </a:solidFill>
                <a:latin typeface="+mn-lt"/>
                <a:ea typeface="+mn-ea"/>
                <a:cs typeface="+mn-cs"/>
              </a:defRPr>
            </a:pPr>
            <a:r>
              <a:rPr lang="en-US"/>
              <a:t>Emerging sports</a:t>
            </a:r>
          </a:p>
        </c:rich>
      </c:tx>
      <c:overlay val="0"/>
      <c:spPr>
        <a:noFill/>
        <a:ln>
          <a:noFill/>
        </a:ln>
        <a:effectLst/>
      </c:spPr>
      <c:txPr>
        <a:bodyPr rot="0" spcFirstLastPara="1" vertOverflow="ellipsis" vert="horz" wrap="square" anchor="ctr" anchorCtr="1"/>
        <a:lstStyle/>
        <a:p>
          <a:pPr>
            <a:defRPr lang="en-US" sz="1200" b="0" i="0" u="none" strike="noStrike" kern="1200" cap="all" spc="50" baseline="0">
              <a:solidFill>
                <a:schemeClr val="tx1"/>
              </a:solidFill>
              <a:latin typeface="+mn-lt"/>
              <a:ea typeface="+mn-ea"/>
              <a:cs typeface="+mn-cs"/>
            </a:defRPr>
          </a:pPr>
          <a:endParaRPr lang="en-US"/>
        </a:p>
      </c:txPr>
    </c:title>
    <c:autoTitleDeleted val="0"/>
    <c:pivotFmts>
      <c:pivotFmt>
        <c:idx val="0"/>
        <c:spPr>
          <a:gradFill flip="none" rotWithShape="1">
            <a:gsLst>
              <a:gs pos="0">
                <a:schemeClr val="accent1"/>
              </a:gs>
              <a:gs pos="75000">
                <a:schemeClr val="accent1">
                  <a:lumMod val="60000"/>
                  <a:lumOff val="40000"/>
                </a:schemeClr>
              </a:gs>
              <a:gs pos="51000">
                <a:schemeClr val="accent1">
                  <a:alpha val="75000"/>
                </a:schemeClr>
              </a:gs>
              <a:gs pos="100000">
                <a:schemeClr val="accent1">
                  <a:lumMod val="20000"/>
                  <a:lumOff val="80000"/>
                  <a:alpha val="15000"/>
                </a:schemeClr>
              </a:gs>
            </a:gsLst>
            <a:lin ang="5400000" scaled="0"/>
          </a:gradFill>
          <a:ln>
            <a:noFill/>
          </a:ln>
          <a:effectLst/>
        </c:spPr>
        <c:marker>
          <c:symbol val="circle"/>
          <c:size val="6"/>
          <c:spPr>
            <a:gradFill flip="none" rotWithShape="1">
              <a:gsLst>
                <a:gs pos="0">
                  <a:schemeClr val="accent1"/>
                </a:gs>
                <a:gs pos="75000">
                  <a:schemeClr val="accent1">
                    <a:lumMod val="60000"/>
                    <a:lumOff val="40000"/>
                  </a:schemeClr>
                </a:gs>
                <a:gs pos="51000">
                  <a:schemeClr val="accent1">
                    <a:alpha val="75000"/>
                  </a:schemeClr>
                </a:gs>
                <a:gs pos="100000">
                  <a:schemeClr val="accent1">
                    <a:lumMod val="20000"/>
                    <a:lumOff val="80000"/>
                    <a:alpha val="15000"/>
                  </a:schemeClr>
                </a:gs>
              </a:gsLst>
              <a:lin ang="5400000" scaled="0"/>
            </a:gradFill>
            <a:ln w="9525" cap="flat" cmpd="sng" algn="ctr">
              <a:solidFill>
                <a:schemeClr val="accent1">
                  <a:shade val="95000"/>
                </a:schemeClr>
              </a:solidFill>
              <a:round/>
            </a:ln>
            <a:effectLst/>
          </c:spPr>
        </c:marker>
        <c:dLbl>
          <c:idx val="0"/>
          <c:spPr>
            <a:noFill/>
            <a:ln>
              <a:noFill/>
            </a:ln>
            <a:effectLst/>
          </c:spPr>
          <c:txPr>
            <a:bodyPr rot="0" spcFirstLastPara="1" vertOverflow="ellipsis" vert="horz" wrap="square" lIns="38100" tIns="19050" rIns="38100" bIns="19050" anchor="ctr" anchorCtr="1">
              <a:spAutoFit/>
            </a:bodyPr>
            <a:lstStyle/>
            <a:p>
              <a:pPr>
                <a:defRPr lang="en-US"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
        <c:spPr>
          <a:gradFill flip="none" rotWithShape="1">
            <a:gsLst>
              <a:gs pos="0">
                <a:schemeClr val="accent1"/>
              </a:gs>
              <a:gs pos="75000">
                <a:schemeClr val="accent1">
                  <a:lumMod val="60000"/>
                  <a:lumOff val="40000"/>
                </a:schemeClr>
              </a:gs>
              <a:gs pos="51000">
                <a:schemeClr val="accent1">
                  <a:alpha val="75000"/>
                </a:schemeClr>
              </a:gs>
              <a:gs pos="100000">
                <a:schemeClr val="accent1">
                  <a:lumMod val="20000"/>
                  <a:lumOff val="80000"/>
                  <a:alpha val="15000"/>
                </a:schemeClr>
              </a:gs>
            </a:gsLst>
            <a:lin ang="5400000" scaled="0"/>
          </a:gra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lang="en-US"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2"/>
        <c:spPr>
          <a:gradFill flip="none" rotWithShape="1">
            <a:gsLst>
              <a:gs pos="0">
                <a:schemeClr val="accent1"/>
              </a:gs>
              <a:gs pos="75000">
                <a:schemeClr val="accent1">
                  <a:lumMod val="60000"/>
                  <a:lumOff val="40000"/>
                </a:schemeClr>
              </a:gs>
              <a:gs pos="51000">
                <a:schemeClr val="accent1">
                  <a:alpha val="75000"/>
                </a:schemeClr>
              </a:gs>
              <a:gs pos="100000">
                <a:schemeClr val="accent1">
                  <a:lumMod val="20000"/>
                  <a:lumOff val="80000"/>
                  <a:alpha val="15000"/>
                </a:schemeClr>
              </a:gs>
            </a:gsLst>
            <a:lin ang="5400000" scaled="0"/>
          </a:gra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lang="en-US"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v>Total</c:v>
          </c:tx>
          <c:spPr>
            <a:gradFill flip="none" rotWithShape="1">
              <a:gsLst>
                <a:gs pos="0">
                  <a:schemeClr val="accent1"/>
                </a:gs>
                <a:gs pos="75000">
                  <a:schemeClr val="accent1">
                    <a:lumMod val="60000"/>
                    <a:lumOff val="40000"/>
                  </a:schemeClr>
                </a:gs>
                <a:gs pos="51000">
                  <a:schemeClr val="accent1">
                    <a:alpha val="75000"/>
                  </a:schemeClr>
                </a:gs>
                <a:gs pos="100000">
                  <a:schemeClr val="accent1">
                    <a:lumMod val="20000"/>
                    <a:lumOff val="80000"/>
                    <a:alpha val="15000"/>
                  </a:schemeClr>
                </a:gs>
              </a:gsLst>
              <a:lin ang="5400000" scaled="0"/>
            </a:gradFill>
            <a:ln>
              <a:noFill/>
            </a:ln>
            <a:effectLst/>
          </c:spPr>
          <c:invertIfNegative val="0"/>
          <c:dLbls>
            <c:spPr>
              <a:noFill/>
              <a:ln>
                <a:noFill/>
              </a:ln>
              <a:effectLst/>
            </c:spPr>
            <c:txPr>
              <a:bodyPr rot="0" spcFirstLastPara="1" vertOverflow="ellipsis" vert="horz" wrap="square" anchor="ctr" anchorCtr="1"/>
              <a:lstStyle/>
              <a:p>
                <a:pPr>
                  <a:defRPr lang="en-US" sz="1000"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trendline>
            <c:spPr>
              <a:ln w="9525" cap="rnd">
                <a:solidFill>
                  <a:schemeClr val="accent1"/>
                </a:solidFill>
              </a:ln>
              <a:effectLst/>
            </c:spPr>
            <c:trendlineType val="linear"/>
            <c:dispRSqr val="0"/>
            <c:dispEq val="0"/>
          </c:trendline>
          <c:cat>
            <c:strLit>
              <c:ptCount val="4"/>
              <c:pt idx="0">
                <c:v>Rugby Sevens</c:v>
              </c:pt>
              <c:pt idx="1">
                <c:v>Taekwondo</c:v>
              </c:pt>
              <c:pt idx="2">
                <c:v>Trampolining</c:v>
              </c:pt>
              <c:pt idx="3">
                <c:v>Triathlon</c:v>
              </c:pt>
            </c:strLit>
          </c:cat>
          <c:val>
            <c:numLit>
              <c:formatCode>General</c:formatCode>
              <c:ptCount val="4"/>
              <c:pt idx="0">
                <c:v>2016</c:v>
              </c:pt>
              <c:pt idx="1">
                <c:v>2000</c:v>
              </c:pt>
              <c:pt idx="2">
                <c:v>2000</c:v>
              </c:pt>
              <c:pt idx="3">
                <c:v>2000</c:v>
              </c:pt>
            </c:numLit>
          </c:val>
          <c:extLst>
            <c:ext xmlns:c16="http://schemas.microsoft.com/office/drawing/2014/chart" uri="{C3380CC4-5D6E-409C-BE32-E72D297353CC}">
              <c16:uniqueId val="{00000001-3507-402B-B081-37B6B64D286F}"/>
            </c:ext>
          </c:extLst>
        </c:ser>
        <c:dLbls>
          <c:dLblPos val="outEnd"/>
          <c:showLegendKey val="0"/>
          <c:showVal val="1"/>
          <c:showCatName val="0"/>
          <c:showSerName val="0"/>
          <c:showPercent val="0"/>
          <c:showBubbleSize val="0"/>
        </c:dLbls>
        <c:gapWidth val="355"/>
        <c:overlap val="-70"/>
        <c:axId val="894007887"/>
        <c:axId val="894026607"/>
      </c:barChart>
      <c:catAx>
        <c:axId val="89400788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en-US" sz="1000" b="0" i="0" u="none" strike="noStrike" kern="1200" baseline="0">
                <a:solidFill>
                  <a:schemeClr val="tx1"/>
                </a:solidFill>
                <a:latin typeface="+mn-lt"/>
                <a:ea typeface="+mn-ea"/>
                <a:cs typeface="+mn-cs"/>
              </a:defRPr>
            </a:pPr>
            <a:endParaRPr lang="en-US"/>
          </a:p>
        </c:txPr>
        <c:crossAx val="894026607"/>
        <c:crosses val="autoZero"/>
        <c:auto val="1"/>
        <c:lblAlgn val="ctr"/>
        <c:lblOffset val="100"/>
        <c:noMultiLvlLbl val="0"/>
      </c:catAx>
      <c:valAx>
        <c:axId val="894026607"/>
        <c:scaling>
          <c:orientation val="minMax"/>
        </c:scaling>
        <c:delete val="0"/>
        <c:axPos val="l"/>
        <c:majorGridlines>
          <c:spPr>
            <a:ln w="9525" cap="flat" cmpd="sng" algn="ctr">
              <a:gradFill>
                <a:gsLst>
                  <a:gs pos="100000">
                    <a:schemeClr val="tx1">
                      <a:lumMod val="5000"/>
                      <a:lumOff val="95000"/>
                    </a:schemeClr>
                  </a:gs>
                  <a:gs pos="0">
                    <a:schemeClr val="tx1">
                      <a:lumMod val="25000"/>
                      <a:lumOff val="75000"/>
                    </a:schemeClr>
                  </a:gs>
                </a:gsLst>
                <a:lin ang="5400000" scaled="0"/>
              </a:gradFill>
              <a:round/>
            </a:ln>
            <a:effectLst>
              <a:outerShdw algn="ctr" rotWithShape="0">
                <a:schemeClr val="bg1"/>
              </a:outerShdw>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en-US" sz="1000" b="0" i="0" u="none" strike="noStrike" kern="1200" baseline="0">
                <a:solidFill>
                  <a:schemeClr val="tx1"/>
                </a:solidFill>
                <a:latin typeface="+mn-lt"/>
                <a:ea typeface="+mn-ea"/>
                <a:cs typeface="+mn-cs"/>
              </a:defRPr>
            </a:pPr>
            <a:endParaRPr lang="en-US"/>
          </a:p>
        </c:txPr>
        <c:crossAx val="894007887"/>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tx1"/>
      </a:solidFill>
    </a:ln>
    <a:effectLst>
      <a:outerShdw sx="1000" sy="1000" algn="ctr" rotWithShape="0">
        <a:schemeClr val="bg1"/>
      </a:outerShdw>
    </a:effectLst>
  </c:spPr>
  <c:txPr>
    <a:bodyPr/>
    <a:lstStyle/>
    <a:p>
      <a:pPr>
        <a:defRPr lang="en-US" sz="1000" b="0" i="0" u="none" strike="noStrike" kern="1200" baseline="0">
          <a:solidFill>
            <a:schemeClr val="tx1"/>
          </a:solidFill>
          <a:latin typeface="+mn-lt"/>
          <a:ea typeface="+mn-ea"/>
          <a:cs typeface="+mn-cs"/>
        </a:defRPr>
      </a:pPr>
      <a:endParaRPr lang="en-US"/>
    </a:p>
  </c:txPr>
  <c:externalData r:id="rId3">
    <c:autoUpdate val="0"/>
  </c:externalData>
  <c:extLst/>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en-US" sz="1200" b="0" i="0" u="none" strike="noStrike" kern="1200" spc="0" baseline="0">
                <a:solidFill>
                  <a:schemeClr val="tx1"/>
                </a:solidFill>
                <a:latin typeface="+mn-lt"/>
                <a:ea typeface="+mn-ea"/>
                <a:cs typeface="+mn-cs"/>
              </a:defRPr>
            </a:pPr>
            <a:r>
              <a:rPr lang="en-US"/>
              <a:t>Popularity of sports</a:t>
            </a:r>
          </a:p>
        </c:rich>
      </c:tx>
      <c:overlay val="0"/>
      <c:spPr>
        <a:noFill/>
        <a:ln>
          <a:noFill/>
        </a:ln>
        <a:effectLst/>
      </c:spPr>
      <c:txPr>
        <a:bodyPr rot="0" spcFirstLastPara="1" vertOverflow="ellipsis" vert="horz" wrap="square" anchor="ctr" anchorCtr="1"/>
        <a:lstStyle/>
        <a:p>
          <a:pPr>
            <a:defRPr lang="en-US" sz="1200" b="0" i="0" u="none" strike="noStrike" kern="1200" spc="0" baseline="0">
              <a:solidFill>
                <a:schemeClr val="tx1"/>
              </a:solidFill>
              <a:latin typeface="+mn-lt"/>
              <a:ea typeface="+mn-ea"/>
              <a:cs typeface="+mn-cs"/>
            </a:defRPr>
          </a:pPr>
          <a:endParaRPr lang="en-US"/>
        </a:p>
      </c:txPr>
    </c:title>
    <c:autoTitleDeleted val="0"/>
    <c:plotArea>
      <c:layout/>
      <c:scatterChart>
        <c:scatterStyle val="lineMarker"/>
        <c:varyColors val="0"/>
        <c:ser>
          <c:idx val="0"/>
          <c:order val="0"/>
          <c:tx>
            <c:strRef>
              <c:f>'Q5'!$T$1</c:f>
              <c:strCache>
                <c:ptCount val="1"/>
                <c:pt idx="0">
                  <c:v> total_participants</c:v>
                </c:pt>
              </c:strCache>
            </c:strRef>
          </c:tx>
          <c:spPr>
            <a:ln w="19050" cap="rnd">
              <a:noFill/>
              <a:round/>
            </a:ln>
            <a:effectLst/>
          </c:spPr>
          <c:marker>
            <c:symbol val="circle"/>
            <c:size val="5"/>
            <c:spPr>
              <a:solidFill>
                <a:schemeClr val="accent1"/>
              </a:solidFill>
              <a:ln w="9525">
                <a:solidFill>
                  <a:schemeClr val="accent1"/>
                </a:solidFill>
              </a:ln>
              <a:effectLst/>
            </c:spPr>
          </c:marker>
          <c:xVal>
            <c:numRef>
              <c:f>'Q5'!$S$2:$S$907</c:f>
              <c:numCache>
                <c:formatCode>General</c:formatCode>
                <c:ptCount val="906"/>
                <c:pt idx="0">
                  <c:v>1936</c:v>
                </c:pt>
                <c:pt idx="1">
                  <c:v>1936</c:v>
                </c:pt>
                <c:pt idx="2">
                  <c:v>1948</c:v>
                </c:pt>
                <c:pt idx="3">
                  <c:v>1952</c:v>
                </c:pt>
                <c:pt idx="4">
                  <c:v>1956</c:v>
                </c:pt>
                <c:pt idx="5">
                  <c:v>1960</c:v>
                </c:pt>
                <c:pt idx="6">
                  <c:v>1964</c:v>
                </c:pt>
                <c:pt idx="7">
                  <c:v>1968</c:v>
                </c:pt>
                <c:pt idx="8">
                  <c:v>1972</c:v>
                </c:pt>
                <c:pt idx="9">
                  <c:v>1976</c:v>
                </c:pt>
                <c:pt idx="10">
                  <c:v>1980</c:v>
                </c:pt>
                <c:pt idx="11">
                  <c:v>1984</c:v>
                </c:pt>
                <c:pt idx="12">
                  <c:v>1988</c:v>
                </c:pt>
                <c:pt idx="13">
                  <c:v>1992</c:v>
                </c:pt>
                <c:pt idx="14">
                  <c:v>1994</c:v>
                </c:pt>
                <c:pt idx="15">
                  <c:v>1998</c:v>
                </c:pt>
                <c:pt idx="16">
                  <c:v>2002</c:v>
                </c:pt>
                <c:pt idx="17">
                  <c:v>2006</c:v>
                </c:pt>
                <c:pt idx="18">
                  <c:v>2010</c:v>
                </c:pt>
                <c:pt idx="19">
                  <c:v>2014</c:v>
                </c:pt>
                <c:pt idx="20">
                  <c:v>1924</c:v>
                </c:pt>
                <c:pt idx="21">
                  <c:v>1932</c:v>
                </c:pt>
                <c:pt idx="22">
                  <c:v>1936</c:v>
                </c:pt>
                <c:pt idx="23">
                  <c:v>1900</c:v>
                </c:pt>
                <c:pt idx="24">
                  <c:v>1904</c:v>
                </c:pt>
                <c:pt idx="25">
                  <c:v>1908</c:v>
                </c:pt>
                <c:pt idx="26">
                  <c:v>1920</c:v>
                </c:pt>
                <c:pt idx="27">
                  <c:v>1972</c:v>
                </c:pt>
                <c:pt idx="28">
                  <c:v>1976</c:v>
                </c:pt>
                <c:pt idx="29">
                  <c:v>1980</c:v>
                </c:pt>
                <c:pt idx="30">
                  <c:v>1984</c:v>
                </c:pt>
                <c:pt idx="31">
                  <c:v>1988</c:v>
                </c:pt>
                <c:pt idx="32">
                  <c:v>1992</c:v>
                </c:pt>
                <c:pt idx="33">
                  <c:v>1996</c:v>
                </c:pt>
                <c:pt idx="34">
                  <c:v>2000</c:v>
                </c:pt>
                <c:pt idx="35">
                  <c:v>2004</c:v>
                </c:pt>
                <c:pt idx="36">
                  <c:v>2008</c:v>
                </c:pt>
                <c:pt idx="37">
                  <c:v>2012</c:v>
                </c:pt>
                <c:pt idx="38">
                  <c:v>2016</c:v>
                </c:pt>
                <c:pt idx="39">
                  <c:v>1912</c:v>
                </c:pt>
                <c:pt idx="40">
                  <c:v>1920</c:v>
                </c:pt>
                <c:pt idx="41">
                  <c:v>1924</c:v>
                </c:pt>
                <c:pt idx="42">
                  <c:v>1928</c:v>
                </c:pt>
                <c:pt idx="43">
                  <c:v>1932</c:v>
                </c:pt>
                <c:pt idx="44">
                  <c:v>1936</c:v>
                </c:pt>
                <c:pt idx="45">
                  <c:v>1948</c:v>
                </c:pt>
                <c:pt idx="46">
                  <c:v>1896</c:v>
                </c:pt>
                <c:pt idx="47">
                  <c:v>1900</c:v>
                </c:pt>
                <c:pt idx="48">
                  <c:v>1904</c:v>
                </c:pt>
                <c:pt idx="49">
                  <c:v>1906</c:v>
                </c:pt>
                <c:pt idx="50">
                  <c:v>1908</c:v>
                </c:pt>
                <c:pt idx="51">
                  <c:v>1912</c:v>
                </c:pt>
                <c:pt idx="52">
                  <c:v>1920</c:v>
                </c:pt>
                <c:pt idx="53">
                  <c:v>1924</c:v>
                </c:pt>
                <c:pt idx="54">
                  <c:v>1928</c:v>
                </c:pt>
                <c:pt idx="55">
                  <c:v>1932</c:v>
                </c:pt>
                <c:pt idx="56">
                  <c:v>1936</c:v>
                </c:pt>
                <c:pt idx="57">
                  <c:v>1948</c:v>
                </c:pt>
                <c:pt idx="58">
                  <c:v>1952</c:v>
                </c:pt>
                <c:pt idx="59">
                  <c:v>1956</c:v>
                </c:pt>
                <c:pt idx="60">
                  <c:v>1960</c:v>
                </c:pt>
                <c:pt idx="61">
                  <c:v>1964</c:v>
                </c:pt>
                <c:pt idx="62">
                  <c:v>1968</c:v>
                </c:pt>
                <c:pt idx="63">
                  <c:v>1972</c:v>
                </c:pt>
                <c:pt idx="64">
                  <c:v>1976</c:v>
                </c:pt>
                <c:pt idx="65">
                  <c:v>1980</c:v>
                </c:pt>
                <c:pt idx="66">
                  <c:v>1984</c:v>
                </c:pt>
                <c:pt idx="67">
                  <c:v>1988</c:v>
                </c:pt>
                <c:pt idx="68">
                  <c:v>1992</c:v>
                </c:pt>
                <c:pt idx="69">
                  <c:v>1996</c:v>
                </c:pt>
                <c:pt idx="70">
                  <c:v>2000</c:v>
                </c:pt>
                <c:pt idx="71">
                  <c:v>2004</c:v>
                </c:pt>
                <c:pt idx="72">
                  <c:v>2008</c:v>
                </c:pt>
                <c:pt idx="73">
                  <c:v>2012</c:v>
                </c:pt>
                <c:pt idx="74">
                  <c:v>2016</c:v>
                </c:pt>
                <c:pt idx="75">
                  <c:v>1992</c:v>
                </c:pt>
                <c:pt idx="76">
                  <c:v>1996</c:v>
                </c:pt>
                <c:pt idx="77">
                  <c:v>2000</c:v>
                </c:pt>
                <c:pt idx="78">
                  <c:v>2004</c:v>
                </c:pt>
                <c:pt idx="79">
                  <c:v>2008</c:v>
                </c:pt>
                <c:pt idx="80">
                  <c:v>2012</c:v>
                </c:pt>
                <c:pt idx="81">
                  <c:v>2016</c:v>
                </c:pt>
                <c:pt idx="82">
                  <c:v>1992</c:v>
                </c:pt>
                <c:pt idx="83">
                  <c:v>1996</c:v>
                </c:pt>
                <c:pt idx="84">
                  <c:v>2000</c:v>
                </c:pt>
                <c:pt idx="85">
                  <c:v>2004</c:v>
                </c:pt>
                <c:pt idx="86">
                  <c:v>2008</c:v>
                </c:pt>
                <c:pt idx="87">
                  <c:v>1936</c:v>
                </c:pt>
                <c:pt idx="88">
                  <c:v>1948</c:v>
                </c:pt>
                <c:pt idx="89">
                  <c:v>1952</c:v>
                </c:pt>
                <c:pt idx="90">
                  <c:v>1956</c:v>
                </c:pt>
                <c:pt idx="91">
                  <c:v>1960</c:v>
                </c:pt>
                <c:pt idx="92">
                  <c:v>1964</c:v>
                </c:pt>
                <c:pt idx="93">
                  <c:v>1968</c:v>
                </c:pt>
                <c:pt idx="94">
                  <c:v>1972</c:v>
                </c:pt>
                <c:pt idx="95">
                  <c:v>1976</c:v>
                </c:pt>
                <c:pt idx="96">
                  <c:v>1980</c:v>
                </c:pt>
                <c:pt idx="97">
                  <c:v>1984</c:v>
                </c:pt>
                <c:pt idx="98">
                  <c:v>1988</c:v>
                </c:pt>
                <c:pt idx="99">
                  <c:v>1992</c:v>
                </c:pt>
                <c:pt idx="100">
                  <c:v>1996</c:v>
                </c:pt>
                <c:pt idx="101">
                  <c:v>2000</c:v>
                </c:pt>
                <c:pt idx="102">
                  <c:v>2004</c:v>
                </c:pt>
                <c:pt idx="103">
                  <c:v>2008</c:v>
                </c:pt>
                <c:pt idx="104">
                  <c:v>2012</c:v>
                </c:pt>
                <c:pt idx="105">
                  <c:v>2016</c:v>
                </c:pt>
                <c:pt idx="106">
                  <c:v>1900</c:v>
                </c:pt>
                <c:pt idx="107">
                  <c:v>1996</c:v>
                </c:pt>
                <c:pt idx="108">
                  <c:v>2000</c:v>
                </c:pt>
                <c:pt idx="109">
                  <c:v>2004</c:v>
                </c:pt>
                <c:pt idx="110">
                  <c:v>2008</c:v>
                </c:pt>
                <c:pt idx="111">
                  <c:v>2012</c:v>
                </c:pt>
                <c:pt idx="112">
                  <c:v>2016</c:v>
                </c:pt>
                <c:pt idx="113">
                  <c:v>1960</c:v>
                </c:pt>
                <c:pt idx="114">
                  <c:v>1964</c:v>
                </c:pt>
                <c:pt idx="115">
                  <c:v>1968</c:v>
                </c:pt>
                <c:pt idx="116">
                  <c:v>1972</c:v>
                </c:pt>
                <c:pt idx="117">
                  <c:v>1976</c:v>
                </c:pt>
                <c:pt idx="118">
                  <c:v>1980</c:v>
                </c:pt>
                <c:pt idx="119">
                  <c:v>1984</c:v>
                </c:pt>
                <c:pt idx="120">
                  <c:v>1988</c:v>
                </c:pt>
                <c:pt idx="121">
                  <c:v>1992</c:v>
                </c:pt>
                <c:pt idx="122">
                  <c:v>1994</c:v>
                </c:pt>
                <c:pt idx="123">
                  <c:v>1998</c:v>
                </c:pt>
                <c:pt idx="124">
                  <c:v>2002</c:v>
                </c:pt>
                <c:pt idx="125">
                  <c:v>2006</c:v>
                </c:pt>
                <c:pt idx="126">
                  <c:v>2010</c:v>
                </c:pt>
                <c:pt idx="127">
                  <c:v>2014</c:v>
                </c:pt>
                <c:pt idx="128">
                  <c:v>1924</c:v>
                </c:pt>
                <c:pt idx="129">
                  <c:v>1928</c:v>
                </c:pt>
                <c:pt idx="130">
                  <c:v>1932</c:v>
                </c:pt>
                <c:pt idx="131">
                  <c:v>1936</c:v>
                </c:pt>
                <c:pt idx="132">
                  <c:v>1948</c:v>
                </c:pt>
                <c:pt idx="133">
                  <c:v>1952</c:v>
                </c:pt>
                <c:pt idx="134">
                  <c:v>1956</c:v>
                </c:pt>
                <c:pt idx="135">
                  <c:v>1964</c:v>
                </c:pt>
                <c:pt idx="136">
                  <c:v>1968</c:v>
                </c:pt>
                <c:pt idx="137">
                  <c:v>1972</c:v>
                </c:pt>
                <c:pt idx="138">
                  <c:v>1976</c:v>
                </c:pt>
                <c:pt idx="139">
                  <c:v>1980</c:v>
                </c:pt>
                <c:pt idx="140">
                  <c:v>1984</c:v>
                </c:pt>
                <c:pt idx="141">
                  <c:v>1988</c:v>
                </c:pt>
                <c:pt idx="142">
                  <c:v>1992</c:v>
                </c:pt>
                <c:pt idx="143">
                  <c:v>1994</c:v>
                </c:pt>
                <c:pt idx="144">
                  <c:v>1998</c:v>
                </c:pt>
                <c:pt idx="145">
                  <c:v>2002</c:v>
                </c:pt>
                <c:pt idx="146">
                  <c:v>2006</c:v>
                </c:pt>
                <c:pt idx="147">
                  <c:v>2010</c:v>
                </c:pt>
                <c:pt idx="148">
                  <c:v>2014</c:v>
                </c:pt>
                <c:pt idx="149">
                  <c:v>1904</c:v>
                </c:pt>
                <c:pt idx="150">
                  <c:v>1908</c:v>
                </c:pt>
                <c:pt idx="151">
                  <c:v>1920</c:v>
                </c:pt>
                <c:pt idx="152">
                  <c:v>1924</c:v>
                </c:pt>
                <c:pt idx="153">
                  <c:v>1928</c:v>
                </c:pt>
                <c:pt idx="154">
                  <c:v>1932</c:v>
                </c:pt>
                <c:pt idx="155">
                  <c:v>1936</c:v>
                </c:pt>
                <c:pt idx="156">
                  <c:v>1948</c:v>
                </c:pt>
                <c:pt idx="157">
                  <c:v>1952</c:v>
                </c:pt>
                <c:pt idx="158">
                  <c:v>1956</c:v>
                </c:pt>
                <c:pt idx="159">
                  <c:v>1960</c:v>
                </c:pt>
                <c:pt idx="160">
                  <c:v>1964</c:v>
                </c:pt>
                <c:pt idx="161">
                  <c:v>1968</c:v>
                </c:pt>
                <c:pt idx="162">
                  <c:v>1972</c:v>
                </c:pt>
                <c:pt idx="163">
                  <c:v>1976</c:v>
                </c:pt>
                <c:pt idx="164">
                  <c:v>1980</c:v>
                </c:pt>
                <c:pt idx="165">
                  <c:v>1984</c:v>
                </c:pt>
                <c:pt idx="166">
                  <c:v>1988</c:v>
                </c:pt>
                <c:pt idx="167">
                  <c:v>1992</c:v>
                </c:pt>
                <c:pt idx="168">
                  <c:v>1996</c:v>
                </c:pt>
                <c:pt idx="169">
                  <c:v>2000</c:v>
                </c:pt>
                <c:pt idx="170">
                  <c:v>2004</c:v>
                </c:pt>
                <c:pt idx="171">
                  <c:v>2008</c:v>
                </c:pt>
                <c:pt idx="172">
                  <c:v>2012</c:v>
                </c:pt>
                <c:pt idx="173">
                  <c:v>2016</c:v>
                </c:pt>
                <c:pt idx="174">
                  <c:v>1936</c:v>
                </c:pt>
                <c:pt idx="175">
                  <c:v>1948</c:v>
                </c:pt>
                <c:pt idx="176">
                  <c:v>1952</c:v>
                </c:pt>
                <c:pt idx="177">
                  <c:v>1956</c:v>
                </c:pt>
                <c:pt idx="178">
                  <c:v>1960</c:v>
                </c:pt>
                <c:pt idx="179">
                  <c:v>1964</c:v>
                </c:pt>
                <c:pt idx="180">
                  <c:v>1968</c:v>
                </c:pt>
                <c:pt idx="181">
                  <c:v>1972</c:v>
                </c:pt>
                <c:pt idx="182">
                  <c:v>1976</c:v>
                </c:pt>
                <c:pt idx="183">
                  <c:v>1980</c:v>
                </c:pt>
                <c:pt idx="184">
                  <c:v>1984</c:v>
                </c:pt>
                <c:pt idx="185">
                  <c:v>1988</c:v>
                </c:pt>
                <c:pt idx="186">
                  <c:v>1992</c:v>
                </c:pt>
                <c:pt idx="187">
                  <c:v>1996</c:v>
                </c:pt>
                <c:pt idx="188">
                  <c:v>2000</c:v>
                </c:pt>
                <c:pt idx="189">
                  <c:v>2004</c:v>
                </c:pt>
                <c:pt idx="190">
                  <c:v>2008</c:v>
                </c:pt>
                <c:pt idx="191">
                  <c:v>2012</c:v>
                </c:pt>
                <c:pt idx="192">
                  <c:v>2016</c:v>
                </c:pt>
                <c:pt idx="193">
                  <c:v>1900</c:v>
                </c:pt>
                <c:pt idx="194">
                  <c:v>1900</c:v>
                </c:pt>
                <c:pt idx="195">
                  <c:v>1924</c:v>
                </c:pt>
                <c:pt idx="196">
                  <c:v>1928</c:v>
                </c:pt>
                <c:pt idx="197">
                  <c:v>1932</c:v>
                </c:pt>
                <c:pt idx="198">
                  <c:v>1936</c:v>
                </c:pt>
                <c:pt idx="199">
                  <c:v>1948</c:v>
                </c:pt>
                <c:pt idx="200">
                  <c:v>1952</c:v>
                </c:pt>
                <c:pt idx="201">
                  <c:v>1956</c:v>
                </c:pt>
                <c:pt idx="202">
                  <c:v>1960</c:v>
                </c:pt>
                <c:pt idx="203">
                  <c:v>1964</c:v>
                </c:pt>
                <c:pt idx="204">
                  <c:v>1968</c:v>
                </c:pt>
                <c:pt idx="205">
                  <c:v>1972</c:v>
                </c:pt>
                <c:pt idx="206">
                  <c:v>1976</c:v>
                </c:pt>
                <c:pt idx="207">
                  <c:v>1980</c:v>
                </c:pt>
                <c:pt idx="208">
                  <c:v>1984</c:v>
                </c:pt>
                <c:pt idx="209">
                  <c:v>1988</c:v>
                </c:pt>
                <c:pt idx="210">
                  <c:v>1992</c:v>
                </c:pt>
                <c:pt idx="211">
                  <c:v>1994</c:v>
                </c:pt>
                <c:pt idx="212">
                  <c:v>1998</c:v>
                </c:pt>
                <c:pt idx="213">
                  <c:v>2002</c:v>
                </c:pt>
                <c:pt idx="214">
                  <c:v>2006</c:v>
                </c:pt>
                <c:pt idx="215">
                  <c:v>2010</c:v>
                </c:pt>
                <c:pt idx="216">
                  <c:v>2014</c:v>
                </c:pt>
                <c:pt idx="217">
                  <c:v>1924</c:v>
                </c:pt>
                <c:pt idx="218">
                  <c:v>1998</c:v>
                </c:pt>
                <c:pt idx="219">
                  <c:v>2002</c:v>
                </c:pt>
                <c:pt idx="220">
                  <c:v>2006</c:v>
                </c:pt>
                <c:pt idx="221">
                  <c:v>2010</c:v>
                </c:pt>
                <c:pt idx="222">
                  <c:v>2014</c:v>
                </c:pt>
                <c:pt idx="223">
                  <c:v>1896</c:v>
                </c:pt>
                <c:pt idx="224">
                  <c:v>1900</c:v>
                </c:pt>
                <c:pt idx="225">
                  <c:v>1904</c:v>
                </c:pt>
                <c:pt idx="226">
                  <c:v>1906</c:v>
                </c:pt>
                <c:pt idx="227">
                  <c:v>1908</c:v>
                </c:pt>
                <c:pt idx="228">
                  <c:v>1912</c:v>
                </c:pt>
                <c:pt idx="229">
                  <c:v>1920</c:v>
                </c:pt>
                <c:pt idx="230">
                  <c:v>1924</c:v>
                </c:pt>
                <c:pt idx="231">
                  <c:v>1928</c:v>
                </c:pt>
                <c:pt idx="232">
                  <c:v>1932</c:v>
                </c:pt>
                <c:pt idx="233">
                  <c:v>1936</c:v>
                </c:pt>
                <c:pt idx="234">
                  <c:v>1948</c:v>
                </c:pt>
                <c:pt idx="235">
                  <c:v>1952</c:v>
                </c:pt>
                <c:pt idx="236">
                  <c:v>1956</c:v>
                </c:pt>
                <c:pt idx="237">
                  <c:v>1960</c:v>
                </c:pt>
                <c:pt idx="238">
                  <c:v>1964</c:v>
                </c:pt>
                <c:pt idx="239">
                  <c:v>1968</c:v>
                </c:pt>
                <c:pt idx="240">
                  <c:v>1972</c:v>
                </c:pt>
                <c:pt idx="241">
                  <c:v>1976</c:v>
                </c:pt>
                <c:pt idx="242">
                  <c:v>1980</c:v>
                </c:pt>
                <c:pt idx="243">
                  <c:v>1984</c:v>
                </c:pt>
                <c:pt idx="244">
                  <c:v>1988</c:v>
                </c:pt>
                <c:pt idx="245">
                  <c:v>1992</c:v>
                </c:pt>
                <c:pt idx="246">
                  <c:v>1996</c:v>
                </c:pt>
                <c:pt idx="247">
                  <c:v>2000</c:v>
                </c:pt>
                <c:pt idx="248">
                  <c:v>2004</c:v>
                </c:pt>
                <c:pt idx="249">
                  <c:v>2008</c:v>
                </c:pt>
                <c:pt idx="250">
                  <c:v>2012</c:v>
                </c:pt>
                <c:pt idx="251">
                  <c:v>2016</c:v>
                </c:pt>
                <c:pt idx="252">
                  <c:v>1904</c:v>
                </c:pt>
                <c:pt idx="253">
                  <c:v>1906</c:v>
                </c:pt>
                <c:pt idx="254">
                  <c:v>1908</c:v>
                </c:pt>
                <c:pt idx="255">
                  <c:v>1912</c:v>
                </c:pt>
                <c:pt idx="256">
                  <c:v>1920</c:v>
                </c:pt>
                <c:pt idx="257">
                  <c:v>1924</c:v>
                </c:pt>
                <c:pt idx="258">
                  <c:v>1928</c:v>
                </c:pt>
                <c:pt idx="259">
                  <c:v>1932</c:v>
                </c:pt>
                <c:pt idx="260">
                  <c:v>1936</c:v>
                </c:pt>
                <c:pt idx="261">
                  <c:v>1948</c:v>
                </c:pt>
                <c:pt idx="262">
                  <c:v>1952</c:v>
                </c:pt>
                <c:pt idx="263">
                  <c:v>1956</c:v>
                </c:pt>
                <c:pt idx="264">
                  <c:v>1960</c:v>
                </c:pt>
                <c:pt idx="265">
                  <c:v>1964</c:v>
                </c:pt>
                <c:pt idx="266">
                  <c:v>1968</c:v>
                </c:pt>
                <c:pt idx="267">
                  <c:v>1972</c:v>
                </c:pt>
                <c:pt idx="268">
                  <c:v>1976</c:v>
                </c:pt>
                <c:pt idx="269">
                  <c:v>1980</c:v>
                </c:pt>
                <c:pt idx="270">
                  <c:v>1984</c:v>
                </c:pt>
                <c:pt idx="271">
                  <c:v>1988</c:v>
                </c:pt>
                <c:pt idx="272">
                  <c:v>1992</c:v>
                </c:pt>
                <c:pt idx="273">
                  <c:v>1996</c:v>
                </c:pt>
                <c:pt idx="274">
                  <c:v>2000</c:v>
                </c:pt>
                <c:pt idx="275">
                  <c:v>2004</c:v>
                </c:pt>
                <c:pt idx="276">
                  <c:v>2008</c:v>
                </c:pt>
                <c:pt idx="277">
                  <c:v>2012</c:v>
                </c:pt>
                <c:pt idx="278">
                  <c:v>2016</c:v>
                </c:pt>
                <c:pt idx="279">
                  <c:v>1900</c:v>
                </c:pt>
                <c:pt idx="280">
                  <c:v>1912</c:v>
                </c:pt>
                <c:pt idx="281">
                  <c:v>1920</c:v>
                </c:pt>
                <c:pt idx="282">
                  <c:v>1924</c:v>
                </c:pt>
                <c:pt idx="283">
                  <c:v>1928</c:v>
                </c:pt>
                <c:pt idx="284">
                  <c:v>1932</c:v>
                </c:pt>
                <c:pt idx="285">
                  <c:v>1936</c:v>
                </c:pt>
                <c:pt idx="286">
                  <c:v>1948</c:v>
                </c:pt>
                <c:pt idx="287">
                  <c:v>1952</c:v>
                </c:pt>
                <c:pt idx="288">
                  <c:v>1956</c:v>
                </c:pt>
                <c:pt idx="289">
                  <c:v>1960</c:v>
                </c:pt>
                <c:pt idx="290">
                  <c:v>1964</c:v>
                </c:pt>
                <c:pt idx="291">
                  <c:v>1968</c:v>
                </c:pt>
                <c:pt idx="292">
                  <c:v>1972</c:v>
                </c:pt>
                <c:pt idx="293">
                  <c:v>1976</c:v>
                </c:pt>
                <c:pt idx="294">
                  <c:v>1980</c:v>
                </c:pt>
                <c:pt idx="295">
                  <c:v>1984</c:v>
                </c:pt>
                <c:pt idx="296">
                  <c:v>1988</c:v>
                </c:pt>
                <c:pt idx="297">
                  <c:v>1992</c:v>
                </c:pt>
                <c:pt idx="298">
                  <c:v>1996</c:v>
                </c:pt>
                <c:pt idx="299">
                  <c:v>2000</c:v>
                </c:pt>
                <c:pt idx="300">
                  <c:v>2004</c:v>
                </c:pt>
                <c:pt idx="301">
                  <c:v>2008</c:v>
                </c:pt>
                <c:pt idx="302">
                  <c:v>2012</c:v>
                </c:pt>
                <c:pt idx="303">
                  <c:v>2016</c:v>
                </c:pt>
                <c:pt idx="304">
                  <c:v>1896</c:v>
                </c:pt>
                <c:pt idx="305">
                  <c:v>1900</c:v>
                </c:pt>
                <c:pt idx="306">
                  <c:v>1904</c:v>
                </c:pt>
                <c:pt idx="307">
                  <c:v>1906</c:v>
                </c:pt>
                <c:pt idx="308">
                  <c:v>1908</c:v>
                </c:pt>
                <c:pt idx="309">
                  <c:v>1912</c:v>
                </c:pt>
                <c:pt idx="310">
                  <c:v>1920</c:v>
                </c:pt>
                <c:pt idx="311">
                  <c:v>1924</c:v>
                </c:pt>
                <c:pt idx="312">
                  <c:v>1928</c:v>
                </c:pt>
                <c:pt idx="313">
                  <c:v>1932</c:v>
                </c:pt>
                <c:pt idx="314">
                  <c:v>1936</c:v>
                </c:pt>
                <c:pt idx="315">
                  <c:v>1948</c:v>
                </c:pt>
                <c:pt idx="316">
                  <c:v>1952</c:v>
                </c:pt>
                <c:pt idx="317">
                  <c:v>1956</c:v>
                </c:pt>
                <c:pt idx="318">
                  <c:v>1960</c:v>
                </c:pt>
                <c:pt idx="319">
                  <c:v>1964</c:v>
                </c:pt>
                <c:pt idx="320">
                  <c:v>1968</c:v>
                </c:pt>
                <c:pt idx="321">
                  <c:v>1972</c:v>
                </c:pt>
                <c:pt idx="322">
                  <c:v>1976</c:v>
                </c:pt>
                <c:pt idx="323">
                  <c:v>1980</c:v>
                </c:pt>
                <c:pt idx="324">
                  <c:v>1984</c:v>
                </c:pt>
                <c:pt idx="325">
                  <c:v>1988</c:v>
                </c:pt>
                <c:pt idx="326">
                  <c:v>1992</c:v>
                </c:pt>
                <c:pt idx="327">
                  <c:v>1996</c:v>
                </c:pt>
                <c:pt idx="328">
                  <c:v>2000</c:v>
                </c:pt>
                <c:pt idx="329">
                  <c:v>2004</c:v>
                </c:pt>
                <c:pt idx="330">
                  <c:v>2008</c:v>
                </c:pt>
                <c:pt idx="331">
                  <c:v>2012</c:v>
                </c:pt>
                <c:pt idx="332">
                  <c:v>2016</c:v>
                </c:pt>
                <c:pt idx="333">
                  <c:v>1908</c:v>
                </c:pt>
                <c:pt idx="334">
                  <c:v>1920</c:v>
                </c:pt>
                <c:pt idx="335">
                  <c:v>1924</c:v>
                </c:pt>
                <c:pt idx="336">
                  <c:v>1928</c:v>
                </c:pt>
                <c:pt idx="337">
                  <c:v>1932</c:v>
                </c:pt>
                <c:pt idx="338">
                  <c:v>1936</c:v>
                </c:pt>
                <c:pt idx="339">
                  <c:v>1948</c:v>
                </c:pt>
                <c:pt idx="340">
                  <c:v>1952</c:v>
                </c:pt>
                <c:pt idx="341">
                  <c:v>1956</c:v>
                </c:pt>
                <c:pt idx="342">
                  <c:v>1960</c:v>
                </c:pt>
                <c:pt idx="343">
                  <c:v>1964</c:v>
                </c:pt>
                <c:pt idx="344">
                  <c:v>1968</c:v>
                </c:pt>
                <c:pt idx="345">
                  <c:v>1972</c:v>
                </c:pt>
                <c:pt idx="346">
                  <c:v>1976</c:v>
                </c:pt>
                <c:pt idx="347">
                  <c:v>1980</c:v>
                </c:pt>
                <c:pt idx="348">
                  <c:v>1984</c:v>
                </c:pt>
                <c:pt idx="349">
                  <c:v>1988</c:v>
                </c:pt>
                <c:pt idx="350">
                  <c:v>1992</c:v>
                </c:pt>
                <c:pt idx="351">
                  <c:v>1994</c:v>
                </c:pt>
                <c:pt idx="352">
                  <c:v>1998</c:v>
                </c:pt>
                <c:pt idx="353">
                  <c:v>2002</c:v>
                </c:pt>
                <c:pt idx="354">
                  <c:v>2006</c:v>
                </c:pt>
                <c:pt idx="355">
                  <c:v>2010</c:v>
                </c:pt>
                <c:pt idx="356">
                  <c:v>2014</c:v>
                </c:pt>
                <c:pt idx="357">
                  <c:v>1900</c:v>
                </c:pt>
                <c:pt idx="358">
                  <c:v>1904</c:v>
                </c:pt>
                <c:pt idx="359">
                  <c:v>1906</c:v>
                </c:pt>
                <c:pt idx="360">
                  <c:v>1908</c:v>
                </c:pt>
                <c:pt idx="361">
                  <c:v>1912</c:v>
                </c:pt>
                <c:pt idx="362">
                  <c:v>1920</c:v>
                </c:pt>
                <c:pt idx="363">
                  <c:v>1924</c:v>
                </c:pt>
                <c:pt idx="364">
                  <c:v>1928</c:v>
                </c:pt>
                <c:pt idx="365">
                  <c:v>1936</c:v>
                </c:pt>
                <c:pt idx="366">
                  <c:v>1948</c:v>
                </c:pt>
                <c:pt idx="367">
                  <c:v>1952</c:v>
                </c:pt>
                <c:pt idx="368">
                  <c:v>1956</c:v>
                </c:pt>
                <c:pt idx="369">
                  <c:v>1960</c:v>
                </c:pt>
                <c:pt idx="370">
                  <c:v>1964</c:v>
                </c:pt>
                <c:pt idx="371">
                  <c:v>1968</c:v>
                </c:pt>
                <c:pt idx="372">
                  <c:v>1972</c:v>
                </c:pt>
                <c:pt idx="373">
                  <c:v>1976</c:v>
                </c:pt>
                <c:pt idx="374">
                  <c:v>1980</c:v>
                </c:pt>
                <c:pt idx="375">
                  <c:v>1984</c:v>
                </c:pt>
                <c:pt idx="376">
                  <c:v>1988</c:v>
                </c:pt>
                <c:pt idx="377">
                  <c:v>1992</c:v>
                </c:pt>
                <c:pt idx="378">
                  <c:v>1996</c:v>
                </c:pt>
                <c:pt idx="379">
                  <c:v>2000</c:v>
                </c:pt>
                <c:pt idx="380">
                  <c:v>2004</c:v>
                </c:pt>
                <c:pt idx="381">
                  <c:v>2008</c:v>
                </c:pt>
                <c:pt idx="382">
                  <c:v>2012</c:v>
                </c:pt>
                <c:pt idx="383">
                  <c:v>2016</c:v>
                </c:pt>
                <c:pt idx="384">
                  <c:v>1992</c:v>
                </c:pt>
                <c:pt idx="385">
                  <c:v>1994</c:v>
                </c:pt>
                <c:pt idx="386">
                  <c:v>1998</c:v>
                </c:pt>
                <c:pt idx="387">
                  <c:v>2002</c:v>
                </c:pt>
                <c:pt idx="388">
                  <c:v>2006</c:v>
                </c:pt>
                <c:pt idx="389">
                  <c:v>2010</c:v>
                </c:pt>
                <c:pt idx="390">
                  <c:v>2014</c:v>
                </c:pt>
                <c:pt idx="391">
                  <c:v>1900</c:v>
                </c:pt>
                <c:pt idx="392">
                  <c:v>1904</c:v>
                </c:pt>
                <c:pt idx="393">
                  <c:v>2016</c:v>
                </c:pt>
                <c:pt idx="394">
                  <c:v>1896</c:v>
                </c:pt>
                <c:pt idx="395">
                  <c:v>1900</c:v>
                </c:pt>
                <c:pt idx="396">
                  <c:v>1904</c:v>
                </c:pt>
                <c:pt idx="397">
                  <c:v>1906</c:v>
                </c:pt>
                <c:pt idx="398">
                  <c:v>1908</c:v>
                </c:pt>
                <c:pt idx="399">
                  <c:v>1912</c:v>
                </c:pt>
                <c:pt idx="400">
                  <c:v>1920</c:v>
                </c:pt>
                <c:pt idx="401">
                  <c:v>1924</c:v>
                </c:pt>
                <c:pt idx="402">
                  <c:v>1928</c:v>
                </c:pt>
                <c:pt idx="403">
                  <c:v>1932</c:v>
                </c:pt>
                <c:pt idx="404">
                  <c:v>1936</c:v>
                </c:pt>
                <c:pt idx="405">
                  <c:v>1948</c:v>
                </c:pt>
                <c:pt idx="406">
                  <c:v>1952</c:v>
                </c:pt>
                <c:pt idx="407">
                  <c:v>1956</c:v>
                </c:pt>
                <c:pt idx="408">
                  <c:v>1960</c:v>
                </c:pt>
                <c:pt idx="409">
                  <c:v>1964</c:v>
                </c:pt>
                <c:pt idx="410">
                  <c:v>1968</c:v>
                </c:pt>
                <c:pt idx="411">
                  <c:v>1972</c:v>
                </c:pt>
                <c:pt idx="412">
                  <c:v>1976</c:v>
                </c:pt>
                <c:pt idx="413">
                  <c:v>1980</c:v>
                </c:pt>
                <c:pt idx="414">
                  <c:v>1984</c:v>
                </c:pt>
                <c:pt idx="415">
                  <c:v>1988</c:v>
                </c:pt>
                <c:pt idx="416">
                  <c:v>1992</c:v>
                </c:pt>
                <c:pt idx="417">
                  <c:v>1996</c:v>
                </c:pt>
                <c:pt idx="418">
                  <c:v>2000</c:v>
                </c:pt>
                <c:pt idx="419">
                  <c:v>2004</c:v>
                </c:pt>
                <c:pt idx="420">
                  <c:v>2008</c:v>
                </c:pt>
                <c:pt idx="421">
                  <c:v>2012</c:v>
                </c:pt>
                <c:pt idx="422">
                  <c:v>2016</c:v>
                </c:pt>
                <c:pt idx="423">
                  <c:v>1936</c:v>
                </c:pt>
                <c:pt idx="424">
                  <c:v>1972</c:v>
                </c:pt>
                <c:pt idx="425">
                  <c:v>1976</c:v>
                </c:pt>
                <c:pt idx="426">
                  <c:v>1980</c:v>
                </c:pt>
                <c:pt idx="427">
                  <c:v>1984</c:v>
                </c:pt>
                <c:pt idx="428">
                  <c:v>1988</c:v>
                </c:pt>
                <c:pt idx="429">
                  <c:v>1992</c:v>
                </c:pt>
                <c:pt idx="430">
                  <c:v>1996</c:v>
                </c:pt>
                <c:pt idx="431">
                  <c:v>2000</c:v>
                </c:pt>
                <c:pt idx="432">
                  <c:v>2004</c:v>
                </c:pt>
                <c:pt idx="433">
                  <c:v>2008</c:v>
                </c:pt>
                <c:pt idx="434">
                  <c:v>2012</c:v>
                </c:pt>
                <c:pt idx="435">
                  <c:v>2016</c:v>
                </c:pt>
                <c:pt idx="436">
                  <c:v>1908</c:v>
                </c:pt>
                <c:pt idx="437">
                  <c:v>1920</c:v>
                </c:pt>
                <c:pt idx="438">
                  <c:v>1928</c:v>
                </c:pt>
                <c:pt idx="439">
                  <c:v>1932</c:v>
                </c:pt>
                <c:pt idx="440">
                  <c:v>1936</c:v>
                </c:pt>
                <c:pt idx="441">
                  <c:v>1948</c:v>
                </c:pt>
                <c:pt idx="442">
                  <c:v>1952</c:v>
                </c:pt>
                <c:pt idx="443">
                  <c:v>1956</c:v>
                </c:pt>
                <c:pt idx="444">
                  <c:v>1960</c:v>
                </c:pt>
                <c:pt idx="445">
                  <c:v>1964</c:v>
                </c:pt>
                <c:pt idx="446">
                  <c:v>1968</c:v>
                </c:pt>
                <c:pt idx="447">
                  <c:v>1972</c:v>
                </c:pt>
                <c:pt idx="448">
                  <c:v>1976</c:v>
                </c:pt>
                <c:pt idx="449">
                  <c:v>1980</c:v>
                </c:pt>
                <c:pt idx="450">
                  <c:v>1984</c:v>
                </c:pt>
                <c:pt idx="451">
                  <c:v>1988</c:v>
                </c:pt>
                <c:pt idx="452">
                  <c:v>1992</c:v>
                </c:pt>
                <c:pt idx="453">
                  <c:v>1996</c:v>
                </c:pt>
                <c:pt idx="454">
                  <c:v>2000</c:v>
                </c:pt>
                <c:pt idx="455">
                  <c:v>2004</c:v>
                </c:pt>
                <c:pt idx="456">
                  <c:v>2008</c:v>
                </c:pt>
                <c:pt idx="457">
                  <c:v>2012</c:v>
                </c:pt>
                <c:pt idx="458">
                  <c:v>2016</c:v>
                </c:pt>
                <c:pt idx="459">
                  <c:v>1920</c:v>
                </c:pt>
                <c:pt idx="460">
                  <c:v>1924</c:v>
                </c:pt>
                <c:pt idx="461">
                  <c:v>1928</c:v>
                </c:pt>
                <c:pt idx="462">
                  <c:v>1932</c:v>
                </c:pt>
                <c:pt idx="463">
                  <c:v>1936</c:v>
                </c:pt>
                <c:pt idx="464">
                  <c:v>1948</c:v>
                </c:pt>
                <c:pt idx="465">
                  <c:v>1952</c:v>
                </c:pt>
                <c:pt idx="466">
                  <c:v>1956</c:v>
                </c:pt>
                <c:pt idx="467">
                  <c:v>1960</c:v>
                </c:pt>
                <c:pt idx="468">
                  <c:v>1964</c:v>
                </c:pt>
                <c:pt idx="469">
                  <c:v>1968</c:v>
                </c:pt>
                <c:pt idx="470">
                  <c:v>1972</c:v>
                </c:pt>
                <c:pt idx="471">
                  <c:v>1976</c:v>
                </c:pt>
                <c:pt idx="472">
                  <c:v>1980</c:v>
                </c:pt>
                <c:pt idx="473">
                  <c:v>1984</c:v>
                </c:pt>
                <c:pt idx="474">
                  <c:v>1988</c:v>
                </c:pt>
                <c:pt idx="475">
                  <c:v>1992</c:v>
                </c:pt>
                <c:pt idx="476">
                  <c:v>1994</c:v>
                </c:pt>
                <c:pt idx="477">
                  <c:v>1998</c:v>
                </c:pt>
                <c:pt idx="478">
                  <c:v>2002</c:v>
                </c:pt>
                <c:pt idx="479">
                  <c:v>2006</c:v>
                </c:pt>
                <c:pt idx="480">
                  <c:v>2010</c:v>
                </c:pt>
                <c:pt idx="481">
                  <c:v>2014</c:v>
                </c:pt>
                <c:pt idx="482">
                  <c:v>1908</c:v>
                </c:pt>
                <c:pt idx="483">
                  <c:v>1964</c:v>
                </c:pt>
                <c:pt idx="484">
                  <c:v>1972</c:v>
                </c:pt>
                <c:pt idx="485">
                  <c:v>1976</c:v>
                </c:pt>
                <c:pt idx="486">
                  <c:v>1980</c:v>
                </c:pt>
                <c:pt idx="487">
                  <c:v>1984</c:v>
                </c:pt>
                <c:pt idx="488">
                  <c:v>1988</c:v>
                </c:pt>
                <c:pt idx="489">
                  <c:v>1992</c:v>
                </c:pt>
                <c:pt idx="490">
                  <c:v>1996</c:v>
                </c:pt>
                <c:pt idx="491">
                  <c:v>2000</c:v>
                </c:pt>
                <c:pt idx="492">
                  <c:v>2004</c:v>
                </c:pt>
                <c:pt idx="493">
                  <c:v>2008</c:v>
                </c:pt>
                <c:pt idx="494">
                  <c:v>2012</c:v>
                </c:pt>
                <c:pt idx="495">
                  <c:v>2016</c:v>
                </c:pt>
                <c:pt idx="496">
                  <c:v>1904</c:v>
                </c:pt>
                <c:pt idx="497">
                  <c:v>1908</c:v>
                </c:pt>
                <c:pt idx="498">
                  <c:v>1964</c:v>
                </c:pt>
                <c:pt idx="499">
                  <c:v>1968</c:v>
                </c:pt>
                <c:pt idx="500">
                  <c:v>1972</c:v>
                </c:pt>
                <c:pt idx="501">
                  <c:v>1976</c:v>
                </c:pt>
                <c:pt idx="502">
                  <c:v>1980</c:v>
                </c:pt>
                <c:pt idx="503">
                  <c:v>1984</c:v>
                </c:pt>
                <c:pt idx="504">
                  <c:v>1988</c:v>
                </c:pt>
                <c:pt idx="505">
                  <c:v>1992</c:v>
                </c:pt>
                <c:pt idx="506">
                  <c:v>1994</c:v>
                </c:pt>
                <c:pt idx="507">
                  <c:v>1998</c:v>
                </c:pt>
                <c:pt idx="508">
                  <c:v>2002</c:v>
                </c:pt>
                <c:pt idx="509">
                  <c:v>2006</c:v>
                </c:pt>
                <c:pt idx="510">
                  <c:v>2010</c:v>
                </c:pt>
                <c:pt idx="511">
                  <c:v>2014</c:v>
                </c:pt>
                <c:pt idx="512">
                  <c:v>1924</c:v>
                </c:pt>
                <c:pt idx="513">
                  <c:v>1912</c:v>
                </c:pt>
                <c:pt idx="514">
                  <c:v>1920</c:v>
                </c:pt>
                <c:pt idx="515">
                  <c:v>1924</c:v>
                </c:pt>
                <c:pt idx="516">
                  <c:v>1928</c:v>
                </c:pt>
                <c:pt idx="517">
                  <c:v>1932</c:v>
                </c:pt>
                <c:pt idx="518">
                  <c:v>1936</c:v>
                </c:pt>
                <c:pt idx="519">
                  <c:v>1948</c:v>
                </c:pt>
                <c:pt idx="520">
                  <c:v>1952</c:v>
                </c:pt>
                <c:pt idx="521">
                  <c:v>1956</c:v>
                </c:pt>
                <c:pt idx="522">
                  <c:v>1960</c:v>
                </c:pt>
                <c:pt idx="523">
                  <c:v>1964</c:v>
                </c:pt>
                <c:pt idx="524">
                  <c:v>1968</c:v>
                </c:pt>
                <c:pt idx="525">
                  <c:v>1972</c:v>
                </c:pt>
                <c:pt idx="526">
                  <c:v>1976</c:v>
                </c:pt>
                <c:pt idx="527">
                  <c:v>1980</c:v>
                </c:pt>
                <c:pt idx="528">
                  <c:v>1984</c:v>
                </c:pt>
                <c:pt idx="529">
                  <c:v>1988</c:v>
                </c:pt>
                <c:pt idx="530">
                  <c:v>1992</c:v>
                </c:pt>
                <c:pt idx="531">
                  <c:v>1996</c:v>
                </c:pt>
                <c:pt idx="532">
                  <c:v>2000</c:v>
                </c:pt>
                <c:pt idx="533">
                  <c:v>2004</c:v>
                </c:pt>
                <c:pt idx="534">
                  <c:v>2008</c:v>
                </c:pt>
                <c:pt idx="535">
                  <c:v>2012</c:v>
                </c:pt>
                <c:pt idx="536">
                  <c:v>2016</c:v>
                </c:pt>
                <c:pt idx="537">
                  <c:v>1908</c:v>
                </c:pt>
                <c:pt idx="538">
                  <c:v>1924</c:v>
                </c:pt>
                <c:pt idx="539">
                  <c:v>1928</c:v>
                </c:pt>
                <c:pt idx="540">
                  <c:v>1932</c:v>
                </c:pt>
                <c:pt idx="541">
                  <c:v>1936</c:v>
                </c:pt>
                <c:pt idx="542">
                  <c:v>1948</c:v>
                </c:pt>
                <c:pt idx="543">
                  <c:v>1952</c:v>
                </c:pt>
                <c:pt idx="544">
                  <c:v>1956</c:v>
                </c:pt>
                <c:pt idx="545">
                  <c:v>1960</c:v>
                </c:pt>
                <c:pt idx="546">
                  <c:v>1964</c:v>
                </c:pt>
                <c:pt idx="547">
                  <c:v>1968</c:v>
                </c:pt>
                <c:pt idx="548">
                  <c:v>1972</c:v>
                </c:pt>
                <c:pt idx="549">
                  <c:v>1976</c:v>
                </c:pt>
                <c:pt idx="550">
                  <c:v>1980</c:v>
                </c:pt>
                <c:pt idx="551">
                  <c:v>1984</c:v>
                </c:pt>
                <c:pt idx="552">
                  <c:v>1988</c:v>
                </c:pt>
                <c:pt idx="553">
                  <c:v>1992</c:v>
                </c:pt>
                <c:pt idx="554">
                  <c:v>1994</c:v>
                </c:pt>
                <c:pt idx="555">
                  <c:v>1998</c:v>
                </c:pt>
                <c:pt idx="556">
                  <c:v>2002</c:v>
                </c:pt>
                <c:pt idx="557">
                  <c:v>2006</c:v>
                </c:pt>
                <c:pt idx="558">
                  <c:v>2010</c:v>
                </c:pt>
                <c:pt idx="559">
                  <c:v>2014</c:v>
                </c:pt>
                <c:pt idx="560">
                  <c:v>1900</c:v>
                </c:pt>
                <c:pt idx="561">
                  <c:v>1908</c:v>
                </c:pt>
                <c:pt idx="562">
                  <c:v>1920</c:v>
                </c:pt>
                <c:pt idx="563">
                  <c:v>1924</c:v>
                </c:pt>
                <c:pt idx="564">
                  <c:v>1936</c:v>
                </c:pt>
                <c:pt idx="565">
                  <c:v>1908</c:v>
                </c:pt>
                <c:pt idx="566">
                  <c:v>1984</c:v>
                </c:pt>
                <c:pt idx="567">
                  <c:v>1988</c:v>
                </c:pt>
                <c:pt idx="568">
                  <c:v>1992</c:v>
                </c:pt>
                <c:pt idx="569">
                  <c:v>1996</c:v>
                </c:pt>
                <c:pt idx="570">
                  <c:v>2000</c:v>
                </c:pt>
                <c:pt idx="571">
                  <c:v>2004</c:v>
                </c:pt>
                <c:pt idx="572">
                  <c:v>2008</c:v>
                </c:pt>
                <c:pt idx="573">
                  <c:v>2012</c:v>
                </c:pt>
                <c:pt idx="574">
                  <c:v>2016</c:v>
                </c:pt>
                <c:pt idx="575">
                  <c:v>1904</c:v>
                </c:pt>
                <c:pt idx="576">
                  <c:v>1900</c:v>
                </c:pt>
                <c:pt idx="577">
                  <c:v>1904</c:v>
                </c:pt>
                <c:pt idx="578">
                  <c:v>1906</c:v>
                </c:pt>
                <c:pt idx="579">
                  <c:v>1908</c:v>
                </c:pt>
                <c:pt idx="580">
                  <c:v>1912</c:v>
                </c:pt>
                <c:pt idx="581">
                  <c:v>1920</c:v>
                </c:pt>
                <c:pt idx="582">
                  <c:v>1924</c:v>
                </c:pt>
                <c:pt idx="583">
                  <c:v>1928</c:v>
                </c:pt>
                <c:pt idx="584">
                  <c:v>1932</c:v>
                </c:pt>
                <c:pt idx="585">
                  <c:v>1936</c:v>
                </c:pt>
                <c:pt idx="586">
                  <c:v>1948</c:v>
                </c:pt>
                <c:pt idx="587">
                  <c:v>1952</c:v>
                </c:pt>
                <c:pt idx="588">
                  <c:v>1956</c:v>
                </c:pt>
                <c:pt idx="589">
                  <c:v>1960</c:v>
                </c:pt>
                <c:pt idx="590">
                  <c:v>1964</c:v>
                </c:pt>
                <c:pt idx="591">
                  <c:v>1968</c:v>
                </c:pt>
                <c:pt idx="592">
                  <c:v>1972</c:v>
                </c:pt>
                <c:pt idx="593">
                  <c:v>1976</c:v>
                </c:pt>
                <c:pt idx="594">
                  <c:v>1980</c:v>
                </c:pt>
                <c:pt idx="595">
                  <c:v>1984</c:v>
                </c:pt>
                <c:pt idx="596">
                  <c:v>1988</c:v>
                </c:pt>
                <c:pt idx="597">
                  <c:v>1992</c:v>
                </c:pt>
                <c:pt idx="598">
                  <c:v>1996</c:v>
                </c:pt>
                <c:pt idx="599">
                  <c:v>2000</c:v>
                </c:pt>
                <c:pt idx="600">
                  <c:v>2004</c:v>
                </c:pt>
                <c:pt idx="601">
                  <c:v>2008</c:v>
                </c:pt>
                <c:pt idx="602">
                  <c:v>2012</c:v>
                </c:pt>
                <c:pt idx="603">
                  <c:v>2016</c:v>
                </c:pt>
                <c:pt idx="604">
                  <c:v>1900</c:v>
                </c:pt>
                <c:pt idx="605">
                  <c:v>1908</c:v>
                </c:pt>
                <c:pt idx="606">
                  <c:v>1920</c:v>
                </c:pt>
                <c:pt idx="607">
                  <c:v>1924</c:v>
                </c:pt>
                <c:pt idx="608">
                  <c:v>2016</c:v>
                </c:pt>
                <c:pt idx="609">
                  <c:v>1900</c:v>
                </c:pt>
                <c:pt idx="610">
                  <c:v>1908</c:v>
                </c:pt>
                <c:pt idx="611">
                  <c:v>1912</c:v>
                </c:pt>
                <c:pt idx="612">
                  <c:v>1920</c:v>
                </c:pt>
                <c:pt idx="613">
                  <c:v>1924</c:v>
                </c:pt>
                <c:pt idx="614">
                  <c:v>1928</c:v>
                </c:pt>
                <c:pt idx="615">
                  <c:v>1932</c:v>
                </c:pt>
                <c:pt idx="616">
                  <c:v>1936</c:v>
                </c:pt>
                <c:pt idx="617">
                  <c:v>1948</c:v>
                </c:pt>
                <c:pt idx="618">
                  <c:v>1952</c:v>
                </c:pt>
                <c:pt idx="619">
                  <c:v>1956</c:v>
                </c:pt>
                <c:pt idx="620">
                  <c:v>1960</c:v>
                </c:pt>
                <c:pt idx="621">
                  <c:v>1964</c:v>
                </c:pt>
                <c:pt idx="622">
                  <c:v>1968</c:v>
                </c:pt>
                <c:pt idx="623">
                  <c:v>1972</c:v>
                </c:pt>
                <c:pt idx="624">
                  <c:v>1976</c:v>
                </c:pt>
                <c:pt idx="625">
                  <c:v>1980</c:v>
                </c:pt>
                <c:pt idx="626">
                  <c:v>1984</c:v>
                </c:pt>
                <c:pt idx="627">
                  <c:v>1988</c:v>
                </c:pt>
                <c:pt idx="628">
                  <c:v>1992</c:v>
                </c:pt>
                <c:pt idx="629">
                  <c:v>1996</c:v>
                </c:pt>
                <c:pt idx="630">
                  <c:v>2000</c:v>
                </c:pt>
                <c:pt idx="631">
                  <c:v>2004</c:v>
                </c:pt>
                <c:pt idx="632">
                  <c:v>2008</c:v>
                </c:pt>
                <c:pt idx="633">
                  <c:v>2012</c:v>
                </c:pt>
                <c:pt idx="634">
                  <c:v>2016</c:v>
                </c:pt>
                <c:pt idx="635">
                  <c:v>1896</c:v>
                </c:pt>
                <c:pt idx="636">
                  <c:v>1900</c:v>
                </c:pt>
                <c:pt idx="637">
                  <c:v>1906</c:v>
                </c:pt>
                <c:pt idx="638">
                  <c:v>1908</c:v>
                </c:pt>
                <c:pt idx="639">
                  <c:v>1912</c:v>
                </c:pt>
                <c:pt idx="640">
                  <c:v>1920</c:v>
                </c:pt>
                <c:pt idx="641">
                  <c:v>1924</c:v>
                </c:pt>
                <c:pt idx="642">
                  <c:v>1932</c:v>
                </c:pt>
                <c:pt idx="643">
                  <c:v>1936</c:v>
                </c:pt>
                <c:pt idx="644">
                  <c:v>1948</c:v>
                </c:pt>
                <c:pt idx="645">
                  <c:v>1952</c:v>
                </c:pt>
                <c:pt idx="646">
                  <c:v>1956</c:v>
                </c:pt>
                <c:pt idx="647">
                  <c:v>1960</c:v>
                </c:pt>
                <c:pt idx="648">
                  <c:v>1964</c:v>
                </c:pt>
                <c:pt idx="649">
                  <c:v>1968</c:v>
                </c:pt>
                <c:pt idx="650">
                  <c:v>1972</c:v>
                </c:pt>
                <c:pt idx="651">
                  <c:v>1976</c:v>
                </c:pt>
                <c:pt idx="652">
                  <c:v>1980</c:v>
                </c:pt>
                <c:pt idx="653">
                  <c:v>1984</c:v>
                </c:pt>
                <c:pt idx="654">
                  <c:v>1988</c:v>
                </c:pt>
                <c:pt idx="655">
                  <c:v>1992</c:v>
                </c:pt>
                <c:pt idx="656">
                  <c:v>1996</c:v>
                </c:pt>
                <c:pt idx="657">
                  <c:v>2000</c:v>
                </c:pt>
                <c:pt idx="658">
                  <c:v>2004</c:v>
                </c:pt>
                <c:pt idx="659">
                  <c:v>2008</c:v>
                </c:pt>
                <c:pt idx="660">
                  <c:v>2012</c:v>
                </c:pt>
                <c:pt idx="661">
                  <c:v>2016</c:v>
                </c:pt>
                <c:pt idx="662">
                  <c:v>1992</c:v>
                </c:pt>
                <c:pt idx="663">
                  <c:v>1994</c:v>
                </c:pt>
                <c:pt idx="664">
                  <c:v>1998</c:v>
                </c:pt>
                <c:pt idx="665">
                  <c:v>2002</c:v>
                </c:pt>
                <c:pt idx="666">
                  <c:v>2006</c:v>
                </c:pt>
                <c:pt idx="667">
                  <c:v>2010</c:v>
                </c:pt>
                <c:pt idx="668">
                  <c:v>2014</c:v>
                </c:pt>
                <c:pt idx="669">
                  <c:v>1928</c:v>
                </c:pt>
                <c:pt idx="670">
                  <c:v>1948</c:v>
                </c:pt>
                <c:pt idx="671">
                  <c:v>2002</c:v>
                </c:pt>
                <c:pt idx="672">
                  <c:v>2006</c:v>
                </c:pt>
                <c:pt idx="673">
                  <c:v>2010</c:v>
                </c:pt>
                <c:pt idx="674">
                  <c:v>2014</c:v>
                </c:pt>
                <c:pt idx="675">
                  <c:v>1924</c:v>
                </c:pt>
                <c:pt idx="676">
                  <c:v>1928</c:v>
                </c:pt>
                <c:pt idx="677">
                  <c:v>1932</c:v>
                </c:pt>
                <c:pt idx="678">
                  <c:v>1936</c:v>
                </c:pt>
                <c:pt idx="679">
                  <c:v>1948</c:v>
                </c:pt>
                <c:pt idx="680">
                  <c:v>1952</c:v>
                </c:pt>
                <c:pt idx="681">
                  <c:v>1956</c:v>
                </c:pt>
                <c:pt idx="682">
                  <c:v>1960</c:v>
                </c:pt>
                <c:pt idx="683">
                  <c:v>1964</c:v>
                </c:pt>
                <c:pt idx="684">
                  <c:v>1968</c:v>
                </c:pt>
                <c:pt idx="685">
                  <c:v>1972</c:v>
                </c:pt>
                <c:pt idx="686">
                  <c:v>1976</c:v>
                </c:pt>
                <c:pt idx="687">
                  <c:v>1980</c:v>
                </c:pt>
                <c:pt idx="688">
                  <c:v>1984</c:v>
                </c:pt>
                <c:pt idx="689">
                  <c:v>1988</c:v>
                </c:pt>
                <c:pt idx="690">
                  <c:v>1992</c:v>
                </c:pt>
                <c:pt idx="691">
                  <c:v>1994</c:v>
                </c:pt>
                <c:pt idx="692">
                  <c:v>1998</c:v>
                </c:pt>
                <c:pt idx="693">
                  <c:v>2002</c:v>
                </c:pt>
                <c:pt idx="694">
                  <c:v>2006</c:v>
                </c:pt>
                <c:pt idx="695">
                  <c:v>2010</c:v>
                </c:pt>
                <c:pt idx="696">
                  <c:v>2014</c:v>
                </c:pt>
                <c:pt idx="697">
                  <c:v>1998</c:v>
                </c:pt>
                <c:pt idx="698">
                  <c:v>2002</c:v>
                </c:pt>
                <c:pt idx="699">
                  <c:v>2006</c:v>
                </c:pt>
                <c:pt idx="700">
                  <c:v>2010</c:v>
                </c:pt>
                <c:pt idx="701">
                  <c:v>2014</c:v>
                </c:pt>
                <c:pt idx="702">
                  <c:v>1996</c:v>
                </c:pt>
                <c:pt idx="703">
                  <c:v>2000</c:v>
                </c:pt>
                <c:pt idx="704">
                  <c:v>2004</c:v>
                </c:pt>
                <c:pt idx="705">
                  <c:v>2008</c:v>
                </c:pt>
                <c:pt idx="706">
                  <c:v>1924</c:v>
                </c:pt>
                <c:pt idx="707">
                  <c:v>1928</c:v>
                </c:pt>
                <c:pt idx="708">
                  <c:v>1932</c:v>
                </c:pt>
                <c:pt idx="709">
                  <c:v>1936</c:v>
                </c:pt>
                <c:pt idx="710">
                  <c:v>1948</c:v>
                </c:pt>
                <c:pt idx="711">
                  <c:v>1952</c:v>
                </c:pt>
                <c:pt idx="712">
                  <c:v>1956</c:v>
                </c:pt>
                <c:pt idx="713">
                  <c:v>1960</c:v>
                </c:pt>
                <c:pt idx="714">
                  <c:v>1964</c:v>
                </c:pt>
                <c:pt idx="715">
                  <c:v>1968</c:v>
                </c:pt>
                <c:pt idx="716">
                  <c:v>1972</c:v>
                </c:pt>
                <c:pt idx="717">
                  <c:v>1976</c:v>
                </c:pt>
                <c:pt idx="718">
                  <c:v>1980</c:v>
                </c:pt>
                <c:pt idx="719">
                  <c:v>1984</c:v>
                </c:pt>
                <c:pt idx="720">
                  <c:v>1988</c:v>
                </c:pt>
                <c:pt idx="721">
                  <c:v>1992</c:v>
                </c:pt>
                <c:pt idx="722">
                  <c:v>1994</c:v>
                </c:pt>
                <c:pt idx="723">
                  <c:v>1998</c:v>
                </c:pt>
                <c:pt idx="724">
                  <c:v>2002</c:v>
                </c:pt>
                <c:pt idx="725">
                  <c:v>2006</c:v>
                </c:pt>
                <c:pt idx="726">
                  <c:v>2010</c:v>
                </c:pt>
                <c:pt idx="727">
                  <c:v>2014</c:v>
                </c:pt>
                <c:pt idx="728">
                  <c:v>1896</c:v>
                </c:pt>
                <c:pt idx="729">
                  <c:v>1900</c:v>
                </c:pt>
                <c:pt idx="730">
                  <c:v>1904</c:v>
                </c:pt>
                <c:pt idx="731">
                  <c:v>1906</c:v>
                </c:pt>
                <c:pt idx="732">
                  <c:v>1908</c:v>
                </c:pt>
                <c:pt idx="733">
                  <c:v>1912</c:v>
                </c:pt>
                <c:pt idx="734">
                  <c:v>1920</c:v>
                </c:pt>
                <c:pt idx="735">
                  <c:v>1924</c:v>
                </c:pt>
                <c:pt idx="736">
                  <c:v>1928</c:v>
                </c:pt>
                <c:pt idx="737">
                  <c:v>1932</c:v>
                </c:pt>
                <c:pt idx="738">
                  <c:v>1936</c:v>
                </c:pt>
                <c:pt idx="739">
                  <c:v>1948</c:v>
                </c:pt>
                <c:pt idx="740">
                  <c:v>1952</c:v>
                </c:pt>
                <c:pt idx="741">
                  <c:v>1956</c:v>
                </c:pt>
                <c:pt idx="742">
                  <c:v>1960</c:v>
                </c:pt>
                <c:pt idx="743">
                  <c:v>1964</c:v>
                </c:pt>
                <c:pt idx="744">
                  <c:v>1968</c:v>
                </c:pt>
                <c:pt idx="745">
                  <c:v>1972</c:v>
                </c:pt>
                <c:pt idx="746">
                  <c:v>1976</c:v>
                </c:pt>
                <c:pt idx="747">
                  <c:v>1980</c:v>
                </c:pt>
                <c:pt idx="748">
                  <c:v>1984</c:v>
                </c:pt>
                <c:pt idx="749">
                  <c:v>1988</c:v>
                </c:pt>
                <c:pt idx="750">
                  <c:v>1992</c:v>
                </c:pt>
                <c:pt idx="751">
                  <c:v>1996</c:v>
                </c:pt>
                <c:pt idx="752">
                  <c:v>2000</c:v>
                </c:pt>
                <c:pt idx="753">
                  <c:v>2004</c:v>
                </c:pt>
                <c:pt idx="754">
                  <c:v>2008</c:v>
                </c:pt>
                <c:pt idx="755">
                  <c:v>2012</c:v>
                </c:pt>
                <c:pt idx="756">
                  <c:v>2016</c:v>
                </c:pt>
                <c:pt idx="757">
                  <c:v>1984</c:v>
                </c:pt>
                <c:pt idx="758">
                  <c:v>1988</c:v>
                </c:pt>
                <c:pt idx="759">
                  <c:v>1992</c:v>
                </c:pt>
                <c:pt idx="760">
                  <c:v>1996</c:v>
                </c:pt>
                <c:pt idx="761">
                  <c:v>2000</c:v>
                </c:pt>
                <c:pt idx="762">
                  <c:v>2004</c:v>
                </c:pt>
                <c:pt idx="763">
                  <c:v>2008</c:v>
                </c:pt>
                <c:pt idx="764">
                  <c:v>2012</c:v>
                </c:pt>
                <c:pt idx="765">
                  <c:v>2016</c:v>
                </c:pt>
                <c:pt idx="766">
                  <c:v>1988</c:v>
                </c:pt>
                <c:pt idx="767">
                  <c:v>1992</c:v>
                </c:pt>
                <c:pt idx="768">
                  <c:v>1996</c:v>
                </c:pt>
                <c:pt idx="769">
                  <c:v>2000</c:v>
                </c:pt>
                <c:pt idx="770">
                  <c:v>2004</c:v>
                </c:pt>
                <c:pt idx="771">
                  <c:v>2008</c:v>
                </c:pt>
                <c:pt idx="772">
                  <c:v>2012</c:v>
                </c:pt>
                <c:pt idx="773">
                  <c:v>2016</c:v>
                </c:pt>
                <c:pt idx="774">
                  <c:v>2000</c:v>
                </c:pt>
                <c:pt idx="775">
                  <c:v>2004</c:v>
                </c:pt>
                <c:pt idx="776">
                  <c:v>2008</c:v>
                </c:pt>
                <c:pt idx="777">
                  <c:v>2012</c:v>
                </c:pt>
                <c:pt idx="778">
                  <c:v>2016</c:v>
                </c:pt>
                <c:pt idx="779">
                  <c:v>1896</c:v>
                </c:pt>
                <c:pt idx="780">
                  <c:v>1900</c:v>
                </c:pt>
                <c:pt idx="781">
                  <c:v>1904</c:v>
                </c:pt>
                <c:pt idx="782">
                  <c:v>1906</c:v>
                </c:pt>
                <c:pt idx="783">
                  <c:v>1908</c:v>
                </c:pt>
                <c:pt idx="784">
                  <c:v>1912</c:v>
                </c:pt>
                <c:pt idx="785">
                  <c:v>1920</c:v>
                </c:pt>
                <c:pt idx="786">
                  <c:v>1924</c:v>
                </c:pt>
                <c:pt idx="787">
                  <c:v>1988</c:v>
                </c:pt>
                <c:pt idx="788">
                  <c:v>1992</c:v>
                </c:pt>
                <c:pt idx="789">
                  <c:v>1996</c:v>
                </c:pt>
                <c:pt idx="790">
                  <c:v>2000</c:v>
                </c:pt>
                <c:pt idx="791">
                  <c:v>2004</c:v>
                </c:pt>
                <c:pt idx="792">
                  <c:v>2008</c:v>
                </c:pt>
                <c:pt idx="793">
                  <c:v>2012</c:v>
                </c:pt>
                <c:pt idx="794">
                  <c:v>2016</c:v>
                </c:pt>
                <c:pt idx="795">
                  <c:v>2000</c:v>
                </c:pt>
                <c:pt idx="796">
                  <c:v>2004</c:v>
                </c:pt>
                <c:pt idx="797">
                  <c:v>2008</c:v>
                </c:pt>
                <c:pt idx="798">
                  <c:v>2012</c:v>
                </c:pt>
                <c:pt idx="799">
                  <c:v>2016</c:v>
                </c:pt>
                <c:pt idx="800">
                  <c:v>2000</c:v>
                </c:pt>
                <c:pt idx="801">
                  <c:v>2004</c:v>
                </c:pt>
                <c:pt idx="802">
                  <c:v>2008</c:v>
                </c:pt>
                <c:pt idx="803">
                  <c:v>2012</c:v>
                </c:pt>
                <c:pt idx="804">
                  <c:v>2016</c:v>
                </c:pt>
                <c:pt idx="805">
                  <c:v>1900</c:v>
                </c:pt>
                <c:pt idx="806">
                  <c:v>1904</c:v>
                </c:pt>
                <c:pt idx="807">
                  <c:v>1906</c:v>
                </c:pt>
                <c:pt idx="808">
                  <c:v>1908</c:v>
                </c:pt>
                <c:pt idx="809">
                  <c:v>1912</c:v>
                </c:pt>
                <c:pt idx="810">
                  <c:v>1920</c:v>
                </c:pt>
                <c:pt idx="811">
                  <c:v>1964</c:v>
                </c:pt>
                <c:pt idx="812">
                  <c:v>1968</c:v>
                </c:pt>
                <c:pt idx="813">
                  <c:v>1972</c:v>
                </c:pt>
                <c:pt idx="814">
                  <c:v>1976</c:v>
                </c:pt>
                <c:pt idx="815">
                  <c:v>1980</c:v>
                </c:pt>
                <c:pt idx="816">
                  <c:v>1984</c:v>
                </c:pt>
                <c:pt idx="817">
                  <c:v>1988</c:v>
                </c:pt>
                <c:pt idx="818">
                  <c:v>1992</c:v>
                </c:pt>
                <c:pt idx="819">
                  <c:v>1996</c:v>
                </c:pt>
                <c:pt idx="820">
                  <c:v>2000</c:v>
                </c:pt>
                <c:pt idx="821">
                  <c:v>2004</c:v>
                </c:pt>
                <c:pt idx="822">
                  <c:v>2008</c:v>
                </c:pt>
                <c:pt idx="823">
                  <c:v>2012</c:v>
                </c:pt>
                <c:pt idx="824">
                  <c:v>2016</c:v>
                </c:pt>
                <c:pt idx="825">
                  <c:v>1900</c:v>
                </c:pt>
                <c:pt idx="826">
                  <c:v>1904</c:v>
                </c:pt>
                <c:pt idx="827">
                  <c:v>1908</c:v>
                </c:pt>
                <c:pt idx="828">
                  <c:v>1912</c:v>
                </c:pt>
                <c:pt idx="829">
                  <c:v>1920</c:v>
                </c:pt>
                <c:pt idx="830">
                  <c:v>1924</c:v>
                </c:pt>
                <c:pt idx="831">
                  <c:v>1928</c:v>
                </c:pt>
                <c:pt idx="832">
                  <c:v>1932</c:v>
                </c:pt>
                <c:pt idx="833">
                  <c:v>1936</c:v>
                </c:pt>
                <c:pt idx="834">
                  <c:v>1948</c:v>
                </c:pt>
                <c:pt idx="835">
                  <c:v>1952</c:v>
                </c:pt>
                <c:pt idx="836">
                  <c:v>1956</c:v>
                </c:pt>
                <c:pt idx="837">
                  <c:v>1960</c:v>
                </c:pt>
                <c:pt idx="838">
                  <c:v>1964</c:v>
                </c:pt>
                <c:pt idx="839">
                  <c:v>1968</c:v>
                </c:pt>
                <c:pt idx="840">
                  <c:v>1972</c:v>
                </c:pt>
                <c:pt idx="841">
                  <c:v>1976</c:v>
                </c:pt>
                <c:pt idx="842">
                  <c:v>1980</c:v>
                </c:pt>
                <c:pt idx="843">
                  <c:v>1984</c:v>
                </c:pt>
                <c:pt idx="844">
                  <c:v>1988</c:v>
                </c:pt>
                <c:pt idx="845">
                  <c:v>1992</c:v>
                </c:pt>
                <c:pt idx="846">
                  <c:v>1996</c:v>
                </c:pt>
                <c:pt idx="847">
                  <c:v>2000</c:v>
                </c:pt>
                <c:pt idx="848">
                  <c:v>2004</c:v>
                </c:pt>
                <c:pt idx="849">
                  <c:v>2008</c:v>
                </c:pt>
                <c:pt idx="850">
                  <c:v>2012</c:v>
                </c:pt>
                <c:pt idx="851">
                  <c:v>2016</c:v>
                </c:pt>
                <c:pt idx="852">
                  <c:v>1896</c:v>
                </c:pt>
                <c:pt idx="853">
                  <c:v>1904</c:v>
                </c:pt>
                <c:pt idx="854">
                  <c:v>1906</c:v>
                </c:pt>
                <c:pt idx="855">
                  <c:v>1920</c:v>
                </c:pt>
                <c:pt idx="856">
                  <c:v>1924</c:v>
                </c:pt>
                <c:pt idx="857">
                  <c:v>1928</c:v>
                </c:pt>
                <c:pt idx="858">
                  <c:v>1932</c:v>
                </c:pt>
                <c:pt idx="859">
                  <c:v>1936</c:v>
                </c:pt>
                <c:pt idx="860">
                  <c:v>1948</c:v>
                </c:pt>
                <c:pt idx="861">
                  <c:v>1952</c:v>
                </c:pt>
                <c:pt idx="862">
                  <c:v>1956</c:v>
                </c:pt>
                <c:pt idx="863">
                  <c:v>1960</c:v>
                </c:pt>
                <c:pt idx="864">
                  <c:v>1964</c:v>
                </c:pt>
                <c:pt idx="865">
                  <c:v>1968</c:v>
                </c:pt>
                <c:pt idx="866">
                  <c:v>1972</c:v>
                </c:pt>
                <c:pt idx="867">
                  <c:v>1976</c:v>
                </c:pt>
                <c:pt idx="868">
                  <c:v>1980</c:v>
                </c:pt>
                <c:pt idx="869">
                  <c:v>1984</c:v>
                </c:pt>
                <c:pt idx="870">
                  <c:v>1988</c:v>
                </c:pt>
                <c:pt idx="871">
                  <c:v>1992</c:v>
                </c:pt>
                <c:pt idx="872">
                  <c:v>1996</c:v>
                </c:pt>
                <c:pt idx="873">
                  <c:v>2000</c:v>
                </c:pt>
                <c:pt idx="874">
                  <c:v>2004</c:v>
                </c:pt>
                <c:pt idx="875">
                  <c:v>2008</c:v>
                </c:pt>
                <c:pt idx="876">
                  <c:v>2012</c:v>
                </c:pt>
                <c:pt idx="877">
                  <c:v>2016</c:v>
                </c:pt>
                <c:pt idx="878">
                  <c:v>1896</c:v>
                </c:pt>
                <c:pt idx="879">
                  <c:v>1904</c:v>
                </c:pt>
                <c:pt idx="880">
                  <c:v>1906</c:v>
                </c:pt>
                <c:pt idx="881">
                  <c:v>1908</c:v>
                </c:pt>
                <c:pt idx="882">
                  <c:v>1912</c:v>
                </c:pt>
                <c:pt idx="883">
                  <c:v>1920</c:v>
                </c:pt>
                <c:pt idx="884">
                  <c:v>1924</c:v>
                </c:pt>
                <c:pt idx="885">
                  <c:v>1928</c:v>
                </c:pt>
                <c:pt idx="886">
                  <c:v>1932</c:v>
                </c:pt>
                <c:pt idx="887">
                  <c:v>1936</c:v>
                </c:pt>
                <c:pt idx="888">
                  <c:v>1948</c:v>
                </c:pt>
                <c:pt idx="889">
                  <c:v>1952</c:v>
                </c:pt>
                <c:pt idx="890">
                  <c:v>1956</c:v>
                </c:pt>
                <c:pt idx="891">
                  <c:v>1960</c:v>
                </c:pt>
                <c:pt idx="892">
                  <c:v>1964</c:v>
                </c:pt>
                <c:pt idx="893">
                  <c:v>1968</c:v>
                </c:pt>
                <c:pt idx="894">
                  <c:v>1972</c:v>
                </c:pt>
                <c:pt idx="895">
                  <c:v>1976</c:v>
                </c:pt>
                <c:pt idx="896">
                  <c:v>1980</c:v>
                </c:pt>
                <c:pt idx="897">
                  <c:v>1984</c:v>
                </c:pt>
                <c:pt idx="898">
                  <c:v>1988</c:v>
                </c:pt>
                <c:pt idx="899">
                  <c:v>1992</c:v>
                </c:pt>
                <c:pt idx="900">
                  <c:v>1996</c:v>
                </c:pt>
                <c:pt idx="901">
                  <c:v>2000</c:v>
                </c:pt>
                <c:pt idx="902">
                  <c:v>2004</c:v>
                </c:pt>
                <c:pt idx="903">
                  <c:v>2008</c:v>
                </c:pt>
                <c:pt idx="904">
                  <c:v>2012</c:v>
                </c:pt>
                <c:pt idx="905">
                  <c:v>2016</c:v>
                </c:pt>
              </c:numCache>
            </c:numRef>
          </c:xVal>
          <c:yVal>
            <c:numRef>
              <c:f>'Q5'!$T$2:$T$907</c:f>
              <c:numCache>
                <c:formatCode>General</c:formatCode>
                <c:ptCount val="906"/>
                <c:pt idx="0">
                  <c:v>1</c:v>
                </c:pt>
                <c:pt idx="1">
                  <c:v>102</c:v>
                </c:pt>
                <c:pt idx="2">
                  <c:v>164</c:v>
                </c:pt>
                <c:pt idx="3">
                  <c:v>165</c:v>
                </c:pt>
                <c:pt idx="4">
                  <c:v>172</c:v>
                </c:pt>
                <c:pt idx="5">
                  <c:v>130</c:v>
                </c:pt>
                <c:pt idx="6">
                  <c:v>168</c:v>
                </c:pt>
                <c:pt idx="7">
                  <c:v>182</c:v>
                </c:pt>
                <c:pt idx="8">
                  <c:v>140</c:v>
                </c:pt>
                <c:pt idx="9">
                  <c:v>178</c:v>
                </c:pt>
                <c:pt idx="10">
                  <c:v>174</c:v>
                </c:pt>
                <c:pt idx="11">
                  <c:v>218</c:v>
                </c:pt>
                <c:pt idx="12">
                  <c:v>269</c:v>
                </c:pt>
                <c:pt idx="13">
                  <c:v>320</c:v>
                </c:pt>
                <c:pt idx="14">
                  <c:v>249</c:v>
                </c:pt>
                <c:pt idx="15">
                  <c:v>248</c:v>
                </c:pt>
                <c:pt idx="16">
                  <c:v>278</c:v>
                </c:pt>
                <c:pt idx="17">
                  <c:v>287</c:v>
                </c:pt>
                <c:pt idx="18">
                  <c:v>309</c:v>
                </c:pt>
                <c:pt idx="19">
                  <c:v>314</c:v>
                </c:pt>
                <c:pt idx="20">
                  <c:v>12</c:v>
                </c:pt>
                <c:pt idx="21">
                  <c:v>2</c:v>
                </c:pt>
                <c:pt idx="22">
                  <c:v>2</c:v>
                </c:pt>
                <c:pt idx="23">
                  <c:v>17</c:v>
                </c:pt>
                <c:pt idx="24">
                  <c:v>24</c:v>
                </c:pt>
                <c:pt idx="25">
                  <c:v>38</c:v>
                </c:pt>
                <c:pt idx="26">
                  <c:v>19</c:v>
                </c:pt>
                <c:pt idx="27">
                  <c:v>95</c:v>
                </c:pt>
                <c:pt idx="28">
                  <c:v>63</c:v>
                </c:pt>
                <c:pt idx="29">
                  <c:v>67</c:v>
                </c:pt>
                <c:pt idx="30">
                  <c:v>109</c:v>
                </c:pt>
                <c:pt idx="31">
                  <c:v>145</c:v>
                </c:pt>
                <c:pt idx="32">
                  <c:v>135</c:v>
                </c:pt>
                <c:pt idx="33">
                  <c:v>128</c:v>
                </c:pt>
                <c:pt idx="34">
                  <c:v>128</c:v>
                </c:pt>
                <c:pt idx="35">
                  <c:v>128</c:v>
                </c:pt>
                <c:pt idx="36">
                  <c:v>128</c:v>
                </c:pt>
                <c:pt idx="37">
                  <c:v>128</c:v>
                </c:pt>
                <c:pt idx="38">
                  <c:v>128</c:v>
                </c:pt>
                <c:pt idx="39">
                  <c:v>25</c:v>
                </c:pt>
                <c:pt idx="40">
                  <c:v>11</c:v>
                </c:pt>
                <c:pt idx="41">
                  <c:v>139</c:v>
                </c:pt>
                <c:pt idx="42">
                  <c:v>318</c:v>
                </c:pt>
                <c:pt idx="43">
                  <c:v>505</c:v>
                </c:pt>
                <c:pt idx="44">
                  <c:v>430</c:v>
                </c:pt>
                <c:pt idx="45">
                  <c:v>264</c:v>
                </c:pt>
                <c:pt idx="46">
                  <c:v>34</c:v>
                </c:pt>
                <c:pt idx="47">
                  <c:v>102</c:v>
                </c:pt>
                <c:pt idx="48">
                  <c:v>94</c:v>
                </c:pt>
                <c:pt idx="49">
                  <c:v>131</c:v>
                </c:pt>
                <c:pt idx="50">
                  <c:v>374</c:v>
                </c:pt>
                <c:pt idx="51">
                  <c:v>523</c:v>
                </c:pt>
                <c:pt idx="52">
                  <c:v>436</c:v>
                </c:pt>
                <c:pt idx="53">
                  <c:v>575</c:v>
                </c:pt>
                <c:pt idx="54">
                  <c:v>624</c:v>
                </c:pt>
                <c:pt idx="55">
                  <c:v>349</c:v>
                </c:pt>
                <c:pt idx="56">
                  <c:v>762</c:v>
                </c:pt>
                <c:pt idx="57">
                  <c:v>681</c:v>
                </c:pt>
                <c:pt idx="58">
                  <c:v>942</c:v>
                </c:pt>
                <c:pt idx="59">
                  <c:v>668</c:v>
                </c:pt>
                <c:pt idx="60">
                  <c:v>989</c:v>
                </c:pt>
                <c:pt idx="61">
                  <c:v>999</c:v>
                </c:pt>
                <c:pt idx="62">
                  <c:v>1005</c:v>
                </c:pt>
                <c:pt idx="63">
                  <c:v>1305</c:v>
                </c:pt>
                <c:pt idx="64">
                  <c:v>996</c:v>
                </c:pt>
                <c:pt idx="65">
                  <c:v>924</c:v>
                </c:pt>
                <c:pt idx="66">
                  <c:v>1244</c:v>
                </c:pt>
                <c:pt idx="67">
                  <c:v>1589</c:v>
                </c:pt>
                <c:pt idx="68">
                  <c:v>1705</c:v>
                </c:pt>
                <c:pt idx="69">
                  <c:v>2048</c:v>
                </c:pt>
                <c:pt idx="70">
                  <c:v>2136</c:v>
                </c:pt>
                <c:pt idx="71">
                  <c:v>1994</c:v>
                </c:pt>
                <c:pt idx="72">
                  <c:v>2055</c:v>
                </c:pt>
                <c:pt idx="73">
                  <c:v>2077</c:v>
                </c:pt>
                <c:pt idx="74">
                  <c:v>2268</c:v>
                </c:pt>
                <c:pt idx="75">
                  <c:v>177</c:v>
                </c:pt>
                <c:pt idx="76">
                  <c:v>192</c:v>
                </c:pt>
                <c:pt idx="77">
                  <c:v>171</c:v>
                </c:pt>
                <c:pt idx="78">
                  <c:v>172</c:v>
                </c:pt>
                <c:pt idx="79">
                  <c:v>173</c:v>
                </c:pt>
                <c:pt idx="80">
                  <c:v>172</c:v>
                </c:pt>
                <c:pt idx="81">
                  <c:v>172</c:v>
                </c:pt>
                <c:pt idx="82">
                  <c:v>157</c:v>
                </c:pt>
                <c:pt idx="83">
                  <c:v>160</c:v>
                </c:pt>
                <c:pt idx="84">
                  <c:v>192</c:v>
                </c:pt>
                <c:pt idx="85">
                  <c:v>191</c:v>
                </c:pt>
                <c:pt idx="86">
                  <c:v>191</c:v>
                </c:pt>
                <c:pt idx="87">
                  <c:v>193</c:v>
                </c:pt>
                <c:pt idx="88">
                  <c:v>181</c:v>
                </c:pt>
                <c:pt idx="89">
                  <c:v>280</c:v>
                </c:pt>
                <c:pt idx="90">
                  <c:v>113</c:v>
                </c:pt>
                <c:pt idx="91">
                  <c:v>191</c:v>
                </c:pt>
                <c:pt idx="92">
                  <c:v>188</c:v>
                </c:pt>
                <c:pt idx="93">
                  <c:v>185</c:v>
                </c:pt>
                <c:pt idx="94">
                  <c:v>189</c:v>
                </c:pt>
                <c:pt idx="95">
                  <c:v>212</c:v>
                </c:pt>
                <c:pt idx="96">
                  <c:v>214</c:v>
                </c:pt>
                <c:pt idx="97">
                  <c:v>213</c:v>
                </c:pt>
                <c:pt idx="98">
                  <c:v>233</c:v>
                </c:pt>
                <c:pt idx="99">
                  <c:v>235</c:v>
                </c:pt>
                <c:pt idx="100">
                  <c:v>283</c:v>
                </c:pt>
                <c:pt idx="101">
                  <c:v>286</c:v>
                </c:pt>
                <c:pt idx="102">
                  <c:v>286</c:v>
                </c:pt>
                <c:pt idx="103">
                  <c:v>286</c:v>
                </c:pt>
                <c:pt idx="104">
                  <c:v>286</c:v>
                </c:pt>
                <c:pt idx="105">
                  <c:v>280</c:v>
                </c:pt>
                <c:pt idx="106">
                  <c:v>2</c:v>
                </c:pt>
                <c:pt idx="107">
                  <c:v>84</c:v>
                </c:pt>
                <c:pt idx="108">
                  <c:v>95</c:v>
                </c:pt>
                <c:pt idx="109">
                  <c:v>96</c:v>
                </c:pt>
                <c:pt idx="110">
                  <c:v>96</c:v>
                </c:pt>
                <c:pt idx="111">
                  <c:v>96</c:v>
                </c:pt>
                <c:pt idx="112">
                  <c:v>96</c:v>
                </c:pt>
                <c:pt idx="113">
                  <c:v>30</c:v>
                </c:pt>
                <c:pt idx="114">
                  <c:v>51</c:v>
                </c:pt>
                <c:pt idx="115">
                  <c:v>72</c:v>
                </c:pt>
                <c:pt idx="116">
                  <c:v>62</c:v>
                </c:pt>
                <c:pt idx="117">
                  <c:v>74</c:v>
                </c:pt>
                <c:pt idx="118">
                  <c:v>73</c:v>
                </c:pt>
                <c:pt idx="119">
                  <c:v>94</c:v>
                </c:pt>
                <c:pt idx="120">
                  <c:v>90</c:v>
                </c:pt>
                <c:pt idx="121">
                  <c:v>196</c:v>
                </c:pt>
                <c:pt idx="122">
                  <c:v>193</c:v>
                </c:pt>
                <c:pt idx="123">
                  <c:v>183</c:v>
                </c:pt>
                <c:pt idx="124">
                  <c:v>190</c:v>
                </c:pt>
                <c:pt idx="125">
                  <c:v>204</c:v>
                </c:pt>
                <c:pt idx="126">
                  <c:v>204</c:v>
                </c:pt>
                <c:pt idx="127">
                  <c:v>204</c:v>
                </c:pt>
                <c:pt idx="128">
                  <c:v>24</c:v>
                </c:pt>
                <c:pt idx="129">
                  <c:v>75</c:v>
                </c:pt>
                <c:pt idx="130">
                  <c:v>35</c:v>
                </c:pt>
                <c:pt idx="131">
                  <c:v>89</c:v>
                </c:pt>
                <c:pt idx="132">
                  <c:v>67</c:v>
                </c:pt>
                <c:pt idx="133">
                  <c:v>68</c:v>
                </c:pt>
                <c:pt idx="134">
                  <c:v>99</c:v>
                </c:pt>
                <c:pt idx="135">
                  <c:v>81</c:v>
                </c:pt>
                <c:pt idx="136">
                  <c:v>89</c:v>
                </c:pt>
                <c:pt idx="137">
                  <c:v>77</c:v>
                </c:pt>
                <c:pt idx="138">
                  <c:v>92</c:v>
                </c:pt>
                <c:pt idx="139">
                  <c:v>78</c:v>
                </c:pt>
                <c:pt idx="140">
                  <c:v>111</c:v>
                </c:pt>
                <c:pt idx="141">
                  <c:v>133</c:v>
                </c:pt>
                <c:pt idx="142">
                  <c:v>158</c:v>
                </c:pt>
                <c:pt idx="143">
                  <c:v>153</c:v>
                </c:pt>
                <c:pt idx="144">
                  <c:v>154</c:v>
                </c:pt>
                <c:pt idx="145">
                  <c:v>195</c:v>
                </c:pt>
                <c:pt idx="146">
                  <c:v>150</c:v>
                </c:pt>
                <c:pt idx="147">
                  <c:v>159</c:v>
                </c:pt>
                <c:pt idx="148">
                  <c:v>172</c:v>
                </c:pt>
                <c:pt idx="149">
                  <c:v>14</c:v>
                </c:pt>
                <c:pt idx="150">
                  <c:v>20</c:v>
                </c:pt>
                <c:pt idx="151">
                  <c:v>82</c:v>
                </c:pt>
                <c:pt idx="152">
                  <c:v>159</c:v>
                </c:pt>
                <c:pt idx="153">
                  <c:v>108</c:v>
                </c:pt>
                <c:pt idx="154">
                  <c:v>70</c:v>
                </c:pt>
                <c:pt idx="155">
                  <c:v>179</c:v>
                </c:pt>
                <c:pt idx="156">
                  <c:v>151</c:v>
                </c:pt>
                <c:pt idx="157">
                  <c:v>246</c:v>
                </c:pt>
                <c:pt idx="158">
                  <c:v>137</c:v>
                </c:pt>
                <c:pt idx="159">
                  <c:v>272</c:v>
                </c:pt>
                <c:pt idx="160">
                  <c:v>264</c:v>
                </c:pt>
                <c:pt idx="161">
                  <c:v>298</c:v>
                </c:pt>
                <c:pt idx="162">
                  <c:v>339</c:v>
                </c:pt>
                <c:pt idx="163">
                  <c:v>261</c:v>
                </c:pt>
                <c:pt idx="164">
                  <c:v>254</c:v>
                </c:pt>
                <c:pt idx="165">
                  <c:v>322</c:v>
                </c:pt>
                <c:pt idx="166">
                  <c:v>413</c:v>
                </c:pt>
                <c:pt idx="167">
                  <c:v>336</c:v>
                </c:pt>
                <c:pt idx="168">
                  <c:v>355</c:v>
                </c:pt>
                <c:pt idx="169">
                  <c:v>307</c:v>
                </c:pt>
                <c:pt idx="170">
                  <c:v>280</c:v>
                </c:pt>
                <c:pt idx="171">
                  <c:v>283</c:v>
                </c:pt>
                <c:pt idx="172">
                  <c:v>283</c:v>
                </c:pt>
                <c:pt idx="173">
                  <c:v>283</c:v>
                </c:pt>
                <c:pt idx="174">
                  <c:v>119</c:v>
                </c:pt>
                <c:pt idx="175">
                  <c:v>98</c:v>
                </c:pt>
                <c:pt idx="176">
                  <c:v>152</c:v>
                </c:pt>
                <c:pt idx="177">
                  <c:v>109</c:v>
                </c:pt>
                <c:pt idx="178">
                  <c:v>173</c:v>
                </c:pt>
                <c:pt idx="179">
                  <c:v>144</c:v>
                </c:pt>
                <c:pt idx="180">
                  <c:v>184</c:v>
                </c:pt>
                <c:pt idx="181">
                  <c:v>329</c:v>
                </c:pt>
                <c:pt idx="182">
                  <c:v>245</c:v>
                </c:pt>
                <c:pt idx="183">
                  <c:v>179</c:v>
                </c:pt>
                <c:pt idx="184">
                  <c:v>191</c:v>
                </c:pt>
                <c:pt idx="185">
                  <c:v>272</c:v>
                </c:pt>
                <c:pt idx="186">
                  <c:v>437</c:v>
                </c:pt>
                <c:pt idx="187">
                  <c:v>449</c:v>
                </c:pt>
                <c:pt idx="188">
                  <c:v>330</c:v>
                </c:pt>
                <c:pt idx="189">
                  <c:v>328</c:v>
                </c:pt>
                <c:pt idx="190">
                  <c:v>330</c:v>
                </c:pt>
                <c:pt idx="191">
                  <c:v>332</c:v>
                </c:pt>
                <c:pt idx="192">
                  <c:v>330</c:v>
                </c:pt>
                <c:pt idx="193">
                  <c:v>18</c:v>
                </c:pt>
                <c:pt idx="194">
                  <c:v>8</c:v>
                </c:pt>
                <c:pt idx="195">
                  <c:v>52</c:v>
                </c:pt>
                <c:pt idx="196">
                  <c:v>65</c:v>
                </c:pt>
                <c:pt idx="197">
                  <c:v>51</c:v>
                </c:pt>
                <c:pt idx="198">
                  <c:v>108</c:v>
                </c:pt>
                <c:pt idx="199">
                  <c:v>106</c:v>
                </c:pt>
                <c:pt idx="200">
                  <c:v>137</c:v>
                </c:pt>
                <c:pt idx="201">
                  <c:v>148</c:v>
                </c:pt>
                <c:pt idx="202">
                  <c:v>110</c:v>
                </c:pt>
                <c:pt idx="203">
                  <c:v>150</c:v>
                </c:pt>
                <c:pt idx="204">
                  <c:v>144</c:v>
                </c:pt>
                <c:pt idx="205">
                  <c:v>152</c:v>
                </c:pt>
                <c:pt idx="206">
                  <c:v>164</c:v>
                </c:pt>
                <c:pt idx="207">
                  <c:v>130</c:v>
                </c:pt>
                <c:pt idx="208">
                  <c:v>179</c:v>
                </c:pt>
                <c:pt idx="209">
                  <c:v>198</c:v>
                </c:pt>
                <c:pt idx="210">
                  <c:v>223</c:v>
                </c:pt>
                <c:pt idx="211">
                  <c:v>197</c:v>
                </c:pt>
                <c:pt idx="212">
                  <c:v>227</c:v>
                </c:pt>
                <c:pt idx="213">
                  <c:v>260</c:v>
                </c:pt>
                <c:pt idx="214">
                  <c:v>307</c:v>
                </c:pt>
                <c:pt idx="215">
                  <c:v>292</c:v>
                </c:pt>
                <c:pt idx="216">
                  <c:v>298</c:v>
                </c:pt>
                <c:pt idx="217">
                  <c:v>16</c:v>
                </c:pt>
                <c:pt idx="218">
                  <c:v>80</c:v>
                </c:pt>
                <c:pt idx="219">
                  <c:v>94</c:v>
                </c:pt>
                <c:pt idx="220">
                  <c:v>91</c:v>
                </c:pt>
                <c:pt idx="221">
                  <c:v>93</c:v>
                </c:pt>
                <c:pt idx="222">
                  <c:v>87</c:v>
                </c:pt>
                <c:pt idx="223">
                  <c:v>7</c:v>
                </c:pt>
                <c:pt idx="224">
                  <c:v>24</c:v>
                </c:pt>
                <c:pt idx="225">
                  <c:v>14</c:v>
                </c:pt>
                <c:pt idx="226">
                  <c:v>18</c:v>
                </c:pt>
                <c:pt idx="227">
                  <c:v>51</c:v>
                </c:pt>
                <c:pt idx="228">
                  <c:v>119</c:v>
                </c:pt>
                <c:pt idx="229">
                  <c:v>73</c:v>
                </c:pt>
                <c:pt idx="230">
                  <c:v>86</c:v>
                </c:pt>
                <c:pt idx="231">
                  <c:v>110</c:v>
                </c:pt>
                <c:pt idx="232">
                  <c:v>61</c:v>
                </c:pt>
                <c:pt idx="233">
                  <c:v>174</c:v>
                </c:pt>
                <c:pt idx="234">
                  <c:v>157</c:v>
                </c:pt>
                <c:pt idx="235">
                  <c:v>205</c:v>
                </c:pt>
                <c:pt idx="236">
                  <c:v>131</c:v>
                </c:pt>
                <c:pt idx="237">
                  <c:v>290</c:v>
                </c:pt>
                <c:pt idx="238">
                  <c:v>295</c:v>
                </c:pt>
                <c:pt idx="239">
                  <c:v>325</c:v>
                </c:pt>
                <c:pt idx="240">
                  <c:v>359</c:v>
                </c:pt>
                <c:pt idx="241">
                  <c:v>289</c:v>
                </c:pt>
                <c:pt idx="242">
                  <c:v>221</c:v>
                </c:pt>
                <c:pt idx="243">
                  <c:v>348</c:v>
                </c:pt>
                <c:pt idx="244">
                  <c:v>414</c:v>
                </c:pt>
                <c:pt idx="245">
                  <c:v>442</c:v>
                </c:pt>
                <c:pt idx="246">
                  <c:v>477</c:v>
                </c:pt>
                <c:pt idx="247">
                  <c:v>461</c:v>
                </c:pt>
                <c:pt idx="248">
                  <c:v>464</c:v>
                </c:pt>
                <c:pt idx="249">
                  <c:v>508</c:v>
                </c:pt>
                <c:pt idx="250">
                  <c:v>501</c:v>
                </c:pt>
                <c:pt idx="251">
                  <c:v>513</c:v>
                </c:pt>
                <c:pt idx="252">
                  <c:v>3</c:v>
                </c:pt>
                <c:pt idx="253">
                  <c:v>19</c:v>
                </c:pt>
                <c:pt idx="254">
                  <c:v>25</c:v>
                </c:pt>
                <c:pt idx="255">
                  <c:v>56</c:v>
                </c:pt>
                <c:pt idx="256">
                  <c:v>46</c:v>
                </c:pt>
                <c:pt idx="257">
                  <c:v>50</c:v>
                </c:pt>
                <c:pt idx="258">
                  <c:v>46</c:v>
                </c:pt>
                <c:pt idx="259">
                  <c:v>20</c:v>
                </c:pt>
                <c:pt idx="260">
                  <c:v>66</c:v>
                </c:pt>
                <c:pt idx="261">
                  <c:v>52</c:v>
                </c:pt>
                <c:pt idx="262">
                  <c:v>71</c:v>
                </c:pt>
                <c:pt idx="263">
                  <c:v>50</c:v>
                </c:pt>
                <c:pt idx="264">
                  <c:v>72</c:v>
                </c:pt>
                <c:pt idx="265">
                  <c:v>80</c:v>
                </c:pt>
                <c:pt idx="266">
                  <c:v>81</c:v>
                </c:pt>
                <c:pt idx="267">
                  <c:v>91</c:v>
                </c:pt>
                <c:pt idx="268">
                  <c:v>79</c:v>
                </c:pt>
                <c:pt idx="269">
                  <c:v>66</c:v>
                </c:pt>
                <c:pt idx="270">
                  <c:v>78</c:v>
                </c:pt>
                <c:pt idx="271">
                  <c:v>89</c:v>
                </c:pt>
                <c:pt idx="272">
                  <c:v>100</c:v>
                </c:pt>
                <c:pt idx="273">
                  <c:v>122</c:v>
                </c:pt>
                <c:pt idx="274">
                  <c:v>157</c:v>
                </c:pt>
                <c:pt idx="275">
                  <c:v>129</c:v>
                </c:pt>
                <c:pt idx="276">
                  <c:v>140</c:v>
                </c:pt>
                <c:pt idx="277">
                  <c:v>136</c:v>
                </c:pt>
                <c:pt idx="278">
                  <c:v>136</c:v>
                </c:pt>
                <c:pt idx="279">
                  <c:v>33</c:v>
                </c:pt>
                <c:pt idx="280">
                  <c:v>56</c:v>
                </c:pt>
                <c:pt idx="281">
                  <c:v>75</c:v>
                </c:pt>
                <c:pt idx="282">
                  <c:v>89</c:v>
                </c:pt>
                <c:pt idx="283">
                  <c:v>104</c:v>
                </c:pt>
                <c:pt idx="284">
                  <c:v>27</c:v>
                </c:pt>
                <c:pt idx="285">
                  <c:v>127</c:v>
                </c:pt>
                <c:pt idx="286">
                  <c:v>88</c:v>
                </c:pt>
                <c:pt idx="287">
                  <c:v>122</c:v>
                </c:pt>
                <c:pt idx="288">
                  <c:v>137</c:v>
                </c:pt>
                <c:pt idx="289">
                  <c:v>158</c:v>
                </c:pt>
                <c:pt idx="290">
                  <c:v>116</c:v>
                </c:pt>
                <c:pt idx="291">
                  <c:v>125</c:v>
                </c:pt>
                <c:pt idx="292">
                  <c:v>179</c:v>
                </c:pt>
                <c:pt idx="293">
                  <c:v>134</c:v>
                </c:pt>
                <c:pt idx="294">
                  <c:v>68</c:v>
                </c:pt>
                <c:pt idx="295">
                  <c:v>156</c:v>
                </c:pt>
                <c:pt idx="296">
                  <c:v>181</c:v>
                </c:pt>
                <c:pt idx="297">
                  <c:v>215</c:v>
                </c:pt>
                <c:pt idx="298">
                  <c:v>219</c:v>
                </c:pt>
                <c:pt idx="299">
                  <c:v>195</c:v>
                </c:pt>
                <c:pt idx="300">
                  <c:v>203</c:v>
                </c:pt>
                <c:pt idx="301">
                  <c:v>193</c:v>
                </c:pt>
                <c:pt idx="302">
                  <c:v>198</c:v>
                </c:pt>
                <c:pt idx="303">
                  <c:v>200</c:v>
                </c:pt>
                <c:pt idx="304">
                  <c:v>6</c:v>
                </c:pt>
                <c:pt idx="305">
                  <c:v>101</c:v>
                </c:pt>
                <c:pt idx="306">
                  <c:v>10</c:v>
                </c:pt>
                <c:pt idx="307">
                  <c:v>42</c:v>
                </c:pt>
                <c:pt idx="308">
                  <c:v>100</c:v>
                </c:pt>
                <c:pt idx="309">
                  <c:v>144</c:v>
                </c:pt>
                <c:pt idx="310">
                  <c:v>126</c:v>
                </c:pt>
                <c:pt idx="311">
                  <c:v>189</c:v>
                </c:pt>
                <c:pt idx="312">
                  <c:v>203</c:v>
                </c:pt>
                <c:pt idx="313">
                  <c:v>102</c:v>
                </c:pt>
                <c:pt idx="314">
                  <c:v>300</c:v>
                </c:pt>
                <c:pt idx="315">
                  <c:v>253</c:v>
                </c:pt>
                <c:pt idx="316">
                  <c:v>281</c:v>
                </c:pt>
                <c:pt idx="317">
                  <c:v>152</c:v>
                </c:pt>
                <c:pt idx="318">
                  <c:v>343</c:v>
                </c:pt>
                <c:pt idx="319">
                  <c:v>259</c:v>
                </c:pt>
                <c:pt idx="320">
                  <c:v>273</c:v>
                </c:pt>
                <c:pt idx="321">
                  <c:v>299</c:v>
                </c:pt>
                <c:pt idx="322">
                  <c:v>279</c:v>
                </c:pt>
                <c:pt idx="323">
                  <c:v>186</c:v>
                </c:pt>
                <c:pt idx="324">
                  <c:v>257</c:v>
                </c:pt>
                <c:pt idx="325">
                  <c:v>314</c:v>
                </c:pt>
                <c:pt idx="326">
                  <c:v>304</c:v>
                </c:pt>
                <c:pt idx="327">
                  <c:v>224</c:v>
                </c:pt>
                <c:pt idx="328">
                  <c:v>217</c:v>
                </c:pt>
                <c:pt idx="329">
                  <c:v>222</c:v>
                </c:pt>
                <c:pt idx="330">
                  <c:v>234</c:v>
                </c:pt>
                <c:pt idx="331">
                  <c:v>244</c:v>
                </c:pt>
                <c:pt idx="332">
                  <c:v>245</c:v>
                </c:pt>
                <c:pt idx="333">
                  <c:v>17</c:v>
                </c:pt>
                <c:pt idx="334">
                  <c:v>22</c:v>
                </c:pt>
                <c:pt idx="335">
                  <c:v>25</c:v>
                </c:pt>
                <c:pt idx="336">
                  <c:v>42</c:v>
                </c:pt>
                <c:pt idx="337">
                  <c:v>36</c:v>
                </c:pt>
                <c:pt idx="338">
                  <c:v>83</c:v>
                </c:pt>
                <c:pt idx="339">
                  <c:v>62</c:v>
                </c:pt>
                <c:pt idx="340">
                  <c:v>61</c:v>
                </c:pt>
                <c:pt idx="341">
                  <c:v>59</c:v>
                </c:pt>
                <c:pt idx="342">
                  <c:v>71</c:v>
                </c:pt>
                <c:pt idx="343">
                  <c:v>88</c:v>
                </c:pt>
                <c:pt idx="344">
                  <c:v>95</c:v>
                </c:pt>
                <c:pt idx="345">
                  <c:v>65</c:v>
                </c:pt>
                <c:pt idx="346">
                  <c:v>104</c:v>
                </c:pt>
                <c:pt idx="347">
                  <c:v>84</c:v>
                </c:pt>
                <c:pt idx="348">
                  <c:v>114</c:v>
                </c:pt>
                <c:pt idx="349">
                  <c:v>127</c:v>
                </c:pt>
                <c:pt idx="350">
                  <c:v>133</c:v>
                </c:pt>
                <c:pt idx="351">
                  <c:v>128</c:v>
                </c:pt>
                <c:pt idx="352">
                  <c:v>145</c:v>
                </c:pt>
                <c:pt idx="353">
                  <c:v>143</c:v>
                </c:pt>
                <c:pt idx="354">
                  <c:v>147</c:v>
                </c:pt>
                <c:pt idx="355">
                  <c:v>145</c:v>
                </c:pt>
                <c:pt idx="356">
                  <c:v>148</c:v>
                </c:pt>
                <c:pt idx="357">
                  <c:v>16</c:v>
                </c:pt>
                <c:pt idx="358">
                  <c:v>32</c:v>
                </c:pt>
                <c:pt idx="359">
                  <c:v>18</c:v>
                </c:pt>
                <c:pt idx="360">
                  <c:v>63</c:v>
                </c:pt>
                <c:pt idx="361">
                  <c:v>157</c:v>
                </c:pt>
                <c:pt idx="362">
                  <c:v>168</c:v>
                </c:pt>
                <c:pt idx="363">
                  <c:v>244</c:v>
                </c:pt>
                <c:pt idx="364">
                  <c:v>191</c:v>
                </c:pt>
                <c:pt idx="365">
                  <c:v>201</c:v>
                </c:pt>
                <c:pt idx="366">
                  <c:v>153</c:v>
                </c:pt>
                <c:pt idx="367">
                  <c:v>274</c:v>
                </c:pt>
                <c:pt idx="368">
                  <c:v>113</c:v>
                </c:pt>
                <c:pt idx="369">
                  <c:v>222</c:v>
                </c:pt>
                <c:pt idx="370">
                  <c:v>204</c:v>
                </c:pt>
                <c:pt idx="371">
                  <c:v>250</c:v>
                </c:pt>
                <c:pt idx="372">
                  <c:v>235</c:v>
                </c:pt>
                <c:pt idx="373">
                  <c:v>202</c:v>
                </c:pt>
                <c:pt idx="374">
                  <c:v>242</c:v>
                </c:pt>
                <c:pt idx="375">
                  <c:v>225</c:v>
                </c:pt>
                <c:pt idx="376">
                  <c:v>270</c:v>
                </c:pt>
                <c:pt idx="377">
                  <c:v>272</c:v>
                </c:pt>
                <c:pt idx="378">
                  <c:v>387</c:v>
                </c:pt>
                <c:pt idx="379">
                  <c:v>390</c:v>
                </c:pt>
                <c:pt idx="380">
                  <c:v>424</c:v>
                </c:pt>
                <c:pt idx="381">
                  <c:v>469</c:v>
                </c:pt>
                <c:pt idx="382">
                  <c:v>467</c:v>
                </c:pt>
                <c:pt idx="383">
                  <c:v>473</c:v>
                </c:pt>
                <c:pt idx="384">
                  <c:v>71</c:v>
                </c:pt>
                <c:pt idx="385">
                  <c:v>97</c:v>
                </c:pt>
                <c:pt idx="386">
                  <c:v>110</c:v>
                </c:pt>
                <c:pt idx="387">
                  <c:v>105</c:v>
                </c:pt>
                <c:pt idx="388">
                  <c:v>116</c:v>
                </c:pt>
                <c:pt idx="389">
                  <c:v>172</c:v>
                </c:pt>
                <c:pt idx="390">
                  <c:v>262</c:v>
                </c:pt>
                <c:pt idx="391">
                  <c:v>16</c:v>
                </c:pt>
                <c:pt idx="392">
                  <c:v>69</c:v>
                </c:pt>
                <c:pt idx="393">
                  <c:v>119</c:v>
                </c:pt>
                <c:pt idx="394">
                  <c:v>17</c:v>
                </c:pt>
                <c:pt idx="395">
                  <c:v>33</c:v>
                </c:pt>
                <c:pt idx="396">
                  <c:v>82</c:v>
                </c:pt>
                <c:pt idx="397">
                  <c:v>51</c:v>
                </c:pt>
                <c:pt idx="398">
                  <c:v>216</c:v>
                </c:pt>
                <c:pt idx="399">
                  <c:v>249</c:v>
                </c:pt>
                <c:pt idx="400">
                  <c:v>196</c:v>
                </c:pt>
                <c:pt idx="401">
                  <c:v>56</c:v>
                </c:pt>
                <c:pt idx="402">
                  <c:v>111</c:v>
                </c:pt>
                <c:pt idx="403">
                  <c:v>42</c:v>
                </c:pt>
                <c:pt idx="404">
                  <c:v>175</c:v>
                </c:pt>
                <c:pt idx="405">
                  <c:v>171</c:v>
                </c:pt>
                <c:pt idx="406">
                  <c:v>308</c:v>
                </c:pt>
                <c:pt idx="407">
                  <c:v>120</c:v>
                </c:pt>
                <c:pt idx="408">
                  <c:v>240</c:v>
                </c:pt>
                <c:pt idx="409">
                  <c:v>212</c:v>
                </c:pt>
                <c:pt idx="410">
                  <c:v>216</c:v>
                </c:pt>
                <c:pt idx="411">
                  <c:v>229</c:v>
                </c:pt>
                <c:pt idx="412">
                  <c:v>176</c:v>
                </c:pt>
                <c:pt idx="413">
                  <c:v>127</c:v>
                </c:pt>
                <c:pt idx="414">
                  <c:v>136</c:v>
                </c:pt>
                <c:pt idx="415">
                  <c:v>179</c:v>
                </c:pt>
                <c:pt idx="416">
                  <c:v>185</c:v>
                </c:pt>
                <c:pt idx="417">
                  <c:v>216</c:v>
                </c:pt>
                <c:pt idx="418">
                  <c:v>194</c:v>
                </c:pt>
                <c:pt idx="419">
                  <c:v>196</c:v>
                </c:pt>
                <c:pt idx="420">
                  <c:v>195</c:v>
                </c:pt>
                <c:pt idx="421">
                  <c:v>195</c:v>
                </c:pt>
                <c:pt idx="422">
                  <c:v>196</c:v>
                </c:pt>
                <c:pt idx="423">
                  <c:v>105</c:v>
                </c:pt>
                <c:pt idx="424">
                  <c:v>243</c:v>
                </c:pt>
                <c:pt idx="425">
                  <c:v>243</c:v>
                </c:pt>
                <c:pt idx="426">
                  <c:v>217</c:v>
                </c:pt>
                <c:pt idx="427">
                  <c:v>257</c:v>
                </c:pt>
                <c:pt idx="428">
                  <c:v>280</c:v>
                </c:pt>
                <c:pt idx="429">
                  <c:v>292</c:v>
                </c:pt>
                <c:pt idx="430">
                  <c:v>299</c:v>
                </c:pt>
                <c:pt idx="431">
                  <c:v>323</c:v>
                </c:pt>
                <c:pt idx="432">
                  <c:v>328</c:v>
                </c:pt>
                <c:pt idx="433">
                  <c:v>343</c:v>
                </c:pt>
                <c:pt idx="434">
                  <c:v>347</c:v>
                </c:pt>
                <c:pt idx="435">
                  <c:v>353</c:v>
                </c:pt>
                <c:pt idx="436">
                  <c:v>47</c:v>
                </c:pt>
                <c:pt idx="437">
                  <c:v>31</c:v>
                </c:pt>
                <c:pt idx="438">
                  <c:v>79</c:v>
                </c:pt>
                <c:pt idx="439">
                  <c:v>31</c:v>
                </c:pt>
                <c:pt idx="440">
                  <c:v>158</c:v>
                </c:pt>
                <c:pt idx="441">
                  <c:v>137</c:v>
                </c:pt>
                <c:pt idx="442">
                  <c:v>153</c:v>
                </c:pt>
                <c:pt idx="443">
                  <c:v>136</c:v>
                </c:pt>
                <c:pt idx="444">
                  <c:v>236</c:v>
                </c:pt>
                <c:pt idx="445">
                  <c:v>224</c:v>
                </c:pt>
                <c:pt idx="446">
                  <c:v>253</c:v>
                </c:pt>
                <c:pt idx="447">
                  <c:v>263</c:v>
                </c:pt>
                <c:pt idx="448">
                  <c:v>172</c:v>
                </c:pt>
                <c:pt idx="449">
                  <c:v>186</c:v>
                </c:pt>
                <c:pt idx="450">
                  <c:v>286</c:v>
                </c:pt>
                <c:pt idx="451">
                  <c:v>314</c:v>
                </c:pt>
                <c:pt idx="452">
                  <c:v>314</c:v>
                </c:pt>
                <c:pt idx="453">
                  <c:v>320</c:v>
                </c:pt>
                <c:pt idx="454">
                  <c:v>350</c:v>
                </c:pt>
                <c:pt idx="455">
                  <c:v>352</c:v>
                </c:pt>
                <c:pt idx="456">
                  <c:v>387</c:v>
                </c:pt>
                <c:pt idx="457">
                  <c:v>387</c:v>
                </c:pt>
                <c:pt idx="458">
                  <c:v>390</c:v>
                </c:pt>
                <c:pt idx="459">
                  <c:v>54</c:v>
                </c:pt>
                <c:pt idx="460">
                  <c:v>78</c:v>
                </c:pt>
                <c:pt idx="461">
                  <c:v>106</c:v>
                </c:pt>
                <c:pt idx="462">
                  <c:v>46</c:v>
                </c:pt>
                <c:pt idx="463">
                  <c:v>171</c:v>
                </c:pt>
                <c:pt idx="464">
                  <c:v>137</c:v>
                </c:pt>
                <c:pt idx="465">
                  <c:v>145</c:v>
                </c:pt>
                <c:pt idx="466">
                  <c:v>168</c:v>
                </c:pt>
                <c:pt idx="467">
                  <c:v>149</c:v>
                </c:pt>
                <c:pt idx="468">
                  <c:v>269</c:v>
                </c:pt>
                <c:pt idx="469">
                  <c:v>248</c:v>
                </c:pt>
                <c:pt idx="470">
                  <c:v>207</c:v>
                </c:pt>
                <c:pt idx="471">
                  <c:v>217</c:v>
                </c:pt>
                <c:pt idx="472">
                  <c:v>239</c:v>
                </c:pt>
                <c:pt idx="473">
                  <c:v>239</c:v>
                </c:pt>
                <c:pt idx="474">
                  <c:v>265</c:v>
                </c:pt>
                <c:pt idx="475">
                  <c:v>267</c:v>
                </c:pt>
                <c:pt idx="476">
                  <c:v>268</c:v>
                </c:pt>
                <c:pt idx="477">
                  <c:v>425</c:v>
                </c:pt>
                <c:pt idx="478">
                  <c:v>467</c:v>
                </c:pt>
                <c:pt idx="479">
                  <c:v>441</c:v>
                </c:pt>
                <c:pt idx="480">
                  <c:v>417</c:v>
                </c:pt>
                <c:pt idx="481">
                  <c:v>442</c:v>
                </c:pt>
                <c:pt idx="482">
                  <c:v>11</c:v>
                </c:pt>
                <c:pt idx="483">
                  <c:v>72</c:v>
                </c:pt>
                <c:pt idx="484">
                  <c:v>148</c:v>
                </c:pt>
                <c:pt idx="485">
                  <c:v>133</c:v>
                </c:pt>
                <c:pt idx="486">
                  <c:v>166</c:v>
                </c:pt>
                <c:pt idx="487">
                  <c:v>203</c:v>
                </c:pt>
                <c:pt idx="488">
                  <c:v>237</c:v>
                </c:pt>
                <c:pt idx="489">
                  <c:v>427</c:v>
                </c:pt>
                <c:pt idx="490">
                  <c:v>387</c:v>
                </c:pt>
                <c:pt idx="491">
                  <c:v>398</c:v>
                </c:pt>
                <c:pt idx="492">
                  <c:v>384</c:v>
                </c:pt>
                <c:pt idx="493">
                  <c:v>386</c:v>
                </c:pt>
                <c:pt idx="494">
                  <c:v>384</c:v>
                </c:pt>
                <c:pt idx="495">
                  <c:v>389</c:v>
                </c:pt>
                <c:pt idx="496">
                  <c:v>17</c:v>
                </c:pt>
                <c:pt idx="497">
                  <c:v>19</c:v>
                </c:pt>
                <c:pt idx="498">
                  <c:v>68</c:v>
                </c:pt>
                <c:pt idx="499">
                  <c:v>85</c:v>
                </c:pt>
                <c:pt idx="500">
                  <c:v>81</c:v>
                </c:pt>
                <c:pt idx="501">
                  <c:v>93</c:v>
                </c:pt>
                <c:pt idx="502">
                  <c:v>79</c:v>
                </c:pt>
                <c:pt idx="503">
                  <c:v>80</c:v>
                </c:pt>
                <c:pt idx="504">
                  <c:v>90</c:v>
                </c:pt>
                <c:pt idx="505">
                  <c:v>89</c:v>
                </c:pt>
                <c:pt idx="506">
                  <c:v>92</c:v>
                </c:pt>
                <c:pt idx="507">
                  <c:v>93</c:v>
                </c:pt>
                <c:pt idx="508">
                  <c:v>110</c:v>
                </c:pt>
                <c:pt idx="509">
                  <c:v>108</c:v>
                </c:pt>
                <c:pt idx="510">
                  <c:v>107</c:v>
                </c:pt>
                <c:pt idx="511">
                  <c:v>108</c:v>
                </c:pt>
                <c:pt idx="512">
                  <c:v>19</c:v>
                </c:pt>
                <c:pt idx="513">
                  <c:v>31</c:v>
                </c:pt>
                <c:pt idx="514">
                  <c:v>21</c:v>
                </c:pt>
                <c:pt idx="515">
                  <c:v>29</c:v>
                </c:pt>
                <c:pt idx="516">
                  <c:v>30</c:v>
                </c:pt>
                <c:pt idx="517">
                  <c:v>21</c:v>
                </c:pt>
                <c:pt idx="518">
                  <c:v>41</c:v>
                </c:pt>
                <c:pt idx="519">
                  <c:v>34</c:v>
                </c:pt>
                <c:pt idx="520">
                  <c:v>50</c:v>
                </c:pt>
                <c:pt idx="521">
                  <c:v>35</c:v>
                </c:pt>
                <c:pt idx="522">
                  <c:v>60</c:v>
                </c:pt>
                <c:pt idx="523">
                  <c:v>37</c:v>
                </c:pt>
                <c:pt idx="524">
                  <c:v>48</c:v>
                </c:pt>
                <c:pt idx="525">
                  <c:v>59</c:v>
                </c:pt>
                <c:pt idx="526">
                  <c:v>47</c:v>
                </c:pt>
                <c:pt idx="527">
                  <c:v>43</c:v>
                </c:pt>
                <c:pt idx="528">
                  <c:v>50</c:v>
                </c:pt>
                <c:pt idx="529">
                  <c:v>63</c:v>
                </c:pt>
                <c:pt idx="530">
                  <c:v>66</c:v>
                </c:pt>
                <c:pt idx="531">
                  <c:v>32</c:v>
                </c:pt>
                <c:pt idx="532">
                  <c:v>48</c:v>
                </c:pt>
                <c:pt idx="533">
                  <c:v>64</c:v>
                </c:pt>
                <c:pt idx="534">
                  <c:v>72</c:v>
                </c:pt>
                <c:pt idx="535">
                  <c:v>72</c:v>
                </c:pt>
                <c:pt idx="536">
                  <c:v>72</c:v>
                </c:pt>
                <c:pt idx="537">
                  <c:v>12</c:v>
                </c:pt>
                <c:pt idx="538">
                  <c:v>29</c:v>
                </c:pt>
                <c:pt idx="539">
                  <c:v>32</c:v>
                </c:pt>
                <c:pt idx="540">
                  <c:v>29</c:v>
                </c:pt>
                <c:pt idx="541">
                  <c:v>50</c:v>
                </c:pt>
                <c:pt idx="542">
                  <c:v>39</c:v>
                </c:pt>
                <c:pt idx="543">
                  <c:v>24</c:v>
                </c:pt>
                <c:pt idx="544">
                  <c:v>34</c:v>
                </c:pt>
                <c:pt idx="545">
                  <c:v>32</c:v>
                </c:pt>
                <c:pt idx="546">
                  <c:v>31</c:v>
                </c:pt>
                <c:pt idx="547">
                  <c:v>41</c:v>
                </c:pt>
                <c:pt idx="548">
                  <c:v>39</c:v>
                </c:pt>
                <c:pt idx="549">
                  <c:v>34</c:v>
                </c:pt>
                <c:pt idx="550">
                  <c:v>31</c:v>
                </c:pt>
                <c:pt idx="551">
                  <c:v>28</c:v>
                </c:pt>
                <c:pt idx="552">
                  <c:v>44</c:v>
                </c:pt>
                <c:pt idx="553">
                  <c:v>46</c:v>
                </c:pt>
                <c:pt idx="554">
                  <c:v>53</c:v>
                </c:pt>
                <c:pt idx="555">
                  <c:v>53</c:v>
                </c:pt>
                <c:pt idx="556">
                  <c:v>54</c:v>
                </c:pt>
                <c:pt idx="557">
                  <c:v>59</c:v>
                </c:pt>
                <c:pt idx="558">
                  <c:v>52</c:v>
                </c:pt>
                <c:pt idx="559">
                  <c:v>54</c:v>
                </c:pt>
                <c:pt idx="560">
                  <c:v>18</c:v>
                </c:pt>
                <c:pt idx="561">
                  <c:v>11</c:v>
                </c:pt>
                <c:pt idx="562">
                  <c:v>16</c:v>
                </c:pt>
                <c:pt idx="563">
                  <c:v>22</c:v>
                </c:pt>
                <c:pt idx="564">
                  <c:v>21</c:v>
                </c:pt>
                <c:pt idx="565">
                  <c:v>7</c:v>
                </c:pt>
                <c:pt idx="566">
                  <c:v>33</c:v>
                </c:pt>
                <c:pt idx="567">
                  <c:v>39</c:v>
                </c:pt>
                <c:pt idx="568">
                  <c:v>42</c:v>
                </c:pt>
                <c:pt idx="569">
                  <c:v>90</c:v>
                </c:pt>
                <c:pt idx="570">
                  <c:v>84</c:v>
                </c:pt>
                <c:pt idx="571">
                  <c:v>84</c:v>
                </c:pt>
                <c:pt idx="572">
                  <c:v>95</c:v>
                </c:pt>
                <c:pt idx="573">
                  <c:v>95</c:v>
                </c:pt>
                <c:pt idx="574">
                  <c:v>96</c:v>
                </c:pt>
                <c:pt idx="575">
                  <c:v>3</c:v>
                </c:pt>
                <c:pt idx="576">
                  <c:v>70</c:v>
                </c:pt>
                <c:pt idx="577">
                  <c:v>37</c:v>
                </c:pt>
                <c:pt idx="578">
                  <c:v>25</c:v>
                </c:pt>
                <c:pt idx="579">
                  <c:v>68</c:v>
                </c:pt>
                <c:pt idx="580">
                  <c:v>183</c:v>
                </c:pt>
                <c:pt idx="581">
                  <c:v>94</c:v>
                </c:pt>
                <c:pt idx="582">
                  <c:v>132</c:v>
                </c:pt>
                <c:pt idx="583">
                  <c:v>173</c:v>
                </c:pt>
                <c:pt idx="584">
                  <c:v>130</c:v>
                </c:pt>
                <c:pt idx="585">
                  <c:v>308</c:v>
                </c:pt>
                <c:pt idx="586">
                  <c:v>239</c:v>
                </c:pt>
                <c:pt idx="587">
                  <c:v>383</c:v>
                </c:pt>
                <c:pt idx="588">
                  <c:v>195</c:v>
                </c:pt>
                <c:pt idx="589">
                  <c:v>400</c:v>
                </c:pt>
                <c:pt idx="590">
                  <c:v>366</c:v>
                </c:pt>
                <c:pt idx="591">
                  <c:v>352</c:v>
                </c:pt>
                <c:pt idx="592">
                  <c:v>437</c:v>
                </c:pt>
                <c:pt idx="593">
                  <c:v>591</c:v>
                </c:pt>
                <c:pt idx="594">
                  <c:v>470</c:v>
                </c:pt>
                <c:pt idx="595">
                  <c:v>446</c:v>
                </c:pt>
                <c:pt idx="596">
                  <c:v>591</c:v>
                </c:pt>
                <c:pt idx="597">
                  <c:v>621</c:v>
                </c:pt>
                <c:pt idx="598">
                  <c:v>608</c:v>
                </c:pt>
                <c:pt idx="599">
                  <c:v>547</c:v>
                </c:pt>
                <c:pt idx="600">
                  <c:v>557</c:v>
                </c:pt>
                <c:pt idx="601">
                  <c:v>555</c:v>
                </c:pt>
                <c:pt idx="602">
                  <c:v>549</c:v>
                </c:pt>
                <c:pt idx="603">
                  <c:v>546</c:v>
                </c:pt>
                <c:pt idx="604">
                  <c:v>26</c:v>
                </c:pt>
                <c:pt idx="605">
                  <c:v>23</c:v>
                </c:pt>
                <c:pt idx="606">
                  <c:v>26</c:v>
                </c:pt>
                <c:pt idx="607">
                  <c:v>36</c:v>
                </c:pt>
                <c:pt idx="608">
                  <c:v>299</c:v>
                </c:pt>
                <c:pt idx="609">
                  <c:v>47</c:v>
                </c:pt>
                <c:pt idx="610">
                  <c:v>55</c:v>
                </c:pt>
                <c:pt idx="611">
                  <c:v>98</c:v>
                </c:pt>
                <c:pt idx="612">
                  <c:v>93</c:v>
                </c:pt>
                <c:pt idx="613">
                  <c:v>50</c:v>
                </c:pt>
                <c:pt idx="614">
                  <c:v>106</c:v>
                </c:pt>
                <c:pt idx="615">
                  <c:v>49</c:v>
                </c:pt>
                <c:pt idx="616">
                  <c:v>171</c:v>
                </c:pt>
                <c:pt idx="617">
                  <c:v>160</c:v>
                </c:pt>
                <c:pt idx="618">
                  <c:v>214</c:v>
                </c:pt>
                <c:pt idx="619">
                  <c:v>126</c:v>
                </c:pt>
                <c:pt idx="620">
                  <c:v>284</c:v>
                </c:pt>
                <c:pt idx="621">
                  <c:v>220</c:v>
                </c:pt>
                <c:pt idx="622">
                  <c:v>246</c:v>
                </c:pt>
                <c:pt idx="623">
                  <c:v>319</c:v>
                </c:pt>
                <c:pt idx="624">
                  <c:v>255</c:v>
                </c:pt>
                <c:pt idx="625">
                  <c:v>156</c:v>
                </c:pt>
                <c:pt idx="626">
                  <c:v>293</c:v>
                </c:pt>
                <c:pt idx="627">
                  <c:v>373</c:v>
                </c:pt>
                <c:pt idx="628">
                  <c:v>440</c:v>
                </c:pt>
                <c:pt idx="629">
                  <c:v>457</c:v>
                </c:pt>
                <c:pt idx="630">
                  <c:v>401</c:v>
                </c:pt>
                <c:pt idx="631">
                  <c:v>400</c:v>
                </c:pt>
                <c:pt idx="632">
                  <c:v>400</c:v>
                </c:pt>
                <c:pt idx="633">
                  <c:v>379</c:v>
                </c:pt>
                <c:pt idx="634">
                  <c:v>380</c:v>
                </c:pt>
                <c:pt idx="635">
                  <c:v>10</c:v>
                </c:pt>
                <c:pt idx="636">
                  <c:v>46</c:v>
                </c:pt>
                <c:pt idx="637">
                  <c:v>30</c:v>
                </c:pt>
                <c:pt idx="638">
                  <c:v>163</c:v>
                </c:pt>
                <c:pt idx="639">
                  <c:v>281</c:v>
                </c:pt>
                <c:pt idx="640">
                  <c:v>180</c:v>
                </c:pt>
                <c:pt idx="641">
                  <c:v>180</c:v>
                </c:pt>
                <c:pt idx="642">
                  <c:v>30</c:v>
                </c:pt>
                <c:pt idx="643">
                  <c:v>133</c:v>
                </c:pt>
                <c:pt idx="644">
                  <c:v>147</c:v>
                </c:pt>
                <c:pt idx="645">
                  <c:v>201</c:v>
                </c:pt>
                <c:pt idx="646">
                  <c:v>125</c:v>
                </c:pt>
                <c:pt idx="647">
                  <c:v>302</c:v>
                </c:pt>
                <c:pt idx="648">
                  <c:v>259</c:v>
                </c:pt>
                <c:pt idx="649">
                  <c:v>345</c:v>
                </c:pt>
                <c:pt idx="650">
                  <c:v>396</c:v>
                </c:pt>
                <c:pt idx="651">
                  <c:v>343</c:v>
                </c:pt>
                <c:pt idx="652">
                  <c:v>237</c:v>
                </c:pt>
                <c:pt idx="653">
                  <c:v>439</c:v>
                </c:pt>
                <c:pt idx="654">
                  <c:v>392</c:v>
                </c:pt>
                <c:pt idx="655">
                  <c:v>405</c:v>
                </c:pt>
                <c:pt idx="656">
                  <c:v>419</c:v>
                </c:pt>
                <c:pt idx="657">
                  <c:v>408</c:v>
                </c:pt>
                <c:pt idx="658">
                  <c:v>390</c:v>
                </c:pt>
                <c:pt idx="659">
                  <c:v>390</c:v>
                </c:pt>
                <c:pt idx="660">
                  <c:v>390</c:v>
                </c:pt>
                <c:pt idx="661">
                  <c:v>390</c:v>
                </c:pt>
                <c:pt idx="662">
                  <c:v>85</c:v>
                </c:pt>
                <c:pt idx="663">
                  <c:v>86</c:v>
                </c:pt>
                <c:pt idx="664">
                  <c:v>94</c:v>
                </c:pt>
                <c:pt idx="665">
                  <c:v>111</c:v>
                </c:pt>
                <c:pt idx="666">
                  <c:v>106</c:v>
                </c:pt>
                <c:pt idx="667">
                  <c:v>109</c:v>
                </c:pt>
                <c:pt idx="668">
                  <c:v>106</c:v>
                </c:pt>
                <c:pt idx="669">
                  <c:v>8</c:v>
                </c:pt>
                <c:pt idx="670">
                  <c:v>15</c:v>
                </c:pt>
                <c:pt idx="671">
                  <c:v>38</c:v>
                </c:pt>
                <c:pt idx="672">
                  <c:v>42</c:v>
                </c:pt>
                <c:pt idx="673">
                  <c:v>47</c:v>
                </c:pt>
                <c:pt idx="674">
                  <c:v>46</c:v>
                </c:pt>
                <c:pt idx="675">
                  <c:v>24</c:v>
                </c:pt>
                <c:pt idx="676">
                  <c:v>33</c:v>
                </c:pt>
                <c:pt idx="677">
                  <c:v>29</c:v>
                </c:pt>
                <c:pt idx="678">
                  <c:v>48</c:v>
                </c:pt>
                <c:pt idx="679">
                  <c:v>49</c:v>
                </c:pt>
                <c:pt idx="680">
                  <c:v>44</c:v>
                </c:pt>
                <c:pt idx="681">
                  <c:v>50</c:v>
                </c:pt>
                <c:pt idx="682">
                  <c:v>45</c:v>
                </c:pt>
                <c:pt idx="683">
                  <c:v>57</c:v>
                </c:pt>
                <c:pt idx="684">
                  <c:v>66</c:v>
                </c:pt>
                <c:pt idx="685">
                  <c:v>62</c:v>
                </c:pt>
                <c:pt idx="686">
                  <c:v>62</c:v>
                </c:pt>
                <c:pt idx="687">
                  <c:v>55</c:v>
                </c:pt>
                <c:pt idx="688">
                  <c:v>65</c:v>
                </c:pt>
                <c:pt idx="689">
                  <c:v>65</c:v>
                </c:pt>
                <c:pt idx="690">
                  <c:v>63</c:v>
                </c:pt>
                <c:pt idx="691">
                  <c:v>68</c:v>
                </c:pt>
                <c:pt idx="692">
                  <c:v>68</c:v>
                </c:pt>
                <c:pt idx="693">
                  <c:v>73</c:v>
                </c:pt>
                <c:pt idx="694">
                  <c:v>79</c:v>
                </c:pt>
                <c:pt idx="695">
                  <c:v>68</c:v>
                </c:pt>
                <c:pt idx="696">
                  <c:v>96</c:v>
                </c:pt>
                <c:pt idx="697">
                  <c:v>125</c:v>
                </c:pt>
                <c:pt idx="698">
                  <c:v>118</c:v>
                </c:pt>
                <c:pt idx="699">
                  <c:v>187</c:v>
                </c:pt>
                <c:pt idx="700">
                  <c:v>185</c:v>
                </c:pt>
                <c:pt idx="701">
                  <c:v>237</c:v>
                </c:pt>
                <c:pt idx="702">
                  <c:v>120</c:v>
                </c:pt>
                <c:pt idx="703">
                  <c:v>120</c:v>
                </c:pt>
                <c:pt idx="704">
                  <c:v>118</c:v>
                </c:pt>
                <c:pt idx="705">
                  <c:v>120</c:v>
                </c:pt>
                <c:pt idx="706">
                  <c:v>29</c:v>
                </c:pt>
                <c:pt idx="707">
                  <c:v>39</c:v>
                </c:pt>
                <c:pt idx="708">
                  <c:v>31</c:v>
                </c:pt>
                <c:pt idx="709">
                  <c:v>50</c:v>
                </c:pt>
                <c:pt idx="710">
                  <c:v>68</c:v>
                </c:pt>
                <c:pt idx="711">
                  <c:v>67</c:v>
                </c:pt>
                <c:pt idx="712">
                  <c:v>81</c:v>
                </c:pt>
                <c:pt idx="713">
                  <c:v>101</c:v>
                </c:pt>
                <c:pt idx="714">
                  <c:v>133</c:v>
                </c:pt>
                <c:pt idx="715">
                  <c:v>128</c:v>
                </c:pt>
                <c:pt idx="716">
                  <c:v>115</c:v>
                </c:pt>
                <c:pt idx="717">
                  <c:v>109</c:v>
                </c:pt>
                <c:pt idx="718">
                  <c:v>128</c:v>
                </c:pt>
                <c:pt idx="719">
                  <c:v>139</c:v>
                </c:pt>
                <c:pt idx="720">
                  <c:v>141</c:v>
                </c:pt>
                <c:pt idx="721">
                  <c:v>154</c:v>
                </c:pt>
                <c:pt idx="722">
                  <c:v>150</c:v>
                </c:pt>
                <c:pt idx="723">
                  <c:v>171</c:v>
                </c:pt>
                <c:pt idx="724">
                  <c:v>166</c:v>
                </c:pt>
                <c:pt idx="725">
                  <c:v>174</c:v>
                </c:pt>
                <c:pt idx="726">
                  <c:v>177</c:v>
                </c:pt>
                <c:pt idx="727">
                  <c:v>177</c:v>
                </c:pt>
                <c:pt idx="728">
                  <c:v>4</c:v>
                </c:pt>
                <c:pt idx="729">
                  <c:v>33</c:v>
                </c:pt>
                <c:pt idx="730">
                  <c:v>28</c:v>
                </c:pt>
                <c:pt idx="731">
                  <c:v>30</c:v>
                </c:pt>
                <c:pt idx="732">
                  <c:v>80</c:v>
                </c:pt>
                <c:pt idx="733">
                  <c:v>118</c:v>
                </c:pt>
                <c:pt idx="734">
                  <c:v>86</c:v>
                </c:pt>
                <c:pt idx="735">
                  <c:v>138</c:v>
                </c:pt>
                <c:pt idx="736">
                  <c:v>146</c:v>
                </c:pt>
                <c:pt idx="737">
                  <c:v>107</c:v>
                </c:pt>
                <c:pt idx="738">
                  <c:v>231</c:v>
                </c:pt>
                <c:pt idx="739">
                  <c:v>201</c:v>
                </c:pt>
                <c:pt idx="740">
                  <c:v>302</c:v>
                </c:pt>
                <c:pt idx="741">
                  <c:v>193</c:v>
                </c:pt>
                <c:pt idx="742">
                  <c:v>376</c:v>
                </c:pt>
                <c:pt idx="743">
                  <c:v>401</c:v>
                </c:pt>
                <c:pt idx="744">
                  <c:v>465</c:v>
                </c:pt>
                <c:pt idx="745">
                  <c:v>524</c:v>
                </c:pt>
                <c:pt idx="746">
                  <c:v>465</c:v>
                </c:pt>
                <c:pt idx="747">
                  <c:v>323</c:v>
                </c:pt>
                <c:pt idx="748">
                  <c:v>479</c:v>
                </c:pt>
                <c:pt idx="749">
                  <c:v>629</c:v>
                </c:pt>
                <c:pt idx="750">
                  <c:v>638</c:v>
                </c:pt>
                <c:pt idx="751">
                  <c:v>759</c:v>
                </c:pt>
                <c:pt idx="752">
                  <c:v>954</c:v>
                </c:pt>
                <c:pt idx="753">
                  <c:v>937</c:v>
                </c:pt>
                <c:pt idx="754">
                  <c:v>1022</c:v>
                </c:pt>
                <c:pt idx="755">
                  <c:v>931</c:v>
                </c:pt>
                <c:pt idx="756">
                  <c:v>942</c:v>
                </c:pt>
                <c:pt idx="757">
                  <c:v>47</c:v>
                </c:pt>
                <c:pt idx="758">
                  <c:v>46</c:v>
                </c:pt>
                <c:pt idx="759">
                  <c:v>53</c:v>
                </c:pt>
                <c:pt idx="760">
                  <c:v>72</c:v>
                </c:pt>
                <c:pt idx="761">
                  <c:v>101</c:v>
                </c:pt>
                <c:pt idx="762">
                  <c:v>101</c:v>
                </c:pt>
                <c:pt idx="763">
                  <c:v>102</c:v>
                </c:pt>
                <c:pt idx="764">
                  <c:v>101</c:v>
                </c:pt>
                <c:pt idx="765">
                  <c:v>102</c:v>
                </c:pt>
                <c:pt idx="766">
                  <c:v>127</c:v>
                </c:pt>
                <c:pt idx="767">
                  <c:v>157</c:v>
                </c:pt>
                <c:pt idx="768">
                  <c:v>165</c:v>
                </c:pt>
                <c:pt idx="769">
                  <c:v>170</c:v>
                </c:pt>
                <c:pt idx="770">
                  <c:v>172</c:v>
                </c:pt>
                <c:pt idx="771">
                  <c:v>171</c:v>
                </c:pt>
                <c:pt idx="772">
                  <c:v>174</c:v>
                </c:pt>
                <c:pt idx="773">
                  <c:v>172</c:v>
                </c:pt>
                <c:pt idx="774">
                  <c:v>102</c:v>
                </c:pt>
                <c:pt idx="775">
                  <c:v>124</c:v>
                </c:pt>
                <c:pt idx="776">
                  <c:v>126</c:v>
                </c:pt>
                <c:pt idx="777">
                  <c:v>128</c:v>
                </c:pt>
                <c:pt idx="778">
                  <c:v>126</c:v>
                </c:pt>
                <c:pt idx="779">
                  <c:v>8</c:v>
                </c:pt>
                <c:pt idx="780">
                  <c:v>18</c:v>
                </c:pt>
                <c:pt idx="781">
                  <c:v>29</c:v>
                </c:pt>
                <c:pt idx="782">
                  <c:v>17</c:v>
                </c:pt>
                <c:pt idx="783">
                  <c:v>46</c:v>
                </c:pt>
                <c:pt idx="784">
                  <c:v>80</c:v>
                </c:pt>
                <c:pt idx="785">
                  <c:v>57</c:v>
                </c:pt>
                <c:pt idx="786">
                  <c:v>101</c:v>
                </c:pt>
                <c:pt idx="787">
                  <c:v>127</c:v>
                </c:pt>
                <c:pt idx="788">
                  <c:v>177</c:v>
                </c:pt>
                <c:pt idx="789">
                  <c:v>176</c:v>
                </c:pt>
                <c:pt idx="790">
                  <c:v>182</c:v>
                </c:pt>
                <c:pt idx="791">
                  <c:v>170</c:v>
                </c:pt>
                <c:pt idx="792">
                  <c:v>169</c:v>
                </c:pt>
                <c:pt idx="793">
                  <c:v>183</c:v>
                </c:pt>
                <c:pt idx="794">
                  <c:v>196</c:v>
                </c:pt>
                <c:pt idx="795">
                  <c:v>24</c:v>
                </c:pt>
                <c:pt idx="796">
                  <c:v>32</c:v>
                </c:pt>
                <c:pt idx="797">
                  <c:v>32</c:v>
                </c:pt>
                <c:pt idx="798">
                  <c:v>32</c:v>
                </c:pt>
                <c:pt idx="799">
                  <c:v>32</c:v>
                </c:pt>
                <c:pt idx="800">
                  <c:v>100</c:v>
                </c:pt>
                <c:pt idx="801">
                  <c:v>99</c:v>
                </c:pt>
                <c:pt idx="802">
                  <c:v>110</c:v>
                </c:pt>
                <c:pt idx="803">
                  <c:v>110</c:v>
                </c:pt>
                <c:pt idx="804">
                  <c:v>110</c:v>
                </c:pt>
                <c:pt idx="805">
                  <c:v>11</c:v>
                </c:pt>
                <c:pt idx="806">
                  <c:v>13</c:v>
                </c:pt>
                <c:pt idx="807">
                  <c:v>20</c:v>
                </c:pt>
                <c:pt idx="808">
                  <c:v>36</c:v>
                </c:pt>
                <c:pt idx="809">
                  <c:v>16</c:v>
                </c:pt>
                <c:pt idx="810">
                  <c:v>29</c:v>
                </c:pt>
                <c:pt idx="811">
                  <c:v>177</c:v>
                </c:pt>
                <c:pt idx="812">
                  <c:v>203</c:v>
                </c:pt>
                <c:pt idx="813">
                  <c:v>231</c:v>
                </c:pt>
                <c:pt idx="814">
                  <c:v>216</c:v>
                </c:pt>
                <c:pt idx="815">
                  <c:v>195</c:v>
                </c:pt>
                <c:pt idx="816">
                  <c:v>208</c:v>
                </c:pt>
                <c:pt idx="817">
                  <c:v>239</c:v>
                </c:pt>
                <c:pt idx="818">
                  <c:v>231</c:v>
                </c:pt>
                <c:pt idx="819">
                  <c:v>275</c:v>
                </c:pt>
                <c:pt idx="820">
                  <c:v>279</c:v>
                </c:pt>
                <c:pt idx="821">
                  <c:v>283</c:v>
                </c:pt>
                <c:pt idx="822">
                  <c:v>283</c:v>
                </c:pt>
                <c:pt idx="823">
                  <c:v>287</c:v>
                </c:pt>
                <c:pt idx="824">
                  <c:v>283</c:v>
                </c:pt>
                <c:pt idx="825">
                  <c:v>26</c:v>
                </c:pt>
                <c:pt idx="826">
                  <c:v>17</c:v>
                </c:pt>
                <c:pt idx="827">
                  <c:v>26</c:v>
                </c:pt>
                <c:pt idx="828">
                  <c:v>45</c:v>
                </c:pt>
                <c:pt idx="829">
                  <c:v>67</c:v>
                </c:pt>
                <c:pt idx="830">
                  <c:v>73</c:v>
                </c:pt>
                <c:pt idx="831">
                  <c:v>85</c:v>
                </c:pt>
                <c:pt idx="832">
                  <c:v>32</c:v>
                </c:pt>
                <c:pt idx="833">
                  <c:v>142</c:v>
                </c:pt>
                <c:pt idx="834">
                  <c:v>111</c:v>
                </c:pt>
                <c:pt idx="835">
                  <c:v>182</c:v>
                </c:pt>
                <c:pt idx="836">
                  <c:v>90</c:v>
                </c:pt>
                <c:pt idx="837">
                  <c:v>142</c:v>
                </c:pt>
                <c:pt idx="838">
                  <c:v>137</c:v>
                </c:pt>
                <c:pt idx="839">
                  <c:v>158</c:v>
                </c:pt>
                <c:pt idx="840">
                  <c:v>175</c:v>
                </c:pt>
                <c:pt idx="841">
                  <c:v>131</c:v>
                </c:pt>
                <c:pt idx="842">
                  <c:v>132</c:v>
                </c:pt>
                <c:pt idx="843">
                  <c:v>153</c:v>
                </c:pt>
                <c:pt idx="844">
                  <c:v>156</c:v>
                </c:pt>
                <c:pt idx="845">
                  <c:v>152</c:v>
                </c:pt>
                <c:pt idx="846">
                  <c:v>153</c:v>
                </c:pt>
                <c:pt idx="847">
                  <c:v>231</c:v>
                </c:pt>
                <c:pt idx="848">
                  <c:v>255</c:v>
                </c:pt>
                <c:pt idx="849">
                  <c:v>256</c:v>
                </c:pt>
                <c:pt idx="850">
                  <c:v>257</c:v>
                </c:pt>
                <c:pt idx="851">
                  <c:v>258</c:v>
                </c:pt>
                <c:pt idx="852">
                  <c:v>4</c:v>
                </c:pt>
                <c:pt idx="853">
                  <c:v>2</c:v>
                </c:pt>
                <c:pt idx="854">
                  <c:v>8</c:v>
                </c:pt>
                <c:pt idx="855">
                  <c:v>33</c:v>
                </c:pt>
                <c:pt idx="856">
                  <c:v>62</c:v>
                </c:pt>
                <c:pt idx="857">
                  <c:v>63</c:v>
                </c:pt>
                <c:pt idx="858">
                  <c:v>27</c:v>
                </c:pt>
                <c:pt idx="859">
                  <c:v>80</c:v>
                </c:pt>
                <c:pt idx="860">
                  <c:v>85</c:v>
                </c:pt>
                <c:pt idx="861">
                  <c:v>135</c:v>
                </c:pt>
                <c:pt idx="862">
                  <c:v>88</c:v>
                </c:pt>
                <c:pt idx="863">
                  <c:v>159</c:v>
                </c:pt>
                <c:pt idx="864">
                  <c:v>146</c:v>
                </c:pt>
                <c:pt idx="865">
                  <c:v>156</c:v>
                </c:pt>
                <c:pt idx="866">
                  <c:v>185</c:v>
                </c:pt>
                <c:pt idx="867">
                  <c:v>173</c:v>
                </c:pt>
                <c:pt idx="868">
                  <c:v>164</c:v>
                </c:pt>
                <c:pt idx="869">
                  <c:v>181</c:v>
                </c:pt>
                <c:pt idx="870">
                  <c:v>222</c:v>
                </c:pt>
                <c:pt idx="871">
                  <c:v>244</c:v>
                </c:pt>
                <c:pt idx="872">
                  <c:v>243</c:v>
                </c:pt>
                <c:pt idx="873">
                  <c:v>246</c:v>
                </c:pt>
                <c:pt idx="874">
                  <c:v>249</c:v>
                </c:pt>
                <c:pt idx="875">
                  <c:v>252</c:v>
                </c:pt>
                <c:pt idx="876">
                  <c:v>252</c:v>
                </c:pt>
                <c:pt idx="877">
                  <c:v>255</c:v>
                </c:pt>
                <c:pt idx="878">
                  <c:v>3</c:v>
                </c:pt>
                <c:pt idx="879">
                  <c:v>31</c:v>
                </c:pt>
                <c:pt idx="880">
                  <c:v>16</c:v>
                </c:pt>
                <c:pt idx="881">
                  <c:v>65</c:v>
                </c:pt>
                <c:pt idx="882">
                  <c:v>165</c:v>
                </c:pt>
                <c:pt idx="883">
                  <c:v>105</c:v>
                </c:pt>
                <c:pt idx="884">
                  <c:v>155</c:v>
                </c:pt>
                <c:pt idx="885">
                  <c:v>116</c:v>
                </c:pt>
                <c:pt idx="886">
                  <c:v>67</c:v>
                </c:pt>
                <c:pt idx="887">
                  <c:v>195</c:v>
                </c:pt>
                <c:pt idx="888">
                  <c:v>147</c:v>
                </c:pt>
                <c:pt idx="889">
                  <c:v>224</c:v>
                </c:pt>
                <c:pt idx="890">
                  <c:v>145</c:v>
                </c:pt>
                <c:pt idx="891">
                  <c:v>312</c:v>
                </c:pt>
                <c:pt idx="892">
                  <c:v>272</c:v>
                </c:pt>
                <c:pt idx="893">
                  <c:v>281</c:v>
                </c:pt>
                <c:pt idx="894">
                  <c:v>381</c:v>
                </c:pt>
                <c:pt idx="895">
                  <c:v>324</c:v>
                </c:pt>
                <c:pt idx="896">
                  <c:v>255</c:v>
                </c:pt>
                <c:pt idx="897">
                  <c:v>258</c:v>
                </c:pt>
                <c:pt idx="898">
                  <c:v>411</c:v>
                </c:pt>
                <c:pt idx="899">
                  <c:v>370</c:v>
                </c:pt>
                <c:pt idx="900">
                  <c:v>400</c:v>
                </c:pt>
                <c:pt idx="901">
                  <c:v>314</c:v>
                </c:pt>
                <c:pt idx="902">
                  <c:v>342</c:v>
                </c:pt>
                <c:pt idx="903">
                  <c:v>343</c:v>
                </c:pt>
                <c:pt idx="904">
                  <c:v>339</c:v>
                </c:pt>
                <c:pt idx="905">
                  <c:v>346</c:v>
                </c:pt>
              </c:numCache>
            </c:numRef>
          </c:yVal>
          <c:smooth val="0"/>
          <c:extLst>
            <c:ext xmlns:c16="http://schemas.microsoft.com/office/drawing/2014/chart" uri="{C3380CC4-5D6E-409C-BE32-E72D297353CC}">
              <c16:uniqueId val="{00000000-FFE9-488F-8BE2-2C8535724618}"/>
            </c:ext>
          </c:extLst>
        </c:ser>
        <c:dLbls>
          <c:showLegendKey val="0"/>
          <c:showVal val="0"/>
          <c:showCatName val="0"/>
          <c:showSerName val="0"/>
          <c:showPercent val="0"/>
          <c:showBubbleSize val="0"/>
        </c:dLbls>
        <c:axId val="692427280"/>
        <c:axId val="692445040"/>
      </c:scatterChart>
      <c:valAx>
        <c:axId val="692427280"/>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lang="en-US" sz="1000" b="0" i="0" u="none" strike="noStrike" kern="1200" baseline="0">
                <a:solidFill>
                  <a:schemeClr val="tx1"/>
                </a:solidFill>
                <a:latin typeface="+mn-lt"/>
                <a:ea typeface="+mn-ea"/>
                <a:cs typeface="+mn-cs"/>
              </a:defRPr>
            </a:pPr>
            <a:endParaRPr lang="en-US"/>
          </a:p>
        </c:txPr>
        <c:crossAx val="692445040"/>
        <c:crosses val="autoZero"/>
        <c:crossBetween val="midCat"/>
      </c:valAx>
      <c:valAx>
        <c:axId val="69244504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lang="en-US" sz="1000" b="0" i="0" u="none" strike="noStrike" kern="1200" baseline="0">
                <a:solidFill>
                  <a:schemeClr val="tx1"/>
                </a:solidFill>
                <a:latin typeface="+mn-lt"/>
                <a:ea typeface="+mn-ea"/>
                <a:cs typeface="+mn-cs"/>
              </a:defRPr>
            </a:pPr>
            <a:endParaRPr lang="en-US"/>
          </a:p>
        </c:txPr>
        <c:crossAx val="692427280"/>
        <c:crosses val="autoZero"/>
        <c:crossBetween val="midCat"/>
      </c:valAx>
      <c:spPr>
        <a:noFill/>
        <a:ln>
          <a:noFill/>
        </a:ln>
        <a:effectLst/>
      </c:spPr>
    </c:plotArea>
    <c:plotVisOnly val="1"/>
    <c:dispBlanksAs val="gap"/>
    <c:showDLblsOverMax val="0"/>
  </c:chart>
  <c:spPr>
    <a:noFill/>
    <a:ln>
      <a:solidFill>
        <a:schemeClr val="tx1"/>
      </a:solidFill>
    </a:ln>
    <a:effectLst>
      <a:outerShdw sx="10000" sy="10000" algn="ctr" rotWithShape="0">
        <a:schemeClr val="bg1"/>
      </a:outerShdw>
    </a:effectLst>
  </c:spPr>
  <c:txPr>
    <a:bodyPr/>
    <a:lstStyle/>
    <a:p>
      <a:pPr>
        <a:defRPr lang="en-US" sz="1000" b="0" i="0" u="none" strike="noStrike" kern="1200" baseline="0">
          <a:solidFill>
            <a:schemeClr val="tx1"/>
          </a:solidFill>
          <a:latin typeface="+mn-lt"/>
          <a:ea typeface="+mn-ea"/>
          <a:cs typeface="+mn-cs"/>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[EDA.xlsx]Q6!PivotTable46</c:name>
    <c:fmtId val="7"/>
  </c:pivotSource>
  <c:chart>
    <c:title>
      <c:tx>
        <c:rich>
          <a:bodyPr rot="0" spcFirstLastPara="1" vertOverflow="ellipsis" vert="horz" wrap="square" anchor="ctr" anchorCtr="1"/>
          <a:lstStyle/>
          <a:p>
            <a:pPr>
              <a:defRPr sz="1800" b="1" i="0" u="none" strike="noStrike" kern="1200" cap="all" spc="50" baseline="0">
                <a:solidFill>
                  <a:schemeClr val="tx1">
                    <a:lumMod val="65000"/>
                    <a:lumOff val="35000"/>
                  </a:schemeClr>
                </a:solidFill>
                <a:latin typeface="+mn-lt"/>
                <a:ea typeface="+mn-ea"/>
                <a:cs typeface="+mn-cs"/>
              </a:defRPr>
            </a:pPr>
            <a:r>
              <a:rPr lang="en-IN">
                <a:solidFill>
                  <a:sysClr val="windowText" lastClr="000000"/>
                </a:solidFill>
              </a:rPr>
              <a:t>Sports from specific region </a:t>
            </a:r>
          </a:p>
        </c:rich>
      </c:tx>
      <c:layout>
        <c:manualLayout>
          <c:xMode val="edge"/>
          <c:yMode val="edge"/>
          <c:x val="0.29132057136868211"/>
          <c:y val="2.8493667853185797E-2"/>
        </c:manualLayout>
      </c:layout>
      <c:overlay val="0"/>
      <c:spPr>
        <a:noFill/>
        <a:ln>
          <a:noFill/>
        </a:ln>
        <a:effectLst/>
      </c:spPr>
      <c:txPr>
        <a:bodyPr rot="0" spcFirstLastPara="1" vertOverflow="ellipsis" vert="horz" wrap="square" anchor="ctr" anchorCtr="1"/>
        <a:lstStyle/>
        <a:p>
          <a:pPr>
            <a:defRPr sz="1800" b="1" i="0" u="none" strike="noStrike" kern="1200" cap="all" spc="50" baseline="0">
              <a:solidFill>
                <a:schemeClr val="tx1">
                  <a:lumMod val="65000"/>
                  <a:lumOff val="35000"/>
                </a:schemeClr>
              </a:solidFill>
              <a:latin typeface="+mn-lt"/>
              <a:ea typeface="+mn-ea"/>
              <a:cs typeface="+mn-cs"/>
            </a:defRPr>
          </a:pPr>
          <a:endParaRPr lang="en-US"/>
        </a:p>
      </c:txPr>
    </c:title>
    <c:autoTitleDeleted val="0"/>
    <c:pivotFmts>
      <c:pivotFmt>
        <c:idx val="0"/>
        <c:dLbl>
          <c:idx val="0"/>
          <c:showLegendKey val="0"/>
          <c:showVal val="0"/>
          <c:showCatName val="0"/>
          <c:showSerName val="0"/>
          <c:showPercent val="0"/>
          <c:showBubbleSize val="0"/>
          <c:extLst>
            <c:ext xmlns:c15="http://schemas.microsoft.com/office/drawing/2012/chart" uri="{CE6537A1-D6FC-4f65-9D91-7224C49458BB}"/>
          </c:extLst>
        </c:dLbl>
      </c:pivotFmt>
      <c:pivotFmt>
        <c:idx val="1"/>
        <c:dLbl>
          <c:idx val="0"/>
          <c:showLegendKey val="0"/>
          <c:showVal val="0"/>
          <c:showCatName val="0"/>
          <c:showSerName val="0"/>
          <c:showPercent val="0"/>
          <c:showBubbleSize val="0"/>
          <c:extLst>
            <c:ext xmlns:c15="http://schemas.microsoft.com/office/drawing/2012/chart" uri="{CE6537A1-D6FC-4f65-9D91-7224C49458BB}"/>
          </c:extLst>
        </c:dLbl>
      </c:pivotFmt>
      <c:pivotFmt>
        <c:idx val="2"/>
        <c:dLbl>
          <c:idx val="0"/>
          <c:showLegendKey val="0"/>
          <c:showVal val="0"/>
          <c:showCatName val="0"/>
          <c:showSerName val="0"/>
          <c:showPercent val="0"/>
          <c:showBubbleSize val="0"/>
          <c:extLst>
            <c:ext xmlns:c15="http://schemas.microsoft.com/office/drawing/2012/chart" uri="{CE6537A1-D6FC-4f65-9D91-7224C49458BB}"/>
          </c:extLst>
        </c:dLbl>
      </c:pivotFmt>
      <c:pivotFmt>
        <c:idx val="3"/>
        <c:spPr>
          <a:gradFill flip="none" rotWithShape="1">
            <a:gsLst>
              <a:gs pos="0">
                <a:schemeClr val="accent1"/>
              </a:gs>
              <a:gs pos="75000">
                <a:schemeClr val="accent1">
                  <a:lumMod val="60000"/>
                  <a:lumOff val="40000"/>
                </a:schemeClr>
              </a:gs>
              <a:gs pos="51000">
                <a:schemeClr val="accent1">
                  <a:alpha val="75000"/>
                </a:schemeClr>
              </a:gs>
              <a:gs pos="100000">
                <a:schemeClr val="accent1">
                  <a:lumMod val="20000"/>
                  <a:lumOff val="80000"/>
                  <a:alpha val="15000"/>
                </a:schemeClr>
              </a:gs>
            </a:gsLst>
            <a:lin ang="10800000" scaled="1"/>
            <a:tileRect/>
          </a:gra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gradFill flip="none" rotWithShape="1">
            <a:gsLst>
              <a:gs pos="0">
                <a:schemeClr val="accent1"/>
              </a:gs>
              <a:gs pos="75000">
                <a:schemeClr val="accent1">
                  <a:lumMod val="60000"/>
                  <a:lumOff val="40000"/>
                </a:schemeClr>
              </a:gs>
              <a:gs pos="51000">
                <a:schemeClr val="accent1">
                  <a:alpha val="75000"/>
                </a:schemeClr>
              </a:gs>
              <a:gs pos="100000">
                <a:schemeClr val="accent1">
                  <a:lumMod val="20000"/>
                  <a:lumOff val="80000"/>
                  <a:alpha val="15000"/>
                </a:schemeClr>
              </a:gs>
            </a:gsLst>
            <a:lin ang="10800000" scaled="1"/>
            <a:tileRect/>
          </a:gra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gradFill flip="none" rotWithShape="1">
            <a:gsLst>
              <a:gs pos="0">
                <a:schemeClr val="accent1"/>
              </a:gs>
              <a:gs pos="75000">
                <a:schemeClr val="accent1">
                  <a:lumMod val="60000"/>
                  <a:lumOff val="40000"/>
                </a:schemeClr>
              </a:gs>
              <a:gs pos="51000">
                <a:schemeClr val="accent1">
                  <a:alpha val="75000"/>
                </a:schemeClr>
              </a:gs>
              <a:gs pos="100000">
                <a:schemeClr val="accent1">
                  <a:lumMod val="20000"/>
                  <a:lumOff val="80000"/>
                  <a:alpha val="15000"/>
                </a:schemeClr>
              </a:gs>
            </a:gsLst>
            <a:lin ang="10800000" scaled="1"/>
            <a:tileRect/>
          </a:gra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bar"/>
        <c:grouping val="clustered"/>
        <c:varyColors val="0"/>
        <c:ser>
          <c:idx val="0"/>
          <c:order val="0"/>
          <c:tx>
            <c:strRef>
              <c:f>'Q6'!$AD$1</c:f>
              <c:strCache>
                <c:ptCount val="1"/>
                <c:pt idx="0">
                  <c:v>Total</c:v>
                </c:pt>
              </c:strCache>
            </c:strRef>
          </c:tx>
          <c:spPr>
            <a:gradFill flip="none" rotWithShape="1">
              <a:gsLst>
                <a:gs pos="0">
                  <a:schemeClr val="accent1"/>
                </a:gs>
                <a:gs pos="75000">
                  <a:schemeClr val="accent1">
                    <a:lumMod val="60000"/>
                    <a:lumOff val="40000"/>
                  </a:schemeClr>
                </a:gs>
                <a:gs pos="51000">
                  <a:schemeClr val="accent1">
                    <a:alpha val="75000"/>
                  </a:schemeClr>
                </a:gs>
                <a:gs pos="100000">
                  <a:schemeClr val="accent1">
                    <a:lumMod val="20000"/>
                    <a:lumOff val="80000"/>
                    <a:alpha val="15000"/>
                  </a:schemeClr>
                </a:gs>
              </a:gsLst>
              <a:lin ang="10800000" scaled="1"/>
              <a:tileRect/>
            </a:gradFill>
            <a:ln>
              <a:noFill/>
            </a:ln>
            <a:effectLst/>
          </c:spPr>
          <c:invertIfNegative val="0"/>
          <c:cat>
            <c:strRef>
              <c:f>'Q6'!$AC$2:$AC$16</c:f>
              <c:strCache>
                <c:ptCount val="15"/>
                <c:pt idx="0">
                  <c:v>Aeronautics</c:v>
                </c:pt>
                <c:pt idx="1">
                  <c:v>Alpine Skiing</c:v>
                </c:pt>
                <c:pt idx="2">
                  <c:v>Alpinism</c:v>
                </c:pt>
                <c:pt idx="3">
                  <c:v>Archery</c:v>
                </c:pt>
                <c:pt idx="4">
                  <c:v>Art Competitions</c:v>
                </c:pt>
                <c:pt idx="5">
                  <c:v>Athletics</c:v>
                </c:pt>
                <c:pt idx="6">
                  <c:v>Badminton</c:v>
                </c:pt>
                <c:pt idx="7">
                  <c:v>Baseball</c:v>
                </c:pt>
                <c:pt idx="8">
                  <c:v>Basketball</c:v>
                </c:pt>
                <c:pt idx="9">
                  <c:v>Basque Pelota</c:v>
                </c:pt>
                <c:pt idx="10">
                  <c:v>Beach Volleyball</c:v>
                </c:pt>
                <c:pt idx="11">
                  <c:v>Biathlon</c:v>
                </c:pt>
                <c:pt idx="12">
                  <c:v>Bobsleigh</c:v>
                </c:pt>
                <c:pt idx="13">
                  <c:v>Boxing</c:v>
                </c:pt>
                <c:pt idx="14">
                  <c:v>Canoeing</c:v>
                </c:pt>
              </c:strCache>
            </c:strRef>
          </c:cat>
          <c:val>
            <c:numRef>
              <c:f>'Q6'!$AD$2:$AD$16</c:f>
              <c:numCache>
                <c:formatCode>General</c:formatCode>
                <c:ptCount val="15"/>
                <c:pt idx="0">
                  <c:v>1</c:v>
                </c:pt>
                <c:pt idx="1">
                  <c:v>101</c:v>
                </c:pt>
                <c:pt idx="2">
                  <c:v>4</c:v>
                </c:pt>
                <c:pt idx="3">
                  <c:v>98</c:v>
                </c:pt>
                <c:pt idx="4">
                  <c:v>44</c:v>
                </c:pt>
                <c:pt idx="5">
                  <c:v>225</c:v>
                </c:pt>
                <c:pt idx="6">
                  <c:v>69</c:v>
                </c:pt>
                <c:pt idx="7">
                  <c:v>16</c:v>
                </c:pt>
                <c:pt idx="8">
                  <c:v>63</c:v>
                </c:pt>
                <c:pt idx="9">
                  <c:v>1</c:v>
                </c:pt>
                <c:pt idx="10">
                  <c:v>43</c:v>
                </c:pt>
                <c:pt idx="11">
                  <c:v>55</c:v>
                </c:pt>
                <c:pt idx="12">
                  <c:v>54</c:v>
                </c:pt>
                <c:pt idx="13">
                  <c:v>174</c:v>
                </c:pt>
                <c:pt idx="14">
                  <c:v>52</c:v>
                </c:pt>
              </c:numCache>
            </c:numRef>
          </c:val>
          <c:extLst>
            <c:ext xmlns:c16="http://schemas.microsoft.com/office/drawing/2014/chart" uri="{C3380CC4-5D6E-409C-BE32-E72D297353CC}">
              <c16:uniqueId val="{00000000-FAFB-4EBC-AF6C-E95712051F74}"/>
            </c:ext>
          </c:extLst>
        </c:ser>
        <c:dLbls>
          <c:showLegendKey val="0"/>
          <c:showVal val="0"/>
          <c:showCatName val="0"/>
          <c:showSerName val="0"/>
          <c:showPercent val="0"/>
          <c:showBubbleSize val="0"/>
        </c:dLbls>
        <c:gapWidth val="326"/>
        <c:overlap val="-58"/>
        <c:axId val="695778303"/>
        <c:axId val="695768223"/>
      </c:barChart>
      <c:catAx>
        <c:axId val="695778303"/>
        <c:scaling>
          <c:orientation val="minMax"/>
        </c:scaling>
        <c:delete val="0"/>
        <c:axPos val="l"/>
        <c:numFmt formatCode="General" sourceLinked="1"/>
        <c:majorTickMark val="none"/>
        <c:minorTickMark val="none"/>
        <c:tickLblPos val="nextTo"/>
        <c:spPr>
          <a:noFill/>
          <a:ln w="19050" cap="flat" cmpd="sng" algn="ctr">
            <a:solidFill>
              <a:schemeClr val="tx1">
                <a:lumMod val="15000"/>
                <a:lumOff val="85000"/>
              </a:schemeClr>
            </a:solidFill>
            <a:round/>
            <a:headEnd type="none" w="sm" len="sm"/>
            <a:tailEnd type="none" w="sm" len="sm"/>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95768223"/>
        <c:crosses val="autoZero"/>
        <c:auto val="1"/>
        <c:lblAlgn val="ctr"/>
        <c:lblOffset val="100"/>
        <c:noMultiLvlLbl val="0"/>
      </c:catAx>
      <c:valAx>
        <c:axId val="695768223"/>
        <c:scaling>
          <c:orientation val="minMax"/>
        </c:scaling>
        <c:delete val="0"/>
        <c:axPos val="b"/>
        <c:majorGridlines>
          <c:spPr>
            <a:ln w="9525" cap="flat" cmpd="sng" algn="ctr">
              <a:gradFill>
                <a:gsLst>
                  <a:gs pos="99000">
                    <a:schemeClr val="tx1">
                      <a:lumMod val="25000"/>
                      <a:lumOff val="75000"/>
                    </a:schemeClr>
                  </a:gs>
                  <a:gs pos="0">
                    <a:schemeClr val="tx1">
                      <a:lumMod val="15000"/>
                      <a:lumOff val="85000"/>
                    </a:schemeClr>
                  </a:gs>
                </a:gsLst>
                <a:lin ang="5400000" scaled="0"/>
              </a:gra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95778303"/>
        <c:crosses val="autoZero"/>
        <c:crossBetween val="between"/>
      </c:valAx>
      <c:spPr>
        <a:noFill/>
        <a:ln>
          <a:noFill/>
        </a:ln>
        <a:effectLst/>
      </c:spPr>
    </c:plotArea>
    <c:plotVisOnly val="1"/>
    <c:dispBlanksAs val="gap"/>
    <c:showDLblsOverMax val="0"/>
  </c:chart>
  <c:spPr>
    <a:noFill/>
    <a:ln>
      <a:solidFill>
        <a:schemeClr val="tx1"/>
      </a:solidFill>
    </a:ln>
    <a:effectLst>
      <a:outerShdw sx="10000" sy="10000" algn="ctr" rotWithShape="0">
        <a:srgbClr val="054B91"/>
      </a:outerShdw>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sVisible val="1"/>
      </c14:pivotOptions>
    </c:ext>
    <c:ext xmlns:c16="http://schemas.microsoft.com/office/drawing/2014/chart" uri="{E28EC0CA-F0BB-4C9C-879D-F8772B89E7AC}">
      <c16:pivotOptions16>
        <c16:showExpandCollapseFieldButtons val="1"/>
      </c16:pivotOptions16>
    </c:ext>
  </c:extLst>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1400" b="0" i="1" u="none" strike="noStrike" kern="1200" spc="0" baseline="0">
                <a:solidFill>
                  <a:sysClr val="windowText" lastClr="000000"/>
                </a:solidFill>
                <a:latin typeface="Segoe UI Black" panose="020B0A02040204020203" pitchFamily="34" charset="0"/>
                <a:ea typeface="Segoe UI Black" panose="020B0A02040204020203" pitchFamily="34" charset="0"/>
              </a:rPr>
              <a:t>Gender Compared</a:t>
            </a:r>
            <a:endParaRPr lang="en-IN"/>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IN"/>
        </a:p>
      </c:txPr>
    </c:title>
    <c:autoTitleDeleted val="0"/>
    <c:pivotFmts>
      <c:pivotFmt>
        <c:idx val="0"/>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1"/>
          </a:solidFill>
          <a:ln w="19050">
            <a:solidFill>
              <a:schemeClr val="lt1"/>
            </a:solidFill>
          </a:ln>
          <a:effectLst/>
        </c:spPr>
      </c:pivotFmt>
      <c:pivotFmt>
        <c:idx val="3"/>
        <c:spPr>
          <a:solidFill>
            <a:schemeClr val="accent1"/>
          </a:solidFill>
          <a:ln w="19050">
            <a:solidFill>
              <a:schemeClr val="lt1"/>
            </a:solidFill>
          </a:ln>
          <a:effectLst/>
        </c:spPr>
      </c:pivotFmt>
      <c:pivotFmt>
        <c:idx val="4"/>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5"/>
        <c:spPr>
          <a:solidFill>
            <a:schemeClr val="accent1"/>
          </a:solidFill>
          <a:ln w="19050">
            <a:solidFill>
              <a:schemeClr val="lt1"/>
            </a:solidFill>
          </a:ln>
          <a:effectLst/>
        </c:spPr>
      </c:pivotFmt>
      <c:pivotFmt>
        <c:idx val="6"/>
        <c:spPr>
          <a:solidFill>
            <a:schemeClr val="accent1"/>
          </a:solidFill>
          <a:ln w="19050">
            <a:solidFill>
              <a:schemeClr val="lt1"/>
            </a:solidFill>
          </a:ln>
          <a:effectLst/>
        </c:spPr>
      </c:pivotFmt>
    </c:pivotFmts>
    <c:plotArea>
      <c:layout/>
      <c:pieChart>
        <c:varyColors val="1"/>
        <c:ser>
          <c:idx val="0"/>
          <c:order val="0"/>
          <c:tx>
            <c:v>Total</c:v>
          </c:tx>
          <c:spPr>
            <a:ln>
              <a:solidFill>
                <a:srgbClr val="054B91"/>
              </a:solidFill>
            </a:ln>
          </c:spPr>
          <c:dPt>
            <c:idx val="0"/>
            <c:bubble3D val="0"/>
            <c:spPr>
              <a:solidFill>
                <a:schemeClr val="accent1"/>
              </a:solidFill>
              <a:ln w="19050">
                <a:solidFill>
                  <a:srgbClr val="054B91"/>
                </a:solidFill>
              </a:ln>
              <a:effectLst/>
            </c:spPr>
            <c:extLst>
              <c:ext xmlns:c16="http://schemas.microsoft.com/office/drawing/2014/chart" uri="{C3380CC4-5D6E-409C-BE32-E72D297353CC}">
                <c16:uniqueId val="{00000001-2247-4EFE-AB39-19C9E01E024C}"/>
              </c:ext>
            </c:extLst>
          </c:dPt>
          <c:dPt>
            <c:idx val="1"/>
            <c:bubble3D val="0"/>
            <c:spPr>
              <a:solidFill>
                <a:schemeClr val="accent2"/>
              </a:solidFill>
              <a:ln w="19050">
                <a:solidFill>
                  <a:srgbClr val="D24339"/>
                </a:solidFill>
              </a:ln>
              <a:effectLst/>
            </c:spPr>
            <c:extLst>
              <c:ext xmlns:c16="http://schemas.microsoft.com/office/drawing/2014/chart" uri="{C3380CC4-5D6E-409C-BE32-E72D297353CC}">
                <c16:uniqueId val="{00000003-2247-4EFE-AB39-19C9E01E024C}"/>
              </c:ext>
            </c:extLst>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Lit>
              <c:ptCount val="2"/>
              <c:pt idx="0">
                <c:v>F</c:v>
              </c:pt>
              <c:pt idx="1">
                <c:v>M</c:v>
              </c:pt>
            </c:strLit>
          </c:cat>
          <c:val>
            <c:numLit>
              <c:formatCode>General</c:formatCode>
              <c:ptCount val="2"/>
              <c:pt idx="0">
                <c:v>268</c:v>
              </c:pt>
              <c:pt idx="1">
                <c:v>546</c:v>
              </c:pt>
            </c:numLit>
          </c:val>
          <c:extLst>
            <c:ext xmlns:c16="http://schemas.microsoft.com/office/drawing/2014/chart" uri="{C3380CC4-5D6E-409C-BE32-E72D297353CC}">
              <c16:uniqueId val="{00000004-2247-4EFE-AB39-19C9E01E024C}"/>
            </c:ext>
          </c:extLst>
        </c:ser>
        <c:dLbls>
          <c:dLblPos val="outEnd"/>
          <c:showLegendKey val="0"/>
          <c:showVal val="1"/>
          <c:showCatName val="0"/>
          <c:showSerName val="0"/>
          <c:showPercent val="0"/>
          <c:showBubbleSize val="0"/>
          <c:showLeaderLines val="1"/>
        </c:dLbls>
        <c:firstSliceAng val="0"/>
      </c:pieChart>
      <c:spPr>
        <a:noFill/>
        <a:ln>
          <a:noFill/>
        </a:ln>
        <a:effectLst/>
      </c:spPr>
    </c:plotArea>
    <c:legend>
      <c:legendPos val="r"/>
      <c:overlay val="0"/>
      <c:spPr>
        <a:noFill/>
        <a:ln>
          <a:noFill/>
        </a:ln>
        <a:effectLst/>
      </c:spPr>
      <c:txPr>
        <a:bodyPr rot="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tx1"/>
      </a:solidFill>
    </a:ln>
    <a:effectLst>
      <a:outerShdw sx="1000" sy="1000" algn="ctr" rotWithShape="0">
        <a:srgbClr val="D24339"/>
      </a:outerShdw>
    </a:effectLst>
  </c:spPr>
  <c:txPr>
    <a:bodyPr/>
    <a:lstStyle/>
    <a:p>
      <a:pPr>
        <a:defRPr/>
      </a:pPr>
      <a:endParaRPr lang="en-US"/>
    </a:p>
  </c:txPr>
  <c:externalData r:id="rId3">
    <c:autoUpdate val="0"/>
  </c:externalData>
  <c:extLst/>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[EDA.xlsx]Q8!PivotTable92</c:name>
    <c:fmtId val="3"/>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i="1">
                <a:solidFill>
                  <a:sysClr val="windowText" lastClr="000000"/>
                </a:solidFill>
                <a:latin typeface="Segoe UI Black" panose="020B0A02040204020203" pitchFamily="34" charset="0"/>
                <a:ea typeface="Segoe UI Black" panose="020B0A02040204020203" pitchFamily="34" charset="0"/>
              </a:rPr>
              <a:t>New</a:t>
            </a:r>
            <a:r>
              <a:rPr lang="en-US" i="1" baseline="0">
                <a:solidFill>
                  <a:sysClr val="windowText" lastClr="000000"/>
                </a:solidFill>
                <a:latin typeface="Segoe UI Black" panose="020B0A02040204020203" pitchFamily="34" charset="0"/>
                <a:ea typeface="Segoe UI Black" panose="020B0A02040204020203" pitchFamily="34" charset="0"/>
              </a:rPr>
              <a:t> events olympics</a:t>
            </a:r>
            <a:endParaRPr lang="en-US" i="1">
              <a:solidFill>
                <a:sysClr val="windowText" lastClr="000000"/>
              </a:solidFill>
              <a:latin typeface="Segoe UI Black" panose="020B0A02040204020203" pitchFamily="34" charset="0"/>
              <a:ea typeface="Segoe UI Black" panose="020B0A02040204020203" pitchFamily="34" charset="0"/>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'Q8'!$X$1</c:f>
              <c:strCache>
                <c:ptCount val="1"/>
                <c:pt idx="0">
                  <c:v>Total</c:v>
                </c:pt>
              </c:strCache>
            </c:strRef>
          </c:tx>
          <c:spPr>
            <a:solidFill>
              <a:schemeClr val="accent1"/>
            </a:solidFill>
            <a:ln>
              <a:noFill/>
            </a:ln>
            <a:effectLst/>
          </c:spPr>
          <c:invertIfNegative val="0"/>
          <c:cat>
            <c:strRef>
              <c:f>'Q8'!$W$2:$W$11</c:f>
              <c:strCache>
                <c:ptCount val="9"/>
                <c:pt idx="0">
                  <c:v>2000</c:v>
                </c:pt>
                <c:pt idx="1">
                  <c:v>2002</c:v>
                </c:pt>
                <c:pt idx="2">
                  <c:v>2004</c:v>
                </c:pt>
                <c:pt idx="3">
                  <c:v>2006</c:v>
                </c:pt>
                <c:pt idx="4">
                  <c:v>2008</c:v>
                </c:pt>
                <c:pt idx="5">
                  <c:v>2010</c:v>
                </c:pt>
                <c:pt idx="6">
                  <c:v>2012</c:v>
                </c:pt>
                <c:pt idx="7">
                  <c:v>2014</c:v>
                </c:pt>
                <c:pt idx="8">
                  <c:v>2016</c:v>
                </c:pt>
              </c:strCache>
            </c:strRef>
          </c:cat>
          <c:val>
            <c:numRef>
              <c:f>'Q8'!$X$2:$X$11</c:f>
              <c:numCache>
                <c:formatCode>General</c:formatCode>
                <c:ptCount val="9"/>
                <c:pt idx="0">
                  <c:v>35</c:v>
                </c:pt>
                <c:pt idx="1">
                  <c:v>13</c:v>
                </c:pt>
                <c:pt idx="2">
                  <c:v>7</c:v>
                </c:pt>
                <c:pt idx="3">
                  <c:v>11</c:v>
                </c:pt>
                <c:pt idx="4">
                  <c:v>8</c:v>
                </c:pt>
                <c:pt idx="5">
                  <c:v>4</c:v>
                </c:pt>
                <c:pt idx="6">
                  <c:v>14</c:v>
                </c:pt>
                <c:pt idx="7">
                  <c:v>12</c:v>
                </c:pt>
                <c:pt idx="8">
                  <c:v>5</c:v>
                </c:pt>
              </c:numCache>
            </c:numRef>
          </c:val>
          <c:extLst>
            <c:ext xmlns:c16="http://schemas.microsoft.com/office/drawing/2014/chart" uri="{C3380CC4-5D6E-409C-BE32-E72D297353CC}">
              <c16:uniqueId val="{00000000-16E1-4624-88F0-EF18000F585F}"/>
            </c:ext>
          </c:extLst>
        </c:ser>
        <c:dLbls>
          <c:showLegendKey val="0"/>
          <c:showVal val="0"/>
          <c:showCatName val="0"/>
          <c:showSerName val="0"/>
          <c:showPercent val="0"/>
          <c:showBubbleSize val="0"/>
        </c:dLbls>
        <c:gapWidth val="219"/>
        <c:overlap val="-27"/>
        <c:axId val="898467471"/>
        <c:axId val="898472751"/>
      </c:barChart>
      <c:catAx>
        <c:axId val="89846747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98472751"/>
        <c:crosses val="autoZero"/>
        <c:auto val="1"/>
        <c:lblAlgn val="ctr"/>
        <c:lblOffset val="100"/>
        <c:noMultiLvlLbl val="0"/>
      </c:catAx>
      <c:valAx>
        <c:axId val="898472751"/>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98467471"/>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tx1"/>
      </a:solidFill>
    </a:ln>
    <a:effectLst>
      <a:outerShdw sx="10000" sy="10000" algn="ctr" rotWithShape="0">
        <a:srgbClr val="D24339"/>
      </a:outerShdw>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[EDA.xlsx]Q9!PivotTable93</c:name>
    <c:fmtId val="5"/>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IN" i="1">
                <a:solidFill>
                  <a:sysClr val="windowText" lastClr="000000"/>
                </a:solidFill>
                <a:latin typeface="Segoe UI Black" panose="020B0A02040204020203" pitchFamily="34" charset="0"/>
                <a:ea typeface="Segoe UI Black" panose="020B0A02040204020203" pitchFamily="34" charset="0"/>
              </a:rPr>
              <a:t>Removed events from olympics</a:t>
            </a:r>
          </a:p>
        </c:rich>
      </c:tx>
      <c:layout>
        <c:manualLayout>
          <c:xMode val="edge"/>
          <c:yMode val="edge"/>
          <c:x val="0.23285984251968503"/>
          <c:y val="2.564102564102564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0.17507262425774264"/>
          <c:y val="9.9853354597288738E-2"/>
          <c:w val="0.77540707175753976"/>
          <c:h val="0.8184501903043413"/>
        </c:manualLayout>
      </c:layout>
      <c:barChart>
        <c:barDir val="bar"/>
        <c:grouping val="clustered"/>
        <c:varyColors val="0"/>
        <c:ser>
          <c:idx val="0"/>
          <c:order val="0"/>
          <c:tx>
            <c:strRef>
              <c:f>'Q9'!$AD$1</c:f>
              <c:strCache>
                <c:ptCount val="1"/>
                <c:pt idx="0">
                  <c:v>Total</c:v>
                </c:pt>
              </c:strCache>
            </c:strRef>
          </c:tx>
          <c:spPr>
            <a:solidFill>
              <a:schemeClr val="accent1"/>
            </a:solidFill>
            <a:ln>
              <a:noFill/>
            </a:ln>
            <a:effectLst/>
          </c:spPr>
          <c:invertIfNegative val="0"/>
          <c:cat>
            <c:strRef>
              <c:f>'Q9'!$AC$2:$AC$55</c:f>
              <c:strCache>
                <c:ptCount val="53"/>
                <c:pt idx="0">
                  <c:v>Aeronautics</c:v>
                </c:pt>
                <c:pt idx="1">
                  <c:v>Alpine Skiing</c:v>
                </c:pt>
                <c:pt idx="2">
                  <c:v>Alpinism</c:v>
                </c:pt>
                <c:pt idx="3">
                  <c:v>Archery</c:v>
                </c:pt>
                <c:pt idx="4">
                  <c:v>Art Competitions</c:v>
                </c:pt>
                <c:pt idx="5">
                  <c:v>Athletics</c:v>
                </c:pt>
                <c:pt idx="6">
                  <c:v>Baseball</c:v>
                </c:pt>
                <c:pt idx="7">
                  <c:v>Basque Pelota</c:v>
                </c:pt>
                <c:pt idx="8">
                  <c:v>Biathlon</c:v>
                </c:pt>
                <c:pt idx="9">
                  <c:v>Bobsleigh</c:v>
                </c:pt>
                <c:pt idx="10">
                  <c:v>Boxing</c:v>
                </c:pt>
                <c:pt idx="11">
                  <c:v>Canoeing</c:v>
                </c:pt>
                <c:pt idx="12">
                  <c:v>Cricket</c:v>
                </c:pt>
                <c:pt idx="13">
                  <c:v>Croquet</c:v>
                </c:pt>
                <c:pt idx="14">
                  <c:v>Cross Country Skiing</c:v>
                </c:pt>
                <c:pt idx="15">
                  <c:v>Curling</c:v>
                </c:pt>
                <c:pt idx="16">
                  <c:v>Cycling</c:v>
                </c:pt>
                <c:pt idx="17">
                  <c:v>Diving</c:v>
                </c:pt>
                <c:pt idx="18">
                  <c:v>Equestrianism</c:v>
                </c:pt>
                <c:pt idx="19">
                  <c:v>Fencing</c:v>
                </c:pt>
                <c:pt idx="20">
                  <c:v>Figure Skating</c:v>
                </c:pt>
                <c:pt idx="21">
                  <c:v>Freestyle Skiing</c:v>
                </c:pt>
                <c:pt idx="22">
                  <c:v>Golf</c:v>
                </c:pt>
                <c:pt idx="23">
                  <c:v>Gymnastics</c:v>
                </c:pt>
                <c:pt idx="24">
                  <c:v>Ice Hockey</c:v>
                </c:pt>
                <c:pt idx="25">
                  <c:v>Jeu De Paume</c:v>
                </c:pt>
                <c:pt idx="26">
                  <c:v>Judo</c:v>
                </c:pt>
                <c:pt idx="27">
                  <c:v>Lacrosse</c:v>
                </c:pt>
                <c:pt idx="28">
                  <c:v>Luge</c:v>
                </c:pt>
                <c:pt idx="29">
                  <c:v>Military Ski Patrol</c:v>
                </c:pt>
                <c:pt idx="30">
                  <c:v>Modern Pentathlon</c:v>
                </c:pt>
                <c:pt idx="31">
                  <c:v>Motorboating</c:v>
                </c:pt>
                <c:pt idx="32">
                  <c:v>Nordic Combined</c:v>
                </c:pt>
                <c:pt idx="33">
                  <c:v>Polo</c:v>
                </c:pt>
                <c:pt idx="34">
                  <c:v>Racquets</c:v>
                </c:pt>
                <c:pt idx="35">
                  <c:v>Roque</c:v>
                </c:pt>
                <c:pt idx="36">
                  <c:v>Rowing</c:v>
                </c:pt>
                <c:pt idx="37">
                  <c:v>Rugby</c:v>
                </c:pt>
                <c:pt idx="38">
                  <c:v>Sailing</c:v>
                </c:pt>
                <c:pt idx="39">
                  <c:v>Shooting</c:v>
                </c:pt>
                <c:pt idx="40">
                  <c:v>Short Track Speed Skating</c:v>
                </c:pt>
                <c:pt idx="41">
                  <c:v>Skeleton</c:v>
                </c:pt>
                <c:pt idx="42">
                  <c:v>Ski Jumping</c:v>
                </c:pt>
                <c:pt idx="43">
                  <c:v>Snowboarding</c:v>
                </c:pt>
                <c:pt idx="44">
                  <c:v>Softball</c:v>
                </c:pt>
                <c:pt idx="45">
                  <c:v>Speed Skating</c:v>
                </c:pt>
                <c:pt idx="46">
                  <c:v>Swimming</c:v>
                </c:pt>
                <c:pt idx="47">
                  <c:v>Synchronized Swimming</c:v>
                </c:pt>
                <c:pt idx="48">
                  <c:v>Table Tennis</c:v>
                </c:pt>
                <c:pt idx="49">
                  <c:v>Tennis</c:v>
                </c:pt>
                <c:pt idx="50">
                  <c:v>Tug-Of-War</c:v>
                </c:pt>
                <c:pt idx="51">
                  <c:v>Weightlifting</c:v>
                </c:pt>
                <c:pt idx="52">
                  <c:v>Wrestling</c:v>
                </c:pt>
              </c:strCache>
            </c:strRef>
          </c:cat>
          <c:val>
            <c:numRef>
              <c:f>'Q9'!$AD$2:$AD$55</c:f>
              <c:numCache>
                <c:formatCode>General</c:formatCode>
                <c:ptCount val="53"/>
                <c:pt idx="0">
                  <c:v>1</c:v>
                </c:pt>
                <c:pt idx="1">
                  <c:v>10</c:v>
                </c:pt>
                <c:pt idx="2">
                  <c:v>1</c:v>
                </c:pt>
                <c:pt idx="3">
                  <c:v>21</c:v>
                </c:pt>
                <c:pt idx="4">
                  <c:v>29</c:v>
                </c:pt>
                <c:pt idx="5">
                  <c:v>36</c:v>
                </c:pt>
                <c:pt idx="6">
                  <c:v>1</c:v>
                </c:pt>
                <c:pt idx="7">
                  <c:v>1</c:v>
                </c:pt>
                <c:pt idx="8">
                  <c:v>13</c:v>
                </c:pt>
                <c:pt idx="9">
                  <c:v>4</c:v>
                </c:pt>
                <c:pt idx="10">
                  <c:v>2</c:v>
                </c:pt>
                <c:pt idx="11">
                  <c:v>11</c:v>
                </c:pt>
                <c:pt idx="12">
                  <c:v>1</c:v>
                </c:pt>
                <c:pt idx="13">
                  <c:v>3</c:v>
                </c:pt>
                <c:pt idx="14">
                  <c:v>23</c:v>
                </c:pt>
                <c:pt idx="15">
                  <c:v>2</c:v>
                </c:pt>
                <c:pt idx="16">
                  <c:v>26</c:v>
                </c:pt>
                <c:pt idx="17">
                  <c:v>2</c:v>
                </c:pt>
                <c:pt idx="18">
                  <c:v>12</c:v>
                </c:pt>
                <c:pt idx="19">
                  <c:v>8</c:v>
                </c:pt>
                <c:pt idx="20">
                  <c:v>6</c:v>
                </c:pt>
                <c:pt idx="21">
                  <c:v>10</c:v>
                </c:pt>
                <c:pt idx="22">
                  <c:v>1</c:v>
                </c:pt>
                <c:pt idx="23">
                  <c:v>13</c:v>
                </c:pt>
                <c:pt idx="24">
                  <c:v>2</c:v>
                </c:pt>
                <c:pt idx="25">
                  <c:v>1</c:v>
                </c:pt>
                <c:pt idx="26">
                  <c:v>1</c:v>
                </c:pt>
                <c:pt idx="27">
                  <c:v>1</c:v>
                </c:pt>
                <c:pt idx="28">
                  <c:v>4</c:v>
                </c:pt>
                <c:pt idx="29">
                  <c:v>1</c:v>
                </c:pt>
                <c:pt idx="30">
                  <c:v>1</c:v>
                </c:pt>
                <c:pt idx="31">
                  <c:v>3</c:v>
                </c:pt>
                <c:pt idx="32">
                  <c:v>5</c:v>
                </c:pt>
                <c:pt idx="33">
                  <c:v>1</c:v>
                </c:pt>
                <c:pt idx="34">
                  <c:v>2</c:v>
                </c:pt>
                <c:pt idx="35">
                  <c:v>1</c:v>
                </c:pt>
                <c:pt idx="36">
                  <c:v>9</c:v>
                </c:pt>
                <c:pt idx="37">
                  <c:v>1</c:v>
                </c:pt>
                <c:pt idx="38">
                  <c:v>27</c:v>
                </c:pt>
                <c:pt idx="39">
                  <c:v>68</c:v>
                </c:pt>
                <c:pt idx="40">
                  <c:v>8</c:v>
                </c:pt>
                <c:pt idx="41">
                  <c:v>2</c:v>
                </c:pt>
                <c:pt idx="42">
                  <c:v>4</c:v>
                </c:pt>
                <c:pt idx="43">
                  <c:v>12</c:v>
                </c:pt>
                <c:pt idx="44">
                  <c:v>1</c:v>
                </c:pt>
                <c:pt idx="45">
                  <c:v>13</c:v>
                </c:pt>
                <c:pt idx="46">
                  <c:v>20</c:v>
                </c:pt>
                <c:pt idx="47">
                  <c:v>1</c:v>
                </c:pt>
                <c:pt idx="48">
                  <c:v>2</c:v>
                </c:pt>
                <c:pt idx="49">
                  <c:v>4</c:v>
                </c:pt>
                <c:pt idx="50">
                  <c:v>1</c:v>
                </c:pt>
                <c:pt idx="51">
                  <c:v>6</c:v>
                </c:pt>
                <c:pt idx="52">
                  <c:v>12</c:v>
                </c:pt>
              </c:numCache>
            </c:numRef>
          </c:val>
          <c:extLst>
            <c:ext xmlns:c16="http://schemas.microsoft.com/office/drawing/2014/chart" uri="{C3380CC4-5D6E-409C-BE32-E72D297353CC}">
              <c16:uniqueId val="{00000000-8B48-4B62-8450-D391470C9797}"/>
            </c:ext>
          </c:extLst>
        </c:ser>
        <c:dLbls>
          <c:showLegendKey val="0"/>
          <c:showVal val="0"/>
          <c:showCatName val="0"/>
          <c:showSerName val="0"/>
          <c:showPercent val="0"/>
          <c:showBubbleSize val="0"/>
        </c:dLbls>
        <c:gapWidth val="182"/>
        <c:axId val="828944383"/>
        <c:axId val="828951583"/>
      </c:barChart>
      <c:catAx>
        <c:axId val="828944383"/>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28951583"/>
        <c:crosses val="autoZero"/>
        <c:auto val="1"/>
        <c:lblAlgn val="ctr"/>
        <c:lblOffset val="100"/>
        <c:noMultiLvlLbl val="0"/>
      </c:catAx>
      <c:valAx>
        <c:axId val="828951583"/>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28944383"/>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a:outerShdw sx="10000" sy="10000" algn="ctr" rotWithShape="0">
        <a:srgbClr val="D24339"/>
      </a:outerShdw>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7.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8.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10">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bg1"/>
    </cs:fontRef>
    <cs:spPr>
      <a:solidFill>
        <a:schemeClr val="tx1">
          <a:lumMod val="50000"/>
          <a:lumOff val="50000"/>
        </a:schemeClr>
      </a:solidFill>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gradFill flip="none" rotWithShape="1">
        <a:gsLst>
          <a:gs pos="0">
            <a:schemeClr val="phClr"/>
          </a:gs>
          <a:gs pos="75000">
            <a:schemeClr val="phClr">
              <a:lumMod val="60000"/>
              <a:lumOff val="40000"/>
            </a:schemeClr>
          </a:gs>
          <a:gs pos="51000">
            <a:schemeClr val="phClr">
              <a:alpha val="75000"/>
            </a:schemeClr>
          </a:gs>
          <a:gs pos="100000">
            <a:schemeClr val="phClr">
              <a:lumMod val="20000"/>
              <a:lumOff val="80000"/>
              <a:alpha val="15000"/>
            </a:schemeClr>
          </a:gs>
        </a:gsLst>
        <a:lin ang="5400000" scaled="0"/>
      </a:gradFill>
    </cs:spPr>
  </cs:dataPoint>
  <cs:dataPoint3D>
    <cs:lnRef idx="0"/>
    <cs:fillRef idx="0">
      <cs:styleClr val="auto"/>
    </cs:fillRef>
    <cs:effectRef idx="0"/>
    <cs:fontRef idx="minor">
      <a:schemeClr val="dk1"/>
    </cs:fontRef>
    <cs:spPr>
      <a:gradFill flip="none" rotWithShape="1">
        <a:gsLst>
          <a:gs pos="0">
            <a:schemeClr val="phClr"/>
          </a:gs>
          <a:gs pos="75000">
            <a:schemeClr val="phClr">
              <a:lumMod val="60000"/>
              <a:lumOff val="40000"/>
            </a:schemeClr>
          </a:gs>
          <a:gs pos="51000">
            <a:schemeClr val="phClr">
              <a:alpha val="75000"/>
            </a:schemeClr>
          </a:gs>
          <a:gs pos="100000">
            <a:schemeClr val="phClr">
              <a:lumMod val="20000"/>
              <a:lumOff val="80000"/>
              <a:alpha val="15000"/>
            </a:schemeClr>
          </a:gs>
        </a:gsLst>
        <a:lin ang="5400000" scaled="0"/>
      </a:gradFill>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styleClr val="auto"/>
    </cs:lnRef>
    <cs:fillRef idx="0">
      <cs:styleClr val="auto"/>
    </cs:fillRef>
    <cs:effectRef idx="0"/>
    <cs:fontRef idx="minor">
      <a:schemeClr val="dk1"/>
    </cs:fontRef>
    <cs:spPr>
      <a:gradFill flip="none" rotWithShape="1">
        <a:gsLst>
          <a:gs pos="0">
            <a:schemeClr val="phClr"/>
          </a:gs>
          <a:gs pos="75000">
            <a:schemeClr val="phClr">
              <a:lumMod val="60000"/>
              <a:lumOff val="40000"/>
            </a:schemeClr>
          </a:gs>
          <a:gs pos="51000">
            <a:schemeClr val="phClr">
              <a:alpha val="75000"/>
            </a:schemeClr>
          </a:gs>
          <a:gs pos="100000">
            <a:schemeClr val="phClr">
              <a:lumMod val="20000"/>
              <a:lumOff val="80000"/>
              <a:alpha val="15000"/>
            </a:schemeClr>
          </a:gs>
        </a:gsLst>
        <a:lin ang="5400000" scaled="0"/>
      </a:gradFill>
      <a:ln w="9525" cap="flat" cmpd="sng" algn="ctr">
        <a:solidFill>
          <a:schemeClr val="phClr">
            <a:shade val="95000"/>
          </a:scheme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cap="flat" cmpd="sng" algn="ctr">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tx1">
                <a:lumMod val="5000"/>
                <a:lumOff val="95000"/>
              </a:schemeClr>
            </a:gs>
            <a:gs pos="0">
              <a:schemeClr val="tx1">
                <a:lumMod val="25000"/>
                <a:lumOff val="75000"/>
              </a:schemeClr>
            </a:gs>
          </a:gsLst>
          <a:lin ang="5400000" scaled="0"/>
        </a:gradFill>
        <a:round/>
      </a:ln>
    </cs:spPr>
  </cs:gridlineMajor>
  <cs:gridlineMinor>
    <cs:lnRef idx="0"/>
    <cs:fillRef idx="0"/>
    <cs:effectRef idx="0"/>
    <cs:fontRef idx="minor">
      <a:schemeClr val="dk1"/>
    </cs:fontRef>
    <cs:spPr>
      <a:ln w="9525" cap="flat" cmpd="sng" algn="ctr">
        <a:gradFill>
          <a:gsLst>
            <a:gs pos="100000">
              <a:schemeClr val="tx1">
                <a:lumMod val="5000"/>
                <a:lumOff val="95000"/>
              </a:schemeClr>
            </a:gs>
            <a:gs pos="0">
              <a:schemeClr val="tx1">
                <a:lumMod val="25000"/>
                <a:lumOff val="75000"/>
              </a:schemeClr>
            </a:gs>
          </a:gsLst>
          <a:lin ang="5400000" scaled="0"/>
        </a:gradFill>
        <a:round/>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headEnd type="none" w="sm" len="sm"/>
        <a:tailEnd type="none" w="sm" len="sm"/>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1800" b="1" kern="1200" cap="all" spc="50" baseline="0"/>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dk1"/>
    </cs:fontRef>
  </cs:wall>
</cs:chartStyle>
</file>

<file path=ppt/charts/style5.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23">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19050" cap="flat" cmpd="sng" algn="ctr">
        <a:solidFill>
          <a:schemeClr val="tx1">
            <a:lumMod val="15000"/>
            <a:lumOff val="85000"/>
          </a:schemeClr>
        </a:solidFill>
        <a:round/>
        <a:headEnd type="none" w="sm" len="sm"/>
        <a:tailEnd type="none" w="sm" len="sm"/>
      </a:ln>
    </cs:spPr>
    <cs:defRPr sz="900"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bg1"/>
    </cs:fontRef>
    <cs:spPr>
      <a:solidFill>
        <a:schemeClr val="tx1">
          <a:lumMod val="50000"/>
          <a:lumOff val="50000"/>
        </a:schemeClr>
      </a:solidFill>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gradFill flip="none" rotWithShape="1">
        <a:gsLst>
          <a:gs pos="0">
            <a:schemeClr val="phClr"/>
          </a:gs>
          <a:gs pos="75000">
            <a:schemeClr val="phClr">
              <a:lumMod val="60000"/>
              <a:lumOff val="40000"/>
            </a:schemeClr>
          </a:gs>
          <a:gs pos="51000">
            <a:schemeClr val="phClr">
              <a:alpha val="75000"/>
            </a:schemeClr>
          </a:gs>
          <a:gs pos="100000">
            <a:schemeClr val="phClr">
              <a:lumMod val="20000"/>
              <a:lumOff val="80000"/>
              <a:alpha val="15000"/>
            </a:schemeClr>
          </a:gs>
        </a:gsLst>
        <a:lin ang="10800000" scaled="1"/>
        <a:tileRect/>
      </a:gradFill>
    </cs:spPr>
  </cs:dataPoint>
  <cs:dataPoint3D>
    <cs:lnRef idx="0"/>
    <cs:fillRef idx="0">
      <cs:styleClr val="auto"/>
    </cs:fillRef>
    <cs:effectRef idx="0"/>
    <cs:fontRef idx="minor">
      <a:schemeClr val="dk1"/>
    </cs:fontRef>
    <cs:spPr>
      <a:gradFill flip="none" rotWithShape="1">
        <a:gsLst>
          <a:gs pos="0">
            <a:schemeClr val="phClr"/>
          </a:gs>
          <a:gs pos="75000">
            <a:schemeClr val="phClr">
              <a:lumMod val="60000"/>
              <a:lumOff val="40000"/>
            </a:schemeClr>
          </a:gs>
          <a:gs pos="51000">
            <a:schemeClr val="phClr">
              <a:alpha val="75000"/>
            </a:schemeClr>
          </a:gs>
          <a:gs pos="100000">
            <a:schemeClr val="phClr">
              <a:lumMod val="20000"/>
              <a:lumOff val="80000"/>
              <a:alpha val="15000"/>
            </a:schemeClr>
          </a:gs>
        </a:gsLst>
        <a:lin ang="10800000" scaled="1"/>
        <a:tileRect/>
      </a:gradFill>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styleClr val="auto"/>
    </cs:lnRef>
    <cs:fillRef idx="0">
      <cs:styleClr val="auto"/>
    </cs:fillRef>
    <cs:effectRef idx="0"/>
    <cs:fontRef idx="minor">
      <a:schemeClr val="dk1"/>
    </cs:fontRef>
    <cs:spPr>
      <a:gradFill>
        <a:gsLst>
          <a:gs pos="0">
            <a:schemeClr val="phClr"/>
          </a:gs>
          <a:gs pos="46000">
            <a:schemeClr val="phClr"/>
          </a:gs>
          <a:gs pos="100000">
            <a:schemeClr val="phClr">
              <a:lumMod val="20000"/>
              <a:lumOff val="80000"/>
              <a:alpha val="0"/>
            </a:schemeClr>
          </a:gs>
        </a:gsLst>
        <a:path path="circle">
          <a:fillToRect l="50000" t="-80000" r="50000" b="180000"/>
        </a:path>
      </a:gradFill>
      <a:ln w="9525" cap="flat" cmpd="sng" algn="ctr">
        <a:solidFill>
          <a:schemeClr val="phClr">
            <a:shade val="95000"/>
          </a:scheme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cap="flat" cmpd="sng" algn="ctr">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99000">
              <a:schemeClr val="tx1">
                <a:lumMod val="25000"/>
                <a:lumOff val="75000"/>
              </a:schemeClr>
            </a:gs>
            <a:gs pos="0">
              <a:schemeClr val="tx1">
                <a:lumMod val="15000"/>
                <a:lumOff val="85000"/>
              </a:schemeClr>
            </a:gs>
          </a:gsLst>
          <a:lin ang="5400000" scaled="0"/>
        </a:gradFill>
        <a:round/>
      </a:ln>
    </cs:spPr>
  </cs:gridlineMajor>
  <cs:gridlineMinor>
    <cs:lnRef idx="0"/>
    <cs:fillRef idx="0"/>
    <cs:effectRef idx="0"/>
    <cs:fontRef idx="minor">
      <a:schemeClr val="dk1"/>
    </cs:fontRef>
    <cs:spPr>
      <a:ln w="9525" cap="flat" cmpd="sng" algn="ctr">
        <a:gradFill>
          <a:gsLst>
            <a:gs pos="100000">
              <a:schemeClr val="tx1">
                <a:lumMod val="15000"/>
                <a:lumOff val="85000"/>
              </a:schemeClr>
            </a:gs>
            <a:gs pos="0">
              <a:schemeClr val="tx1">
                <a:lumMod val="5000"/>
                <a:lumOff val="95000"/>
              </a:schemeClr>
            </a:gs>
          </a:gsLst>
          <a:lin ang="5400000" scaled="0"/>
        </a:gradFill>
        <a:round/>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headEnd type="none" w="sm" len="sm"/>
        <a:tailEnd type="none" w="sm" len="sm"/>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1800" b="1" kern="1200" cap="all" spc="50" baseline="0"/>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dk1"/>
    </cs:fontRef>
  </cs:wall>
</cs:chartStyle>
</file>

<file path=ppt/charts/style7.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29F83A0-4195-421F-8896-366C3BC86938}" type="datetimeFigureOut">
              <a:rPr lang="en-IN" smtClean="0"/>
              <a:t>18-06-2025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8A92A37-BDA0-4820-9B26-2C229DC50050}" type="slidenum">
              <a:rPr lang="en-IN" smtClean="0"/>
              <a:t>‹#›</a:t>
            </a:fld>
            <a:endParaRPr lang="en-IN"/>
          </a:p>
        </p:txBody>
      </p:sp>
    </p:spTree>
    <p:extLst>
      <p:ext uri="{BB962C8B-B14F-4D97-AF65-F5344CB8AC3E}">
        <p14:creationId xmlns:p14="http://schemas.microsoft.com/office/powerpoint/2010/main" val="41371753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8A92A37-BDA0-4820-9B26-2C229DC50050}" type="slidenum">
              <a:rPr lang="en-IN" smtClean="0"/>
              <a:t>2</a:t>
            </a:fld>
            <a:endParaRPr lang="en-IN"/>
          </a:p>
        </p:txBody>
      </p:sp>
    </p:spTree>
    <p:extLst>
      <p:ext uri="{BB962C8B-B14F-4D97-AF65-F5344CB8AC3E}">
        <p14:creationId xmlns:p14="http://schemas.microsoft.com/office/powerpoint/2010/main" val="14039022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8F6490-C719-B722-2B63-3EA293A4297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7670C3C-E1AA-ECF3-074C-F91B77C826F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3E0802E-20F8-302B-671F-AC10E0DDD15D}"/>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187FF1FE-DF42-8C1C-79C2-9AEB87D44095}"/>
              </a:ext>
            </a:extLst>
          </p:cNvPr>
          <p:cNvSpPr>
            <a:spLocks noGrp="1"/>
          </p:cNvSpPr>
          <p:nvPr>
            <p:ph type="sldNum" sz="quarter" idx="5"/>
          </p:nvPr>
        </p:nvSpPr>
        <p:spPr/>
        <p:txBody>
          <a:bodyPr/>
          <a:lstStyle/>
          <a:p>
            <a:fld id="{28A92A37-BDA0-4820-9B26-2C229DC50050}" type="slidenum">
              <a:rPr lang="en-IN" smtClean="0"/>
              <a:t>42</a:t>
            </a:fld>
            <a:endParaRPr lang="en-IN"/>
          </a:p>
        </p:txBody>
      </p:sp>
    </p:spTree>
    <p:extLst>
      <p:ext uri="{BB962C8B-B14F-4D97-AF65-F5344CB8AC3E}">
        <p14:creationId xmlns:p14="http://schemas.microsoft.com/office/powerpoint/2010/main" val="2841161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8A92A37-BDA0-4820-9B26-2C229DC50050}" type="slidenum">
              <a:rPr lang="en-IN" smtClean="0"/>
              <a:t>6</a:t>
            </a:fld>
            <a:endParaRPr lang="en-IN"/>
          </a:p>
        </p:txBody>
      </p:sp>
    </p:spTree>
    <p:extLst>
      <p:ext uri="{BB962C8B-B14F-4D97-AF65-F5344CB8AC3E}">
        <p14:creationId xmlns:p14="http://schemas.microsoft.com/office/powerpoint/2010/main" val="7111919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8A92A37-BDA0-4820-9B26-2C229DC50050}" type="slidenum">
              <a:rPr lang="en-IN" smtClean="0"/>
              <a:t>8</a:t>
            </a:fld>
            <a:endParaRPr lang="en-IN"/>
          </a:p>
        </p:txBody>
      </p:sp>
    </p:spTree>
    <p:extLst>
      <p:ext uri="{BB962C8B-B14F-4D97-AF65-F5344CB8AC3E}">
        <p14:creationId xmlns:p14="http://schemas.microsoft.com/office/powerpoint/2010/main" val="34017291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04D446-02DC-B8A4-C96C-2FC70F10583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3945D00-C9F0-F8D5-29D5-1C853743694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9F6B742-C343-C6B2-811D-A221F817B697}"/>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5BF444D3-7C26-D7CA-86A1-D454FC526994}"/>
              </a:ext>
            </a:extLst>
          </p:cNvPr>
          <p:cNvSpPr>
            <a:spLocks noGrp="1"/>
          </p:cNvSpPr>
          <p:nvPr>
            <p:ph type="sldNum" sz="quarter" idx="5"/>
          </p:nvPr>
        </p:nvSpPr>
        <p:spPr/>
        <p:txBody>
          <a:bodyPr/>
          <a:lstStyle/>
          <a:p>
            <a:fld id="{28A92A37-BDA0-4820-9B26-2C229DC50050}" type="slidenum">
              <a:rPr lang="en-IN" smtClean="0"/>
              <a:t>9</a:t>
            </a:fld>
            <a:endParaRPr lang="en-IN"/>
          </a:p>
        </p:txBody>
      </p:sp>
    </p:spTree>
    <p:extLst>
      <p:ext uri="{BB962C8B-B14F-4D97-AF65-F5344CB8AC3E}">
        <p14:creationId xmlns:p14="http://schemas.microsoft.com/office/powerpoint/2010/main" val="42739908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8A92A37-BDA0-4820-9B26-2C229DC50050}" type="slidenum">
              <a:rPr lang="en-IN" smtClean="0"/>
              <a:t>22</a:t>
            </a:fld>
            <a:endParaRPr lang="en-IN"/>
          </a:p>
        </p:txBody>
      </p:sp>
    </p:spTree>
    <p:extLst>
      <p:ext uri="{BB962C8B-B14F-4D97-AF65-F5344CB8AC3E}">
        <p14:creationId xmlns:p14="http://schemas.microsoft.com/office/powerpoint/2010/main" val="33007533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13FCDD-8B14-90E4-AE08-71F9444B36F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5F9EEC2-374F-FF82-1E22-21BCF71CA14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F1FB0F9-9BAE-3ED4-4D6B-F93F78249581}"/>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5E197FE1-0D3E-9C03-52A5-5C75053D0CA4}"/>
              </a:ext>
            </a:extLst>
          </p:cNvPr>
          <p:cNvSpPr>
            <a:spLocks noGrp="1"/>
          </p:cNvSpPr>
          <p:nvPr>
            <p:ph type="sldNum" sz="quarter" idx="5"/>
          </p:nvPr>
        </p:nvSpPr>
        <p:spPr/>
        <p:txBody>
          <a:bodyPr/>
          <a:lstStyle/>
          <a:p>
            <a:fld id="{28A92A37-BDA0-4820-9B26-2C229DC50050}" type="slidenum">
              <a:rPr lang="en-IN" smtClean="0"/>
              <a:t>27</a:t>
            </a:fld>
            <a:endParaRPr lang="en-IN"/>
          </a:p>
        </p:txBody>
      </p:sp>
    </p:spTree>
    <p:extLst>
      <p:ext uri="{BB962C8B-B14F-4D97-AF65-F5344CB8AC3E}">
        <p14:creationId xmlns:p14="http://schemas.microsoft.com/office/powerpoint/2010/main" val="35706466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0C45A3-08BF-8A2E-17AF-D67C97D3D69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B70577F-9D52-C802-951E-6DD12ED1AAC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65957E8-4785-270A-8A4E-3DC031317F8B}"/>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FF7CD554-B204-6D47-0699-484E88DBF4D2}"/>
              </a:ext>
            </a:extLst>
          </p:cNvPr>
          <p:cNvSpPr>
            <a:spLocks noGrp="1"/>
          </p:cNvSpPr>
          <p:nvPr>
            <p:ph type="sldNum" sz="quarter" idx="5"/>
          </p:nvPr>
        </p:nvSpPr>
        <p:spPr/>
        <p:txBody>
          <a:bodyPr/>
          <a:lstStyle/>
          <a:p>
            <a:fld id="{28A92A37-BDA0-4820-9B26-2C229DC50050}" type="slidenum">
              <a:rPr lang="en-IN" smtClean="0"/>
              <a:t>28</a:t>
            </a:fld>
            <a:endParaRPr lang="en-IN"/>
          </a:p>
        </p:txBody>
      </p:sp>
    </p:spTree>
    <p:extLst>
      <p:ext uri="{BB962C8B-B14F-4D97-AF65-F5344CB8AC3E}">
        <p14:creationId xmlns:p14="http://schemas.microsoft.com/office/powerpoint/2010/main" val="14989392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7D0139-7ADD-05E7-B4FE-18EFF93E7AB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3473638-EAB6-8BF4-BD31-36CC2A441D8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B98DBEA-9892-3252-38B6-6F0077253CF9}"/>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23933381-C256-91E0-A56E-9D977FFF99FE}"/>
              </a:ext>
            </a:extLst>
          </p:cNvPr>
          <p:cNvSpPr>
            <a:spLocks noGrp="1"/>
          </p:cNvSpPr>
          <p:nvPr>
            <p:ph type="sldNum" sz="quarter" idx="5"/>
          </p:nvPr>
        </p:nvSpPr>
        <p:spPr/>
        <p:txBody>
          <a:bodyPr/>
          <a:lstStyle/>
          <a:p>
            <a:fld id="{28A92A37-BDA0-4820-9B26-2C229DC50050}" type="slidenum">
              <a:rPr lang="en-IN" smtClean="0"/>
              <a:t>29</a:t>
            </a:fld>
            <a:endParaRPr lang="en-IN"/>
          </a:p>
        </p:txBody>
      </p:sp>
    </p:spTree>
    <p:extLst>
      <p:ext uri="{BB962C8B-B14F-4D97-AF65-F5344CB8AC3E}">
        <p14:creationId xmlns:p14="http://schemas.microsoft.com/office/powerpoint/2010/main" val="23211494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8A92A37-BDA0-4820-9B26-2C229DC50050}" type="slidenum">
              <a:rPr lang="en-IN" smtClean="0"/>
              <a:t>39</a:t>
            </a:fld>
            <a:endParaRPr lang="en-IN"/>
          </a:p>
        </p:txBody>
      </p:sp>
    </p:spTree>
    <p:extLst>
      <p:ext uri="{BB962C8B-B14F-4D97-AF65-F5344CB8AC3E}">
        <p14:creationId xmlns:p14="http://schemas.microsoft.com/office/powerpoint/2010/main" val="19258403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6/18/2025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6/18/2025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6/18/2025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6/18/2025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6/18/2025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2.svg"/><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2.svg"/><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2.svg"/><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7.xml"/><Relationship Id="rId1" Type="http://schemas.openxmlformats.org/officeDocument/2006/relationships/themeOverride" Target="../theme/themeOverride1.xml"/><Relationship Id="rId5" Type="http://schemas.openxmlformats.org/officeDocument/2006/relationships/image" Target="../media/image17.png"/><Relationship Id="rId4" Type="http://schemas.openxmlformats.org/officeDocument/2006/relationships/image" Target="../media/image2.sv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7.xml"/><Relationship Id="rId1" Type="http://schemas.openxmlformats.org/officeDocument/2006/relationships/themeOverride" Target="../theme/themeOverride2.xml"/><Relationship Id="rId5" Type="http://schemas.openxmlformats.org/officeDocument/2006/relationships/image" Target="../media/image18.png"/><Relationship Id="rId4" Type="http://schemas.openxmlformats.org/officeDocument/2006/relationships/image" Target="../media/image2.svg"/></Relationships>
</file>

<file path=ppt/slides/_rels/slide17.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2.svg"/><Relationship Id="rId4" Type="http://schemas.openxmlformats.org/officeDocument/2006/relationships/image" Target="../media/image1.png"/></Relationships>
</file>

<file path=ppt/slides/_rels/slide1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24.png"/><Relationship Id="rId4" Type="http://schemas.openxmlformats.org/officeDocument/2006/relationships/image" Target="../media/image2.svg"/></Relationships>
</file>

<file path=ppt/slides/_rels/slide2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2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2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2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29.svg"/></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chart" Target="../charts/chart1.xml"/><Relationship Id="rId4" Type="http://schemas.openxmlformats.org/officeDocument/2006/relationships/image" Target="../media/image2.svg"/></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chart" Target="../charts/chart2.xml"/><Relationship Id="rId4" Type="http://schemas.openxmlformats.org/officeDocument/2006/relationships/image" Target="../media/image2.sv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30.png"/><Relationship Id="rId4" Type="http://schemas.openxmlformats.org/officeDocument/2006/relationships/chart" Target="../charts/chart3.xml"/></Relationships>
</file>

<file path=ppt/slides/_rels/slide31.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11.png"/><Relationship Id="rId7" Type="http://schemas.openxmlformats.org/officeDocument/2006/relationships/chart" Target="../charts/chart4.xml"/><Relationship Id="rId2" Type="http://schemas.openxmlformats.org/officeDocument/2006/relationships/slideLayout" Target="../slideLayouts/slideLayout7.xml"/><Relationship Id="rId1" Type="http://schemas.openxmlformats.org/officeDocument/2006/relationships/themeOverride" Target="../theme/themeOverride3.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12.svg"/></Relationships>
</file>

<file path=ppt/slides/_rels/slide32.xml.rels><?xml version="1.0" encoding="UTF-8" standalone="yes"?>
<Relationships xmlns="http://schemas.openxmlformats.org/package/2006/relationships"><Relationship Id="rId3" Type="http://schemas.openxmlformats.org/officeDocument/2006/relationships/image" Target="../media/image12.svg"/><Relationship Id="rId7" Type="http://schemas.openxmlformats.org/officeDocument/2006/relationships/image" Target="../media/image32.pn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chart" Target="../charts/chart5.xml"/><Relationship Id="rId5" Type="http://schemas.openxmlformats.org/officeDocument/2006/relationships/image" Target="../media/image2.svg"/><Relationship Id="rId4" Type="http://schemas.openxmlformats.org/officeDocument/2006/relationships/image" Target="../media/image1.png"/></Relationships>
</file>

<file path=ppt/slides/_rels/slide33.xml.rels><?xml version="1.0" encoding="UTF-8" standalone="yes"?>
<Relationships xmlns="http://schemas.openxmlformats.org/package/2006/relationships"><Relationship Id="rId3" Type="http://schemas.openxmlformats.org/officeDocument/2006/relationships/image" Target="../media/image12.svg"/><Relationship Id="rId7" Type="http://schemas.openxmlformats.org/officeDocument/2006/relationships/image" Target="../media/image33.pn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chart" Target="../charts/chart6.xml"/><Relationship Id="rId5" Type="http://schemas.openxmlformats.org/officeDocument/2006/relationships/image" Target="../media/image2.svg"/><Relationship Id="rId4" Type="http://schemas.openxmlformats.org/officeDocument/2006/relationships/image" Target="../media/image1.png"/></Relationships>
</file>

<file path=ppt/slides/_rels/slide3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34.png"/><Relationship Id="rId4" Type="http://schemas.openxmlformats.org/officeDocument/2006/relationships/chart" Target="../charts/chart7.xml"/></Relationships>
</file>

<file path=ppt/slides/_rels/slide3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35.png"/><Relationship Id="rId4" Type="http://schemas.openxmlformats.org/officeDocument/2006/relationships/chart" Target="../charts/chart8.xml"/></Relationships>
</file>

<file path=ppt/slides/_rels/slide3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36.png"/><Relationship Id="rId4" Type="http://schemas.openxmlformats.org/officeDocument/2006/relationships/chart" Target="../charts/chart9.xml"/></Relationships>
</file>

<file path=ppt/slides/_rels/slide3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37.png"/><Relationship Id="rId4" Type="http://schemas.openxmlformats.org/officeDocument/2006/relationships/chart" Target="../charts/chart10.xml"/></Relationships>
</file>

<file path=ppt/slides/_rels/slide3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38.png"/><Relationship Id="rId4" Type="http://schemas.openxmlformats.org/officeDocument/2006/relationships/chart" Target="../charts/chart11.xml"/></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39.png"/><Relationship Id="rId5" Type="http://schemas.openxmlformats.org/officeDocument/2006/relationships/chart" Target="../charts/chart12.xml"/><Relationship Id="rId4" Type="http://schemas.openxmlformats.org/officeDocument/2006/relationships/image" Target="../media/image2.sv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0.png"/><Relationship Id="rId4" Type="http://schemas.openxmlformats.org/officeDocument/2006/relationships/chart" Target="../charts/chart13.xml"/></Relationships>
</file>

<file path=ppt/slides/_rels/slide4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1.png"/><Relationship Id="rId4" Type="http://schemas.openxmlformats.org/officeDocument/2006/relationships/chart" Target="../charts/chart14.xml"/></Relationships>
</file>

<file path=ppt/slides/_rels/slide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42.png"/><Relationship Id="rId5" Type="http://schemas.openxmlformats.org/officeDocument/2006/relationships/chart" Target="../charts/chart15.xml"/><Relationship Id="rId4" Type="http://schemas.openxmlformats.org/officeDocument/2006/relationships/image" Target="../media/image2.svg"/></Relationships>
</file>

<file path=ppt/slides/_rels/slide4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3.png"/><Relationship Id="rId4" Type="http://schemas.openxmlformats.org/officeDocument/2006/relationships/chart" Target="../charts/chart16.xml"/></Relationships>
</file>

<file path=ppt/slides/_rels/slide4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4.png"/><Relationship Id="rId4" Type="http://schemas.openxmlformats.org/officeDocument/2006/relationships/chart" Target="../charts/chart17.xml"/></Relationships>
</file>

<file path=ppt/slides/_rels/slide4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5.png"/><Relationship Id="rId4" Type="http://schemas.openxmlformats.org/officeDocument/2006/relationships/chart" Target="../charts/chart18.xml"/></Relationships>
</file>

<file path=ppt/slides/_rels/slide4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2.sv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2.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3810000" y="6788701"/>
            <a:ext cx="10989902" cy="3288017"/>
            <a:chOff x="0" y="0"/>
            <a:chExt cx="2894460" cy="865980"/>
          </a:xfrm>
        </p:grpSpPr>
        <p:sp>
          <p:nvSpPr>
            <p:cNvPr id="4" name="Freeform 4"/>
            <p:cNvSpPr/>
            <p:nvPr/>
          </p:nvSpPr>
          <p:spPr>
            <a:xfrm>
              <a:off x="0" y="0"/>
              <a:ext cx="2894460" cy="865980"/>
            </a:xfrm>
            <a:custGeom>
              <a:avLst/>
              <a:gdLst/>
              <a:ahLst/>
              <a:cxnLst/>
              <a:rect l="l" t="t" r="r" b="b"/>
              <a:pathLst>
                <a:path w="2894460" h="865980">
                  <a:moveTo>
                    <a:pt x="0" y="0"/>
                  </a:moveTo>
                  <a:lnTo>
                    <a:pt x="2894460" y="0"/>
                  </a:lnTo>
                  <a:lnTo>
                    <a:pt x="2894460" y="865980"/>
                  </a:lnTo>
                  <a:lnTo>
                    <a:pt x="0" y="865980"/>
                  </a:lnTo>
                  <a:close/>
                </a:path>
              </a:pathLst>
            </a:custGeom>
            <a:solidFill>
              <a:srgbClr val="D24339"/>
            </a:solidFill>
          </p:spPr>
        </p:sp>
        <p:sp>
          <p:nvSpPr>
            <p:cNvPr id="5" name="TextBox 5"/>
            <p:cNvSpPr txBox="1"/>
            <p:nvPr/>
          </p:nvSpPr>
          <p:spPr>
            <a:xfrm>
              <a:off x="0" y="-47625"/>
              <a:ext cx="2894460" cy="913605"/>
            </a:xfrm>
            <a:prstGeom prst="rect">
              <a:avLst/>
            </a:prstGeom>
          </p:spPr>
          <p:txBody>
            <a:bodyPr lIns="50800" tIns="50800" rIns="50800" bIns="50800" rtlCol="0" anchor="ctr"/>
            <a:lstStyle/>
            <a:p>
              <a:pPr algn="ctr">
                <a:lnSpc>
                  <a:spcPts val="2659"/>
                </a:lnSpc>
                <a:spcBef>
                  <a:spcPct val="0"/>
                </a:spcBef>
              </a:pPr>
              <a:endParaRPr/>
            </a:p>
          </p:txBody>
        </p:sp>
      </p:grpSp>
      <p:sp>
        <p:nvSpPr>
          <p:cNvPr id="8" name="TextBox 8"/>
          <p:cNvSpPr txBox="1"/>
          <p:nvPr/>
        </p:nvSpPr>
        <p:spPr>
          <a:xfrm>
            <a:off x="6791142" y="2936921"/>
            <a:ext cx="3505200" cy="1320041"/>
          </a:xfrm>
          <a:prstGeom prst="rect">
            <a:avLst/>
          </a:prstGeom>
        </p:spPr>
        <p:txBody>
          <a:bodyPr wrap="square" lIns="0" tIns="0" rIns="0" bIns="0" rtlCol="0" anchor="t">
            <a:spAutoFit/>
          </a:bodyPr>
          <a:lstStyle/>
          <a:p>
            <a:pPr algn="l">
              <a:lnSpc>
                <a:spcPts val="12061"/>
              </a:lnSpc>
            </a:pPr>
            <a:r>
              <a:rPr lang="en-US" sz="4400" i="1" dirty="0">
                <a:solidFill>
                  <a:srgbClr val="054B91"/>
                </a:solidFill>
                <a:latin typeface="Aptos" panose="020B0004020202020204" pitchFamily="34" charset="0"/>
                <a:ea typeface="Bold Ink"/>
                <a:cs typeface="Bold Ink"/>
                <a:sym typeface="Bold Ink"/>
              </a:rPr>
              <a:t>Data Analytics</a:t>
            </a:r>
          </a:p>
        </p:txBody>
      </p:sp>
      <p:sp>
        <p:nvSpPr>
          <p:cNvPr id="9" name="TextBox 9"/>
          <p:cNvSpPr txBox="1"/>
          <p:nvPr/>
        </p:nvSpPr>
        <p:spPr>
          <a:xfrm>
            <a:off x="5715000" y="7036884"/>
            <a:ext cx="7423837" cy="2876300"/>
          </a:xfrm>
          <a:prstGeom prst="rect">
            <a:avLst/>
          </a:prstGeom>
        </p:spPr>
        <p:txBody>
          <a:bodyPr lIns="0" tIns="0" rIns="0" bIns="0" rtlCol="0" anchor="t">
            <a:spAutoFit/>
          </a:bodyPr>
          <a:lstStyle/>
          <a:p>
            <a:pPr algn="just">
              <a:lnSpc>
                <a:spcPts val="2520"/>
              </a:lnSpc>
            </a:pPr>
            <a:r>
              <a:rPr lang="en-US" sz="2000" i="1" dirty="0">
                <a:solidFill>
                  <a:schemeClr val="bg1"/>
                </a:solidFill>
                <a:latin typeface="Aptos" panose="020B0004020202020204" pitchFamily="34" charset="0"/>
              </a:rPr>
              <a:t>Insights:</a:t>
            </a:r>
          </a:p>
          <a:p>
            <a:pPr algn="ctr">
              <a:lnSpc>
                <a:spcPts val="2520"/>
              </a:lnSpc>
            </a:pPr>
            <a:r>
              <a:rPr lang="en-US" sz="2000" i="1" dirty="0">
                <a:solidFill>
                  <a:schemeClr val="bg1"/>
                </a:solidFill>
                <a:latin typeface="Aptos" panose="020B0004020202020204" pitchFamily="34" charset="0"/>
              </a:rPr>
              <a:t>This project presents an in-depth analysis of Olympic Games data using both Microsoft Excel and Power BI. A total of 36 exploratory questions were addressed—18 through Excel-based analysis and 18 through Power BI visualizations. The goal was to uncover meaningful trends, patterns, and insights related to participation, performance, and medal distribution across countries, sports, and time periods. The final dashboards offer a comprehensive view of global sports analytics to support data-driven decision-making.</a:t>
            </a:r>
            <a:endParaRPr lang="en-US" sz="2000" i="1" dirty="0">
              <a:solidFill>
                <a:schemeClr val="bg1"/>
              </a:solidFill>
              <a:latin typeface="Aptos" panose="020B0004020202020204" pitchFamily="34" charset="0"/>
              <a:ea typeface="Poppins"/>
              <a:cs typeface="Poppins"/>
              <a:sym typeface="Poppins"/>
            </a:endParaRPr>
          </a:p>
        </p:txBody>
      </p:sp>
      <p:sp>
        <p:nvSpPr>
          <p:cNvPr id="13" name="Freeform 13"/>
          <p:cNvSpPr/>
          <p:nvPr/>
        </p:nvSpPr>
        <p:spPr>
          <a:xfrm>
            <a:off x="-1232614" y="-885814"/>
            <a:ext cx="2465229" cy="2465229"/>
          </a:xfrm>
          <a:custGeom>
            <a:avLst/>
            <a:gdLst/>
            <a:ahLst/>
            <a:cxnLst/>
            <a:rect l="l" t="t" r="r" b="b"/>
            <a:pathLst>
              <a:path w="2465229" h="2465229">
                <a:moveTo>
                  <a:pt x="0" y="0"/>
                </a:moveTo>
                <a:lnTo>
                  <a:pt x="2465228" y="0"/>
                </a:lnTo>
                <a:lnTo>
                  <a:pt x="2465228" y="2465229"/>
                </a:lnTo>
                <a:lnTo>
                  <a:pt x="0" y="2465229"/>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
        <p:nvSpPr>
          <p:cNvPr id="14" name="Freeform 14"/>
          <p:cNvSpPr/>
          <p:nvPr/>
        </p:nvSpPr>
        <p:spPr>
          <a:xfrm>
            <a:off x="16840200" y="8432710"/>
            <a:ext cx="2465229" cy="2465229"/>
          </a:xfrm>
          <a:custGeom>
            <a:avLst/>
            <a:gdLst/>
            <a:ahLst/>
            <a:cxnLst/>
            <a:rect l="l" t="t" r="r" b="b"/>
            <a:pathLst>
              <a:path w="2465229" h="2465229">
                <a:moveTo>
                  <a:pt x="0" y="0"/>
                </a:moveTo>
                <a:lnTo>
                  <a:pt x="2465229" y="0"/>
                </a:lnTo>
                <a:lnTo>
                  <a:pt x="2465229" y="2465229"/>
                </a:lnTo>
                <a:lnTo>
                  <a:pt x="0" y="2465229"/>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
        <p:nvSpPr>
          <p:cNvPr id="2" name="TextBox 8">
            <a:extLst>
              <a:ext uri="{FF2B5EF4-FFF2-40B4-BE49-F238E27FC236}">
                <a16:creationId xmlns:a16="http://schemas.microsoft.com/office/drawing/2014/main" id="{374312BD-10DF-F350-7455-FBABD0099CC9}"/>
              </a:ext>
            </a:extLst>
          </p:cNvPr>
          <p:cNvSpPr txBox="1"/>
          <p:nvPr/>
        </p:nvSpPr>
        <p:spPr>
          <a:xfrm>
            <a:off x="5855946" y="4777111"/>
            <a:ext cx="5375591" cy="1310615"/>
          </a:xfrm>
          <a:prstGeom prst="rect">
            <a:avLst/>
          </a:prstGeom>
        </p:spPr>
        <p:txBody>
          <a:bodyPr wrap="square" lIns="0" tIns="0" rIns="0" bIns="0" rtlCol="0" anchor="t">
            <a:spAutoFit/>
          </a:bodyPr>
          <a:lstStyle/>
          <a:p>
            <a:pPr algn="l">
              <a:lnSpc>
                <a:spcPts val="12061"/>
              </a:lnSpc>
            </a:pPr>
            <a:r>
              <a:rPr lang="en-US" sz="4400" i="1" dirty="0">
                <a:solidFill>
                  <a:srgbClr val="054B91"/>
                </a:solidFill>
                <a:latin typeface="Aptos" panose="020B0004020202020204" pitchFamily="34" charset="0"/>
                <a:ea typeface="Bold Ink"/>
                <a:sym typeface="Bold Ink"/>
              </a:rPr>
              <a:t>Prepared</a:t>
            </a:r>
            <a:r>
              <a:rPr lang="en-US" sz="4400" i="1" dirty="0">
                <a:solidFill>
                  <a:srgbClr val="054B91"/>
                </a:solidFill>
                <a:latin typeface="Aptos" panose="020B0004020202020204" pitchFamily="34" charset="0"/>
                <a:ea typeface="Bold Ink"/>
                <a:cs typeface="Bold Ink"/>
                <a:sym typeface="Bold Ink"/>
              </a:rPr>
              <a:t> by   :  Anand</a:t>
            </a:r>
          </a:p>
        </p:txBody>
      </p:sp>
      <p:sp>
        <p:nvSpPr>
          <p:cNvPr id="12" name="TextBox 8">
            <a:extLst>
              <a:ext uri="{FF2B5EF4-FFF2-40B4-BE49-F238E27FC236}">
                <a16:creationId xmlns:a16="http://schemas.microsoft.com/office/drawing/2014/main" id="{E6828B3D-DF01-9F8E-E540-A3A566546C8A}"/>
              </a:ext>
            </a:extLst>
          </p:cNvPr>
          <p:cNvSpPr txBox="1"/>
          <p:nvPr/>
        </p:nvSpPr>
        <p:spPr>
          <a:xfrm>
            <a:off x="4305300" y="911832"/>
            <a:ext cx="9677400" cy="1335109"/>
          </a:xfrm>
          <a:prstGeom prst="rect">
            <a:avLst/>
          </a:prstGeom>
        </p:spPr>
        <p:txBody>
          <a:bodyPr wrap="square" lIns="0" tIns="0" rIns="0" bIns="0" rtlCol="0" anchor="t">
            <a:spAutoFit/>
          </a:bodyPr>
          <a:lstStyle/>
          <a:p>
            <a:pPr>
              <a:lnSpc>
                <a:spcPts val="12061"/>
              </a:lnSpc>
            </a:pPr>
            <a:r>
              <a:rPr lang="en-US" sz="4800" dirty="0">
                <a:solidFill>
                  <a:srgbClr val="054B91"/>
                </a:solidFill>
                <a:latin typeface="Bold Ink"/>
                <a:ea typeface="Bold Ink"/>
                <a:sym typeface="Bold Ink"/>
              </a:rPr>
              <a:t>Capstone-project-sports Analysis</a:t>
            </a:r>
          </a:p>
        </p:txBody>
      </p:sp>
      <p:sp>
        <p:nvSpPr>
          <p:cNvPr id="18" name="Rectangle 3">
            <a:extLst>
              <a:ext uri="{FF2B5EF4-FFF2-40B4-BE49-F238E27FC236}">
                <a16:creationId xmlns:a16="http://schemas.microsoft.com/office/drawing/2014/main" id="{8E309F02-CD5B-A49E-A03F-44A3852F373B}"/>
              </a:ext>
            </a:extLst>
          </p:cNvPr>
          <p:cNvSpPr>
            <a:spLocks noChangeArrowheads="1"/>
          </p:cNvSpPr>
          <p:nvPr/>
        </p:nvSpPr>
        <p:spPr bwMode="auto">
          <a:xfrm>
            <a:off x="12462692" y="50650"/>
            <a:ext cx="562377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IN" dirty="0"/>
              <a:t>⚡ </a:t>
            </a:r>
            <a:r>
              <a:rPr kumimoji="0" lang="en-US" altLang="en-US" b="1" i="1" u="none" strike="noStrike" cap="none" normalizeH="0" baseline="0" dirty="0">
                <a:ln>
                  <a:noFill/>
                </a:ln>
                <a:solidFill>
                  <a:srgbClr val="054B91"/>
                </a:solidFill>
                <a:effectLst/>
                <a:latin typeface="Aptos" panose="020B0004020202020204" pitchFamily="34" charset="0"/>
              </a:rPr>
              <a:t>“For the best experience, press F5 or Shift+F5 to     </a:t>
            </a:r>
          </a:p>
          <a:p>
            <a:pPr lvl="0" eaLnBrk="0" fontAlgn="base" hangingPunct="0">
              <a:spcBef>
                <a:spcPct val="0"/>
              </a:spcBef>
              <a:spcAft>
                <a:spcPct val="0"/>
              </a:spcAft>
            </a:pPr>
            <a:r>
              <a:rPr kumimoji="0" lang="en-US" altLang="en-US" b="1" i="1" u="none" strike="noStrike" cap="none" normalizeH="0" baseline="0" dirty="0">
                <a:ln>
                  <a:noFill/>
                </a:ln>
                <a:solidFill>
                  <a:srgbClr val="054B91"/>
                </a:solidFill>
                <a:effectLst/>
                <a:latin typeface="Aptos" panose="020B0004020202020204" pitchFamily="34" charset="0"/>
              </a:rPr>
              <a:t>          View in full screen.”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15163800" y="-664558"/>
            <a:ext cx="3069609" cy="10916870"/>
            <a:chOff x="0" y="0"/>
            <a:chExt cx="1541734" cy="2875225"/>
          </a:xfrm>
        </p:grpSpPr>
        <p:sp>
          <p:nvSpPr>
            <p:cNvPr id="4" name="Freeform 4"/>
            <p:cNvSpPr/>
            <p:nvPr/>
          </p:nvSpPr>
          <p:spPr>
            <a:xfrm>
              <a:off x="0" y="0"/>
              <a:ext cx="1541734" cy="2875225"/>
            </a:xfrm>
            <a:custGeom>
              <a:avLst/>
              <a:gdLst/>
              <a:ahLst/>
              <a:cxnLst/>
              <a:rect l="l" t="t" r="r" b="b"/>
              <a:pathLst>
                <a:path w="1541734" h="2875225">
                  <a:moveTo>
                    <a:pt x="0" y="0"/>
                  </a:moveTo>
                  <a:lnTo>
                    <a:pt x="1541734" y="0"/>
                  </a:lnTo>
                  <a:lnTo>
                    <a:pt x="1541734" y="2875225"/>
                  </a:lnTo>
                  <a:lnTo>
                    <a:pt x="0" y="2875225"/>
                  </a:lnTo>
                  <a:close/>
                </a:path>
              </a:pathLst>
            </a:custGeom>
            <a:solidFill>
              <a:srgbClr val="054B91"/>
            </a:solidFill>
          </p:spPr>
        </p:sp>
        <p:sp>
          <p:nvSpPr>
            <p:cNvPr id="5" name="TextBox 5"/>
            <p:cNvSpPr txBox="1"/>
            <p:nvPr/>
          </p:nvSpPr>
          <p:spPr>
            <a:xfrm>
              <a:off x="0" y="-47625"/>
              <a:ext cx="1541734" cy="2922850"/>
            </a:xfrm>
            <a:prstGeom prst="rect">
              <a:avLst/>
            </a:prstGeom>
          </p:spPr>
          <p:txBody>
            <a:bodyPr lIns="50800" tIns="50800" rIns="50800" bIns="50800" rtlCol="0" anchor="ctr"/>
            <a:lstStyle/>
            <a:p>
              <a:pPr algn="ctr">
                <a:lnSpc>
                  <a:spcPts val="2659"/>
                </a:lnSpc>
                <a:spcBef>
                  <a:spcPct val="0"/>
                </a:spcBef>
              </a:pPr>
              <a:endParaRPr/>
            </a:p>
          </p:txBody>
        </p:sp>
      </p:grpSp>
      <p:grpSp>
        <p:nvGrpSpPr>
          <p:cNvPr id="13" name="Group 13"/>
          <p:cNvGrpSpPr/>
          <p:nvPr/>
        </p:nvGrpSpPr>
        <p:grpSpPr>
          <a:xfrm>
            <a:off x="-1130717" y="-312599"/>
            <a:ext cx="11414776" cy="824679"/>
            <a:chOff x="0" y="0"/>
            <a:chExt cx="3006361" cy="217199"/>
          </a:xfrm>
        </p:grpSpPr>
        <p:sp>
          <p:nvSpPr>
            <p:cNvPr id="14" name="Freeform 14"/>
            <p:cNvSpPr/>
            <p:nvPr/>
          </p:nvSpPr>
          <p:spPr>
            <a:xfrm>
              <a:off x="0" y="0"/>
              <a:ext cx="3006361" cy="217199"/>
            </a:xfrm>
            <a:custGeom>
              <a:avLst/>
              <a:gdLst/>
              <a:ahLst/>
              <a:cxnLst/>
              <a:rect l="l" t="t" r="r" b="b"/>
              <a:pathLst>
                <a:path w="3006361" h="217199">
                  <a:moveTo>
                    <a:pt x="0" y="0"/>
                  </a:moveTo>
                  <a:lnTo>
                    <a:pt x="3006361" y="0"/>
                  </a:lnTo>
                  <a:lnTo>
                    <a:pt x="3006361" y="217199"/>
                  </a:lnTo>
                  <a:lnTo>
                    <a:pt x="0" y="217199"/>
                  </a:lnTo>
                  <a:close/>
                </a:path>
              </a:pathLst>
            </a:custGeom>
            <a:solidFill>
              <a:srgbClr val="D24339"/>
            </a:solidFill>
          </p:spPr>
        </p:sp>
        <p:sp>
          <p:nvSpPr>
            <p:cNvPr id="15" name="TextBox 15"/>
            <p:cNvSpPr txBox="1"/>
            <p:nvPr/>
          </p:nvSpPr>
          <p:spPr>
            <a:xfrm>
              <a:off x="0" y="-47625"/>
              <a:ext cx="3006361" cy="264824"/>
            </a:xfrm>
            <a:prstGeom prst="rect">
              <a:avLst/>
            </a:prstGeom>
          </p:spPr>
          <p:txBody>
            <a:bodyPr lIns="50800" tIns="50800" rIns="50800" bIns="50800" rtlCol="0" anchor="ctr"/>
            <a:lstStyle/>
            <a:p>
              <a:pPr algn="ctr">
                <a:lnSpc>
                  <a:spcPts val="2659"/>
                </a:lnSpc>
                <a:spcBef>
                  <a:spcPct val="0"/>
                </a:spcBef>
              </a:pPr>
              <a:endParaRPr/>
            </a:p>
          </p:txBody>
        </p:sp>
      </p:grpSp>
      <p:sp>
        <p:nvSpPr>
          <p:cNvPr id="25" name="Freeform 13">
            <a:extLst>
              <a:ext uri="{FF2B5EF4-FFF2-40B4-BE49-F238E27FC236}">
                <a16:creationId xmlns:a16="http://schemas.microsoft.com/office/drawing/2014/main" id="{4940278F-FE23-87A8-C0D4-C0B9A450E6EB}"/>
              </a:ext>
            </a:extLst>
          </p:cNvPr>
          <p:cNvSpPr/>
          <p:nvPr/>
        </p:nvSpPr>
        <p:spPr>
          <a:xfrm>
            <a:off x="13931185" y="8420100"/>
            <a:ext cx="2465229" cy="2465229"/>
          </a:xfrm>
          <a:custGeom>
            <a:avLst/>
            <a:gdLst/>
            <a:ahLst/>
            <a:cxnLst/>
            <a:rect l="l" t="t" r="r" b="b"/>
            <a:pathLst>
              <a:path w="2465229" h="2465229">
                <a:moveTo>
                  <a:pt x="0" y="0"/>
                </a:moveTo>
                <a:lnTo>
                  <a:pt x="2465229" y="0"/>
                </a:lnTo>
                <a:lnTo>
                  <a:pt x="2465229" y="2465229"/>
                </a:lnTo>
                <a:lnTo>
                  <a:pt x="0" y="2465229"/>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IN" dirty="0"/>
          </a:p>
        </p:txBody>
      </p:sp>
      <p:sp>
        <p:nvSpPr>
          <p:cNvPr id="26" name="TextBox 12">
            <a:extLst>
              <a:ext uri="{FF2B5EF4-FFF2-40B4-BE49-F238E27FC236}">
                <a16:creationId xmlns:a16="http://schemas.microsoft.com/office/drawing/2014/main" id="{35B4230D-2944-0E80-D637-2BD364BB90EC}"/>
              </a:ext>
            </a:extLst>
          </p:cNvPr>
          <p:cNvSpPr txBox="1"/>
          <p:nvPr/>
        </p:nvSpPr>
        <p:spPr>
          <a:xfrm>
            <a:off x="137615" y="618133"/>
            <a:ext cx="7566895" cy="465512"/>
          </a:xfrm>
          <a:prstGeom prst="rect">
            <a:avLst/>
          </a:prstGeom>
        </p:spPr>
        <p:txBody>
          <a:bodyPr wrap="square" lIns="0" tIns="0" rIns="0" bIns="0" rtlCol="0" anchor="t">
            <a:spAutoFit/>
          </a:bodyPr>
          <a:lstStyle/>
          <a:p>
            <a:pPr algn="ctr">
              <a:lnSpc>
                <a:spcPts val="4209"/>
              </a:lnSpc>
              <a:spcBef>
                <a:spcPct val="0"/>
              </a:spcBef>
            </a:pPr>
            <a:r>
              <a:rPr lang="en-US" sz="2400" dirty="0">
                <a:solidFill>
                  <a:srgbClr val="054B91"/>
                </a:solidFill>
                <a:latin typeface="Bold Ink"/>
                <a:ea typeface="Bold Ink"/>
              </a:rPr>
              <a:t>Which cities have hosted the most Olympic Games?</a:t>
            </a:r>
          </a:p>
        </p:txBody>
      </p:sp>
      <p:sp>
        <p:nvSpPr>
          <p:cNvPr id="27" name="TextBox 12">
            <a:extLst>
              <a:ext uri="{FF2B5EF4-FFF2-40B4-BE49-F238E27FC236}">
                <a16:creationId xmlns:a16="http://schemas.microsoft.com/office/drawing/2014/main" id="{158E38B1-C8AE-E111-4E24-0AA90E17669E}"/>
              </a:ext>
            </a:extLst>
          </p:cNvPr>
          <p:cNvSpPr txBox="1"/>
          <p:nvPr/>
        </p:nvSpPr>
        <p:spPr>
          <a:xfrm>
            <a:off x="6057900" y="3361730"/>
            <a:ext cx="8915400" cy="3563540"/>
          </a:xfrm>
          <a:prstGeom prst="rect">
            <a:avLst/>
          </a:prstGeom>
        </p:spPr>
        <p:txBody>
          <a:bodyPr wrap="square" lIns="0" tIns="0" rIns="0" bIns="0" rtlCol="0" anchor="t">
            <a:spAutoFit/>
          </a:bodyPr>
          <a:lstStyle/>
          <a:p>
            <a:pPr marL="342900" indent="-342900" algn="just">
              <a:lnSpc>
                <a:spcPts val="3079"/>
              </a:lnSpc>
              <a:buFont typeface="Arial" panose="020B0604020202020204" pitchFamily="34" charset="0"/>
              <a:buChar char="•"/>
            </a:pPr>
            <a:r>
              <a:rPr lang="en-US" sz="2400" dirty="0"/>
              <a:t>The table visualization highlights </a:t>
            </a:r>
            <a:r>
              <a:rPr lang="en-US" sz="2400" b="1" dirty="0"/>
              <a:t>Athens and London</a:t>
            </a:r>
            <a:r>
              <a:rPr lang="en-US" sz="2400" dirty="0"/>
              <a:t> as the leading host cities, each having organized the Olympic Games </a:t>
            </a:r>
            <a:r>
              <a:rPr lang="en-US" sz="2400" b="1" dirty="0"/>
              <a:t>three times</a:t>
            </a:r>
            <a:r>
              <a:rPr lang="en-US" sz="2400" dirty="0"/>
              <a:t>. They are followed by </a:t>
            </a:r>
            <a:r>
              <a:rPr lang="en-US" sz="2400" b="1" dirty="0"/>
              <a:t>Innsbruck, Lake Placid, Los Angeles, Paris, St. Moritz, and Stockholm</a:t>
            </a:r>
            <a:r>
              <a:rPr lang="en-US" sz="2400" dirty="0"/>
              <a:t>, each hosting </a:t>
            </a:r>
            <a:r>
              <a:rPr lang="en-US" sz="2400" b="1" dirty="0"/>
              <a:t>two editions</a:t>
            </a:r>
            <a:r>
              <a:rPr lang="en-US" sz="2400" dirty="0"/>
              <a:t>. This indicates a pattern where a few prominent cities, owing to their infrastructure, historical significance, or successful prior hosting, are chosen multiple times. The remaining cities have hosted only once, reflecting the International Olympic Committee’s effort to diversify host locations over time.</a:t>
            </a:r>
            <a:endParaRPr lang="en-US" sz="2400" dirty="0">
              <a:solidFill>
                <a:srgbClr val="054B91"/>
              </a:solidFill>
              <a:latin typeface="Poppins"/>
              <a:ea typeface="Poppins"/>
              <a:cs typeface="Poppins"/>
              <a:sym typeface="Poppins"/>
            </a:endParaRPr>
          </a:p>
        </p:txBody>
      </p:sp>
      <p:pic>
        <p:nvPicPr>
          <p:cNvPr id="29" name="Picture 28">
            <a:extLst>
              <a:ext uri="{FF2B5EF4-FFF2-40B4-BE49-F238E27FC236}">
                <a16:creationId xmlns:a16="http://schemas.microsoft.com/office/drawing/2014/main" id="{D3898BB3-252A-DF5B-E722-C70D047B03BC}"/>
              </a:ext>
            </a:extLst>
          </p:cNvPr>
          <p:cNvPicPr>
            <a:picLocks noChangeAspect="1"/>
          </p:cNvPicPr>
          <p:nvPr/>
        </p:nvPicPr>
        <p:blipFill>
          <a:blip r:embed="rId4"/>
          <a:stretch>
            <a:fillRect/>
          </a:stretch>
        </p:blipFill>
        <p:spPr>
          <a:xfrm>
            <a:off x="54591" y="1562100"/>
            <a:ext cx="5501185" cy="853114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6732378" y="-566398"/>
            <a:ext cx="12226501" cy="6052418"/>
            <a:chOff x="0" y="0"/>
            <a:chExt cx="1436696" cy="711200"/>
          </a:xfrm>
        </p:grpSpPr>
        <p:sp>
          <p:nvSpPr>
            <p:cNvPr id="4" name="Freeform 4"/>
            <p:cNvSpPr/>
            <p:nvPr/>
          </p:nvSpPr>
          <p:spPr>
            <a:xfrm>
              <a:off x="0" y="0"/>
              <a:ext cx="1436696" cy="711200"/>
            </a:xfrm>
            <a:custGeom>
              <a:avLst/>
              <a:gdLst/>
              <a:ahLst/>
              <a:cxnLst/>
              <a:rect l="l" t="t" r="r" b="b"/>
              <a:pathLst>
                <a:path w="1436696" h="711200">
                  <a:moveTo>
                    <a:pt x="718348" y="711200"/>
                  </a:moveTo>
                  <a:lnTo>
                    <a:pt x="1436696" y="0"/>
                  </a:lnTo>
                  <a:lnTo>
                    <a:pt x="0" y="0"/>
                  </a:lnTo>
                  <a:lnTo>
                    <a:pt x="718348" y="711200"/>
                  </a:lnTo>
                  <a:close/>
                </a:path>
              </a:pathLst>
            </a:custGeom>
            <a:solidFill>
              <a:srgbClr val="054B91"/>
            </a:solidFill>
          </p:spPr>
        </p:sp>
        <p:sp>
          <p:nvSpPr>
            <p:cNvPr id="5" name="TextBox 5"/>
            <p:cNvSpPr txBox="1"/>
            <p:nvPr/>
          </p:nvSpPr>
          <p:spPr>
            <a:xfrm>
              <a:off x="224484" y="3175"/>
              <a:ext cx="987729" cy="377825"/>
            </a:xfrm>
            <a:prstGeom prst="rect">
              <a:avLst/>
            </a:prstGeom>
          </p:spPr>
          <p:txBody>
            <a:bodyPr lIns="50800" tIns="50800" rIns="50800" bIns="50800" rtlCol="0" anchor="ctr"/>
            <a:lstStyle/>
            <a:p>
              <a:pPr algn="ctr">
                <a:lnSpc>
                  <a:spcPts val="2659"/>
                </a:lnSpc>
              </a:pPr>
              <a:endParaRPr/>
            </a:p>
          </p:txBody>
        </p:sp>
      </p:grpSp>
      <p:sp>
        <p:nvSpPr>
          <p:cNvPr id="10" name="TextBox 10"/>
          <p:cNvSpPr txBox="1"/>
          <p:nvPr/>
        </p:nvSpPr>
        <p:spPr>
          <a:xfrm>
            <a:off x="10988360" y="6603322"/>
            <a:ext cx="5853773" cy="2176636"/>
          </a:xfrm>
          <a:prstGeom prst="rect">
            <a:avLst/>
          </a:prstGeom>
        </p:spPr>
        <p:txBody>
          <a:bodyPr lIns="50800" tIns="50800" rIns="50800" bIns="50800" rtlCol="0" anchor="ctr"/>
          <a:lstStyle/>
          <a:p>
            <a:pPr algn="ctr">
              <a:lnSpc>
                <a:spcPts val="2659"/>
              </a:lnSpc>
              <a:spcBef>
                <a:spcPct val="0"/>
              </a:spcBef>
            </a:pPr>
            <a:endParaRPr/>
          </a:p>
        </p:txBody>
      </p:sp>
      <p:sp>
        <p:nvSpPr>
          <p:cNvPr id="11" name="Freeform 11"/>
          <p:cNvSpPr/>
          <p:nvPr/>
        </p:nvSpPr>
        <p:spPr>
          <a:xfrm>
            <a:off x="11375006" y="7139812"/>
            <a:ext cx="761929" cy="976832"/>
          </a:xfrm>
          <a:custGeom>
            <a:avLst/>
            <a:gdLst/>
            <a:ahLst/>
            <a:cxnLst/>
            <a:rect l="l" t="t" r="r" b="b"/>
            <a:pathLst>
              <a:path w="761929" h="976832">
                <a:moveTo>
                  <a:pt x="0" y="0"/>
                </a:moveTo>
                <a:lnTo>
                  <a:pt x="761928" y="0"/>
                </a:lnTo>
                <a:lnTo>
                  <a:pt x="761928" y="976832"/>
                </a:lnTo>
                <a:lnTo>
                  <a:pt x="0" y="9768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2" name="TextBox 12"/>
          <p:cNvSpPr txBox="1"/>
          <p:nvPr/>
        </p:nvSpPr>
        <p:spPr>
          <a:xfrm>
            <a:off x="4267200" y="2106622"/>
            <a:ext cx="9812612" cy="575286"/>
          </a:xfrm>
          <a:prstGeom prst="rect">
            <a:avLst/>
          </a:prstGeom>
        </p:spPr>
        <p:txBody>
          <a:bodyPr wrap="square" lIns="0" tIns="0" rIns="0" bIns="0" rtlCol="0" anchor="t">
            <a:spAutoFit/>
          </a:bodyPr>
          <a:lstStyle/>
          <a:p>
            <a:pPr marL="0" lvl="0" indent="0" algn="ctr">
              <a:lnSpc>
                <a:spcPts val="4209"/>
              </a:lnSpc>
              <a:spcBef>
                <a:spcPct val="0"/>
              </a:spcBef>
            </a:pPr>
            <a:endParaRPr lang="en-US" sz="6681" u="none" strike="noStrike" dirty="0">
              <a:solidFill>
                <a:srgbClr val="054B91"/>
              </a:solidFill>
              <a:latin typeface="Bold Ink"/>
              <a:ea typeface="Bold Ink"/>
              <a:cs typeface="Bold Ink"/>
              <a:sym typeface="Bold Ink"/>
            </a:endParaRPr>
          </a:p>
        </p:txBody>
      </p:sp>
      <p:sp>
        <p:nvSpPr>
          <p:cNvPr id="13" name="TextBox 13"/>
          <p:cNvSpPr txBox="1"/>
          <p:nvPr/>
        </p:nvSpPr>
        <p:spPr>
          <a:xfrm>
            <a:off x="6325035" y="2140310"/>
            <a:ext cx="11962965" cy="2215991"/>
          </a:xfrm>
          <a:prstGeom prst="rect">
            <a:avLst/>
          </a:prstGeom>
        </p:spPr>
        <p:txBody>
          <a:bodyPr lIns="0" tIns="0" rIns="0" bIns="0" rtlCol="0" anchor="t">
            <a:spAutoFit/>
          </a:bodyPr>
          <a:lstStyle/>
          <a:p>
            <a:pPr marL="342900" indent="-342900">
              <a:buFont typeface="Arial" panose="020B0604020202020204" pitchFamily="34" charset="0"/>
              <a:buChar char="•"/>
            </a:pPr>
            <a:r>
              <a:rPr lang="en-US" sz="2400" dirty="0"/>
              <a:t>The stacked bar chart reveals a </a:t>
            </a:r>
            <a:r>
              <a:rPr lang="en-US" sz="2400" b="1" dirty="0"/>
              <a:t>clear distinction</a:t>
            </a:r>
            <a:r>
              <a:rPr lang="en-US" sz="2400" dirty="0"/>
              <a:t> in the distribution of sports between the </a:t>
            </a:r>
            <a:r>
              <a:rPr lang="en-US" sz="2400" b="1" dirty="0"/>
              <a:t>Summer and Winter Olympics</a:t>
            </a:r>
            <a:r>
              <a:rPr lang="en-US" sz="2400" dirty="0"/>
              <a:t>. </a:t>
            </a:r>
            <a:r>
              <a:rPr lang="en-US" sz="2400" b="1" dirty="0"/>
              <a:t>Summer Olympics</a:t>
            </a:r>
            <a:r>
              <a:rPr lang="en-US" sz="2400" dirty="0"/>
              <a:t> account for a </a:t>
            </a:r>
            <a:r>
              <a:rPr lang="en-US" sz="2400" b="1" dirty="0"/>
              <a:t>significantly larger variety and number of sports</a:t>
            </a:r>
            <a:r>
              <a:rPr lang="en-US" sz="2400" dirty="0"/>
              <a:t>, highlighting its broader scope and global participation. In contrast, the </a:t>
            </a:r>
            <a:r>
              <a:rPr lang="en-US" sz="2400" b="1" dirty="0"/>
              <a:t>Winter Olympics feature a more limited range</a:t>
            </a:r>
            <a:r>
              <a:rPr lang="en-US" sz="2400" dirty="0"/>
              <a:t>, primarily focused on cold-weather disciplines. This reflects the seasonal nature of the events and the geographical and climatic limitations influencing sport inclusion.</a:t>
            </a:r>
          </a:p>
        </p:txBody>
      </p:sp>
      <p:sp>
        <p:nvSpPr>
          <p:cNvPr id="16" name="Freeform 16"/>
          <p:cNvSpPr/>
          <p:nvPr/>
        </p:nvSpPr>
        <p:spPr>
          <a:xfrm>
            <a:off x="-1232614" y="-885814"/>
            <a:ext cx="2465229" cy="2465229"/>
          </a:xfrm>
          <a:custGeom>
            <a:avLst/>
            <a:gdLst/>
            <a:ahLst/>
            <a:cxnLst/>
            <a:rect l="l" t="t" r="r" b="b"/>
            <a:pathLst>
              <a:path w="2465229" h="2465229">
                <a:moveTo>
                  <a:pt x="0" y="0"/>
                </a:moveTo>
                <a:lnTo>
                  <a:pt x="2465228" y="0"/>
                </a:lnTo>
                <a:lnTo>
                  <a:pt x="2465228" y="2465229"/>
                </a:lnTo>
                <a:lnTo>
                  <a:pt x="0" y="2465229"/>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sp>
      <p:sp>
        <p:nvSpPr>
          <p:cNvPr id="17" name="Freeform 17"/>
          <p:cNvSpPr/>
          <p:nvPr/>
        </p:nvSpPr>
        <p:spPr>
          <a:xfrm>
            <a:off x="17055386" y="8779958"/>
            <a:ext cx="2465229" cy="2465229"/>
          </a:xfrm>
          <a:custGeom>
            <a:avLst/>
            <a:gdLst/>
            <a:ahLst/>
            <a:cxnLst/>
            <a:rect l="l" t="t" r="r" b="b"/>
            <a:pathLst>
              <a:path w="2465229" h="2465229">
                <a:moveTo>
                  <a:pt x="0" y="0"/>
                </a:moveTo>
                <a:lnTo>
                  <a:pt x="2465228" y="0"/>
                </a:lnTo>
                <a:lnTo>
                  <a:pt x="2465228" y="2465229"/>
                </a:lnTo>
                <a:lnTo>
                  <a:pt x="0" y="2465229"/>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sp>
      <p:sp>
        <p:nvSpPr>
          <p:cNvPr id="19" name="TextBox 12">
            <a:extLst>
              <a:ext uri="{FF2B5EF4-FFF2-40B4-BE49-F238E27FC236}">
                <a16:creationId xmlns:a16="http://schemas.microsoft.com/office/drawing/2014/main" id="{733C45D2-FE81-4945-B498-6172EABCCB7E}"/>
              </a:ext>
            </a:extLst>
          </p:cNvPr>
          <p:cNvSpPr txBox="1"/>
          <p:nvPr/>
        </p:nvSpPr>
        <p:spPr>
          <a:xfrm>
            <a:off x="4271211" y="-72622"/>
            <a:ext cx="17144999" cy="998991"/>
          </a:xfrm>
          <a:prstGeom prst="rect">
            <a:avLst/>
          </a:prstGeom>
        </p:spPr>
        <p:txBody>
          <a:bodyPr wrap="square" lIns="0" tIns="0" rIns="0" bIns="0" rtlCol="0" anchor="t">
            <a:spAutoFit/>
          </a:bodyPr>
          <a:lstStyle/>
          <a:p>
            <a:pPr algn="ctr">
              <a:lnSpc>
                <a:spcPts val="4209"/>
              </a:lnSpc>
              <a:spcBef>
                <a:spcPct val="0"/>
              </a:spcBef>
            </a:pPr>
            <a:r>
              <a:rPr lang="en-US" sz="2400" dirty="0">
                <a:solidFill>
                  <a:srgbClr val="054B91"/>
                </a:solidFill>
                <a:latin typeface="Bold Ink"/>
                <a:ea typeface="Bold Ink"/>
              </a:rPr>
              <a:t>What is the distribution of sports between Summer and Winter Olympics?</a:t>
            </a:r>
          </a:p>
          <a:p>
            <a:pPr marL="0" lvl="0" indent="0" algn="ctr">
              <a:lnSpc>
                <a:spcPts val="4209"/>
              </a:lnSpc>
              <a:spcBef>
                <a:spcPct val="0"/>
              </a:spcBef>
            </a:pPr>
            <a:endParaRPr lang="en-US" sz="2200" u="none" strike="noStrike" dirty="0">
              <a:solidFill>
                <a:srgbClr val="054B91"/>
              </a:solidFill>
              <a:latin typeface="Bold Ink"/>
              <a:ea typeface="Bold Ink"/>
              <a:cs typeface="Bold Ink"/>
              <a:sym typeface="Bold Ink"/>
            </a:endParaRPr>
          </a:p>
        </p:txBody>
      </p:sp>
      <p:pic>
        <p:nvPicPr>
          <p:cNvPr id="8" name="Picture 7">
            <a:extLst>
              <a:ext uri="{FF2B5EF4-FFF2-40B4-BE49-F238E27FC236}">
                <a16:creationId xmlns:a16="http://schemas.microsoft.com/office/drawing/2014/main" id="{90B33EE6-41C0-8D55-48E3-7CF2337B5E5F}"/>
              </a:ext>
            </a:extLst>
          </p:cNvPr>
          <p:cNvPicPr>
            <a:picLocks noChangeAspect="1"/>
          </p:cNvPicPr>
          <p:nvPr/>
        </p:nvPicPr>
        <p:blipFill>
          <a:blip r:embed="rId6"/>
          <a:stretch>
            <a:fillRect/>
          </a:stretch>
        </p:blipFill>
        <p:spPr>
          <a:xfrm>
            <a:off x="381000" y="4675746"/>
            <a:ext cx="9259592" cy="5858693"/>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7C54F6-5DC2-D106-3BC1-E18503FCBCF2}"/>
            </a:ext>
          </a:extLst>
        </p:cNvPr>
        <p:cNvGrpSpPr/>
        <p:nvPr/>
      </p:nvGrpSpPr>
      <p:grpSpPr>
        <a:xfrm>
          <a:off x="0" y="0"/>
          <a:ext cx="0" cy="0"/>
          <a:chOff x="0" y="0"/>
          <a:chExt cx="0" cy="0"/>
        </a:xfrm>
      </p:grpSpPr>
      <p:grpSp>
        <p:nvGrpSpPr>
          <p:cNvPr id="3" name="Group 3">
            <a:extLst>
              <a:ext uri="{FF2B5EF4-FFF2-40B4-BE49-F238E27FC236}">
                <a16:creationId xmlns:a16="http://schemas.microsoft.com/office/drawing/2014/main" id="{3C401FBA-FF84-E9B4-7C51-9D3054546BC8}"/>
              </a:ext>
            </a:extLst>
          </p:cNvPr>
          <p:cNvGrpSpPr/>
          <p:nvPr/>
        </p:nvGrpSpPr>
        <p:grpSpPr>
          <a:xfrm>
            <a:off x="-6732378" y="-566398"/>
            <a:ext cx="12226501" cy="6052418"/>
            <a:chOff x="0" y="0"/>
            <a:chExt cx="1436696" cy="711200"/>
          </a:xfrm>
        </p:grpSpPr>
        <p:sp>
          <p:nvSpPr>
            <p:cNvPr id="4" name="Freeform 4">
              <a:extLst>
                <a:ext uri="{FF2B5EF4-FFF2-40B4-BE49-F238E27FC236}">
                  <a16:creationId xmlns:a16="http://schemas.microsoft.com/office/drawing/2014/main" id="{B32632CA-83E7-7744-3BE5-22A09CBA4D45}"/>
                </a:ext>
              </a:extLst>
            </p:cNvPr>
            <p:cNvSpPr/>
            <p:nvPr/>
          </p:nvSpPr>
          <p:spPr>
            <a:xfrm>
              <a:off x="0" y="0"/>
              <a:ext cx="1436696" cy="711200"/>
            </a:xfrm>
            <a:custGeom>
              <a:avLst/>
              <a:gdLst/>
              <a:ahLst/>
              <a:cxnLst/>
              <a:rect l="l" t="t" r="r" b="b"/>
              <a:pathLst>
                <a:path w="1436696" h="711200">
                  <a:moveTo>
                    <a:pt x="718348" y="711200"/>
                  </a:moveTo>
                  <a:lnTo>
                    <a:pt x="1436696" y="0"/>
                  </a:lnTo>
                  <a:lnTo>
                    <a:pt x="0" y="0"/>
                  </a:lnTo>
                  <a:lnTo>
                    <a:pt x="718348" y="711200"/>
                  </a:lnTo>
                  <a:close/>
                </a:path>
              </a:pathLst>
            </a:custGeom>
            <a:solidFill>
              <a:srgbClr val="054B91"/>
            </a:solidFill>
          </p:spPr>
        </p:sp>
        <p:sp>
          <p:nvSpPr>
            <p:cNvPr id="5" name="TextBox 5">
              <a:extLst>
                <a:ext uri="{FF2B5EF4-FFF2-40B4-BE49-F238E27FC236}">
                  <a16:creationId xmlns:a16="http://schemas.microsoft.com/office/drawing/2014/main" id="{8F4D0C1E-B0E0-8A53-3AB7-1A0903AF8FCC}"/>
                </a:ext>
              </a:extLst>
            </p:cNvPr>
            <p:cNvSpPr txBox="1"/>
            <p:nvPr/>
          </p:nvSpPr>
          <p:spPr>
            <a:xfrm>
              <a:off x="224484" y="3175"/>
              <a:ext cx="987729" cy="377825"/>
            </a:xfrm>
            <a:prstGeom prst="rect">
              <a:avLst/>
            </a:prstGeom>
          </p:spPr>
          <p:txBody>
            <a:bodyPr lIns="50800" tIns="50800" rIns="50800" bIns="50800" rtlCol="0" anchor="ctr"/>
            <a:lstStyle/>
            <a:p>
              <a:pPr algn="ctr">
                <a:lnSpc>
                  <a:spcPts val="2659"/>
                </a:lnSpc>
              </a:pPr>
              <a:endParaRPr/>
            </a:p>
          </p:txBody>
        </p:sp>
      </p:grpSp>
      <p:sp>
        <p:nvSpPr>
          <p:cNvPr id="10" name="TextBox 10">
            <a:extLst>
              <a:ext uri="{FF2B5EF4-FFF2-40B4-BE49-F238E27FC236}">
                <a16:creationId xmlns:a16="http://schemas.microsoft.com/office/drawing/2014/main" id="{200FDF96-2DBD-6FD2-00E5-C97D2A61B3F8}"/>
              </a:ext>
            </a:extLst>
          </p:cNvPr>
          <p:cNvSpPr txBox="1"/>
          <p:nvPr/>
        </p:nvSpPr>
        <p:spPr>
          <a:xfrm>
            <a:off x="10988360" y="6603322"/>
            <a:ext cx="5853773" cy="2176636"/>
          </a:xfrm>
          <a:prstGeom prst="rect">
            <a:avLst/>
          </a:prstGeom>
        </p:spPr>
        <p:txBody>
          <a:bodyPr lIns="50800" tIns="50800" rIns="50800" bIns="50800" rtlCol="0" anchor="ctr"/>
          <a:lstStyle/>
          <a:p>
            <a:pPr algn="ctr">
              <a:lnSpc>
                <a:spcPts val="2659"/>
              </a:lnSpc>
              <a:spcBef>
                <a:spcPct val="0"/>
              </a:spcBef>
            </a:pPr>
            <a:endParaRPr/>
          </a:p>
        </p:txBody>
      </p:sp>
      <p:sp>
        <p:nvSpPr>
          <p:cNvPr id="11" name="Freeform 11">
            <a:extLst>
              <a:ext uri="{FF2B5EF4-FFF2-40B4-BE49-F238E27FC236}">
                <a16:creationId xmlns:a16="http://schemas.microsoft.com/office/drawing/2014/main" id="{154B1597-4800-D5D3-A272-3F1E9AB8FFFC}"/>
              </a:ext>
            </a:extLst>
          </p:cNvPr>
          <p:cNvSpPr/>
          <p:nvPr/>
        </p:nvSpPr>
        <p:spPr>
          <a:xfrm>
            <a:off x="11375006" y="7139812"/>
            <a:ext cx="761929" cy="976832"/>
          </a:xfrm>
          <a:custGeom>
            <a:avLst/>
            <a:gdLst/>
            <a:ahLst/>
            <a:cxnLst/>
            <a:rect l="l" t="t" r="r" b="b"/>
            <a:pathLst>
              <a:path w="761929" h="976832">
                <a:moveTo>
                  <a:pt x="0" y="0"/>
                </a:moveTo>
                <a:lnTo>
                  <a:pt x="761928" y="0"/>
                </a:lnTo>
                <a:lnTo>
                  <a:pt x="761928" y="976832"/>
                </a:lnTo>
                <a:lnTo>
                  <a:pt x="0" y="9768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2" name="TextBox 12">
            <a:extLst>
              <a:ext uri="{FF2B5EF4-FFF2-40B4-BE49-F238E27FC236}">
                <a16:creationId xmlns:a16="http://schemas.microsoft.com/office/drawing/2014/main" id="{06231D23-3604-651D-5FDA-09ADA784310F}"/>
              </a:ext>
            </a:extLst>
          </p:cNvPr>
          <p:cNvSpPr txBox="1"/>
          <p:nvPr/>
        </p:nvSpPr>
        <p:spPr>
          <a:xfrm>
            <a:off x="4267200" y="2106622"/>
            <a:ext cx="9812612" cy="575286"/>
          </a:xfrm>
          <a:prstGeom prst="rect">
            <a:avLst/>
          </a:prstGeom>
        </p:spPr>
        <p:txBody>
          <a:bodyPr wrap="square" lIns="0" tIns="0" rIns="0" bIns="0" rtlCol="0" anchor="t">
            <a:spAutoFit/>
          </a:bodyPr>
          <a:lstStyle/>
          <a:p>
            <a:pPr marL="0" lvl="0" indent="0" algn="ctr">
              <a:lnSpc>
                <a:spcPts val="4209"/>
              </a:lnSpc>
              <a:spcBef>
                <a:spcPct val="0"/>
              </a:spcBef>
            </a:pPr>
            <a:endParaRPr lang="en-US" sz="6681" u="none" strike="noStrike" dirty="0">
              <a:solidFill>
                <a:srgbClr val="054B91"/>
              </a:solidFill>
              <a:latin typeface="Bold Ink"/>
              <a:ea typeface="Bold Ink"/>
              <a:cs typeface="Bold Ink"/>
              <a:sym typeface="Bold Ink"/>
            </a:endParaRPr>
          </a:p>
        </p:txBody>
      </p:sp>
      <p:sp>
        <p:nvSpPr>
          <p:cNvPr id="13" name="TextBox 13">
            <a:extLst>
              <a:ext uri="{FF2B5EF4-FFF2-40B4-BE49-F238E27FC236}">
                <a16:creationId xmlns:a16="http://schemas.microsoft.com/office/drawing/2014/main" id="{220357AF-7535-836F-3440-4DFC2B1DE32F}"/>
              </a:ext>
            </a:extLst>
          </p:cNvPr>
          <p:cNvSpPr txBox="1"/>
          <p:nvPr/>
        </p:nvSpPr>
        <p:spPr>
          <a:xfrm>
            <a:off x="6325035" y="2140310"/>
            <a:ext cx="11962965" cy="1846659"/>
          </a:xfrm>
          <a:prstGeom prst="rect">
            <a:avLst/>
          </a:prstGeom>
        </p:spPr>
        <p:txBody>
          <a:bodyPr lIns="0" tIns="0" rIns="0" bIns="0" rtlCol="0" anchor="t">
            <a:spAutoFit/>
          </a:bodyPr>
          <a:lstStyle/>
          <a:p>
            <a:pPr marL="342900" indent="-342900">
              <a:buFont typeface="Arial" panose="020B0604020202020204" pitchFamily="34" charset="0"/>
              <a:buChar char="•"/>
            </a:pPr>
            <a:r>
              <a:rPr lang="en-US" sz="2400" dirty="0"/>
              <a:t>The bar chart highlights that </a:t>
            </a:r>
            <a:r>
              <a:rPr lang="en-US" sz="2400" b="1" dirty="0"/>
              <a:t>Athletics</a:t>
            </a:r>
            <a:r>
              <a:rPr lang="en-US" sz="2400" dirty="0"/>
              <a:t>, </a:t>
            </a:r>
            <a:r>
              <a:rPr lang="en-US" sz="2400" b="1" dirty="0"/>
              <a:t>Swimming</a:t>
            </a:r>
            <a:r>
              <a:rPr lang="en-US" sz="2400" dirty="0"/>
              <a:t>, and </a:t>
            </a:r>
            <a:r>
              <a:rPr lang="en-US" sz="2400" b="1" dirty="0"/>
              <a:t>Gymnastics</a:t>
            </a:r>
            <a:r>
              <a:rPr lang="en-US" sz="2400" dirty="0"/>
              <a:t> stand out as the sports with the </a:t>
            </a:r>
            <a:r>
              <a:rPr lang="en-US" sz="2400" b="1" dirty="0"/>
              <a:t>highest number of individual events</a:t>
            </a:r>
            <a:r>
              <a:rPr lang="en-US" sz="2400" dirty="0"/>
              <a:t> in Olympic history. These sports encompass a wide variety of sub-disciplines, contributing to their high event count. Their prominence underscores the Olympic Committee's emphasis on core physical skills such as speed, endurance, and strength, and reflects their universal appeal and participation across nations.</a:t>
            </a:r>
          </a:p>
        </p:txBody>
      </p:sp>
      <p:sp>
        <p:nvSpPr>
          <p:cNvPr id="16" name="Freeform 16">
            <a:extLst>
              <a:ext uri="{FF2B5EF4-FFF2-40B4-BE49-F238E27FC236}">
                <a16:creationId xmlns:a16="http://schemas.microsoft.com/office/drawing/2014/main" id="{368BEB5D-E51D-C7A0-82C9-EFB7812D5CF3}"/>
              </a:ext>
            </a:extLst>
          </p:cNvPr>
          <p:cNvSpPr/>
          <p:nvPr/>
        </p:nvSpPr>
        <p:spPr>
          <a:xfrm>
            <a:off x="-1232614" y="-885814"/>
            <a:ext cx="2465229" cy="2465229"/>
          </a:xfrm>
          <a:custGeom>
            <a:avLst/>
            <a:gdLst/>
            <a:ahLst/>
            <a:cxnLst/>
            <a:rect l="l" t="t" r="r" b="b"/>
            <a:pathLst>
              <a:path w="2465229" h="2465229">
                <a:moveTo>
                  <a:pt x="0" y="0"/>
                </a:moveTo>
                <a:lnTo>
                  <a:pt x="2465228" y="0"/>
                </a:lnTo>
                <a:lnTo>
                  <a:pt x="2465228" y="2465229"/>
                </a:lnTo>
                <a:lnTo>
                  <a:pt x="0" y="2465229"/>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sp>
      <p:sp>
        <p:nvSpPr>
          <p:cNvPr id="17" name="Freeform 17">
            <a:extLst>
              <a:ext uri="{FF2B5EF4-FFF2-40B4-BE49-F238E27FC236}">
                <a16:creationId xmlns:a16="http://schemas.microsoft.com/office/drawing/2014/main" id="{CA6F98CA-9B7C-E290-D265-D4B94A028327}"/>
              </a:ext>
            </a:extLst>
          </p:cNvPr>
          <p:cNvSpPr/>
          <p:nvPr/>
        </p:nvSpPr>
        <p:spPr>
          <a:xfrm>
            <a:off x="17055386" y="8779958"/>
            <a:ext cx="2465229" cy="2465229"/>
          </a:xfrm>
          <a:custGeom>
            <a:avLst/>
            <a:gdLst/>
            <a:ahLst/>
            <a:cxnLst/>
            <a:rect l="l" t="t" r="r" b="b"/>
            <a:pathLst>
              <a:path w="2465229" h="2465229">
                <a:moveTo>
                  <a:pt x="0" y="0"/>
                </a:moveTo>
                <a:lnTo>
                  <a:pt x="2465228" y="0"/>
                </a:lnTo>
                <a:lnTo>
                  <a:pt x="2465228" y="2465229"/>
                </a:lnTo>
                <a:lnTo>
                  <a:pt x="0" y="2465229"/>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sp>
      <p:sp>
        <p:nvSpPr>
          <p:cNvPr id="19" name="TextBox 12">
            <a:extLst>
              <a:ext uri="{FF2B5EF4-FFF2-40B4-BE49-F238E27FC236}">
                <a16:creationId xmlns:a16="http://schemas.microsoft.com/office/drawing/2014/main" id="{75959855-1C86-DA53-BF0E-F241AC119BDB}"/>
              </a:ext>
            </a:extLst>
          </p:cNvPr>
          <p:cNvSpPr txBox="1"/>
          <p:nvPr/>
        </p:nvSpPr>
        <p:spPr>
          <a:xfrm>
            <a:off x="8305800" y="-38100"/>
            <a:ext cx="9982200" cy="369332"/>
          </a:xfrm>
          <a:prstGeom prst="rect">
            <a:avLst/>
          </a:prstGeom>
        </p:spPr>
        <p:txBody>
          <a:bodyPr wrap="square" lIns="0" tIns="0" rIns="0" bIns="0" rtlCol="0" anchor="t">
            <a:spAutoFit/>
          </a:bodyPr>
          <a:lstStyle/>
          <a:p>
            <a:r>
              <a:rPr lang="en-US" sz="2400" dirty="0">
                <a:solidFill>
                  <a:srgbClr val="054B91"/>
                </a:solidFill>
                <a:latin typeface="Bold Ink"/>
                <a:ea typeface="Bold Ink"/>
              </a:rPr>
              <a:t>Which sports have the highest number of events in the Olympics?</a:t>
            </a:r>
          </a:p>
        </p:txBody>
      </p:sp>
      <p:pic>
        <p:nvPicPr>
          <p:cNvPr id="7" name="Picture 6">
            <a:extLst>
              <a:ext uri="{FF2B5EF4-FFF2-40B4-BE49-F238E27FC236}">
                <a16:creationId xmlns:a16="http://schemas.microsoft.com/office/drawing/2014/main" id="{89AD28DA-5A5A-F544-BD71-BFDE6407C656}"/>
              </a:ext>
            </a:extLst>
          </p:cNvPr>
          <p:cNvPicPr>
            <a:picLocks noChangeAspect="1"/>
          </p:cNvPicPr>
          <p:nvPr/>
        </p:nvPicPr>
        <p:blipFill>
          <a:blip r:embed="rId6"/>
          <a:stretch>
            <a:fillRect/>
          </a:stretch>
        </p:blipFill>
        <p:spPr>
          <a:xfrm>
            <a:off x="1600200" y="4686301"/>
            <a:ext cx="11962965" cy="5652168"/>
          </a:xfrm>
          <a:prstGeom prst="rect">
            <a:avLst/>
          </a:prstGeom>
        </p:spPr>
      </p:pic>
    </p:spTree>
    <p:extLst>
      <p:ext uri="{BB962C8B-B14F-4D97-AF65-F5344CB8AC3E}">
        <p14:creationId xmlns:p14="http://schemas.microsoft.com/office/powerpoint/2010/main" val="26194139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A2F5E8-1645-4547-DE52-A1B47AADD72E}"/>
            </a:ext>
          </a:extLst>
        </p:cNvPr>
        <p:cNvGrpSpPr/>
        <p:nvPr/>
      </p:nvGrpSpPr>
      <p:grpSpPr>
        <a:xfrm>
          <a:off x="0" y="0"/>
          <a:ext cx="0" cy="0"/>
          <a:chOff x="0" y="0"/>
          <a:chExt cx="0" cy="0"/>
        </a:xfrm>
      </p:grpSpPr>
      <p:grpSp>
        <p:nvGrpSpPr>
          <p:cNvPr id="3" name="Group 3">
            <a:extLst>
              <a:ext uri="{FF2B5EF4-FFF2-40B4-BE49-F238E27FC236}">
                <a16:creationId xmlns:a16="http://schemas.microsoft.com/office/drawing/2014/main" id="{C7796873-75C0-D8FB-8198-0F3B0E15A1B1}"/>
              </a:ext>
            </a:extLst>
          </p:cNvPr>
          <p:cNvGrpSpPr/>
          <p:nvPr/>
        </p:nvGrpSpPr>
        <p:grpSpPr>
          <a:xfrm>
            <a:off x="-6732378" y="-566398"/>
            <a:ext cx="12226501" cy="6052418"/>
            <a:chOff x="0" y="0"/>
            <a:chExt cx="1436696" cy="711200"/>
          </a:xfrm>
        </p:grpSpPr>
        <p:sp>
          <p:nvSpPr>
            <p:cNvPr id="4" name="Freeform 4">
              <a:extLst>
                <a:ext uri="{FF2B5EF4-FFF2-40B4-BE49-F238E27FC236}">
                  <a16:creationId xmlns:a16="http://schemas.microsoft.com/office/drawing/2014/main" id="{00B97B95-CEBB-3D7A-AD85-8BCB38E0A92C}"/>
                </a:ext>
              </a:extLst>
            </p:cNvPr>
            <p:cNvSpPr/>
            <p:nvPr/>
          </p:nvSpPr>
          <p:spPr>
            <a:xfrm>
              <a:off x="0" y="0"/>
              <a:ext cx="1436696" cy="711200"/>
            </a:xfrm>
            <a:custGeom>
              <a:avLst/>
              <a:gdLst/>
              <a:ahLst/>
              <a:cxnLst/>
              <a:rect l="l" t="t" r="r" b="b"/>
              <a:pathLst>
                <a:path w="1436696" h="711200">
                  <a:moveTo>
                    <a:pt x="718348" y="711200"/>
                  </a:moveTo>
                  <a:lnTo>
                    <a:pt x="1436696" y="0"/>
                  </a:lnTo>
                  <a:lnTo>
                    <a:pt x="0" y="0"/>
                  </a:lnTo>
                  <a:lnTo>
                    <a:pt x="718348" y="711200"/>
                  </a:lnTo>
                  <a:close/>
                </a:path>
              </a:pathLst>
            </a:custGeom>
            <a:solidFill>
              <a:srgbClr val="054B91"/>
            </a:solidFill>
          </p:spPr>
        </p:sp>
        <p:sp>
          <p:nvSpPr>
            <p:cNvPr id="5" name="TextBox 5">
              <a:extLst>
                <a:ext uri="{FF2B5EF4-FFF2-40B4-BE49-F238E27FC236}">
                  <a16:creationId xmlns:a16="http://schemas.microsoft.com/office/drawing/2014/main" id="{ECE66B29-C89B-BABE-44BE-B2F57B5F6718}"/>
                </a:ext>
              </a:extLst>
            </p:cNvPr>
            <p:cNvSpPr txBox="1"/>
            <p:nvPr/>
          </p:nvSpPr>
          <p:spPr>
            <a:xfrm>
              <a:off x="224484" y="3175"/>
              <a:ext cx="987729" cy="377825"/>
            </a:xfrm>
            <a:prstGeom prst="rect">
              <a:avLst/>
            </a:prstGeom>
          </p:spPr>
          <p:txBody>
            <a:bodyPr lIns="50800" tIns="50800" rIns="50800" bIns="50800" rtlCol="0" anchor="ctr"/>
            <a:lstStyle/>
            <a:p>
              <a:pPr algn="ctr">
                <a:lnSpc>
                  <a:spcPts val="2659"/>
                </a:lnSpc>
              </a:pPr>
              <a:endParaRPr/>
            </a:p>
          </p:txBody>
        </p:sp>
      </p:grpSp>
      <p:sp>
        <p:nvSpPr>
          <p:cNvPr id="10" name="TextBox 10">
            <a:extLst>
              <a:ext uri="{FF2B5EF4-FFF2-40B4-BE49-F238E27FC236}">
                <a16:creationId xmlns:a16="http://schemas.microsoft.com/office/drawing/2014/main" id="{C928C2FA-369F-2CBF-7809-72C995F315B4}"/>
              </a:ext>
            </a:extLst>
          </p:cNvPr>
          <p:cNvSpPr txBox="1"/>
          <p:nvPr/>
        </p:nvSpPr>
        <p:spPr>
          <a:xfrm>
            <a:off x="10988360" y="6603322"/>
            <a:ext cx="5853773" cy="2176636"/>
          </a:xfrm>
          <a:prstGeom prst="rect">
            <a:avLst/>
          </a:prstGeom>
        </p:spPr>
        <p:txBody>
          <a:bodyPr lIns="50800" tIns="50800" rIns="50800" bIns="50800" rtlCol="0" anchor="ctr"/>
          <a:lstStyle/>
          <a:p>
            <a:pPr algn="ctr">
              <a:lnSpc>
                <a:spcPts val="2659"/>
              </a:lnSpc>
              <a:spcBef>
                <a:spcPct val="0"/>
              </a:spcBef>
            </a:pPr>
            <a:endParaRPr/>
          </a:p>
        </p:txBody>
      </p:sp>
      <p:sp>
        <p:nvSpPr>
          <p:cNvPr id="11" name="Freeform 11">
            <a:extLst>
              <a:ext uri="{FF2B5EF4-FFF2-40B4-BE49-F238E27FC236}">
                <a16:creationId xmlns:a16="http://schemas.microsoft.com/office/drawing/2014/main" id="{A0EF9C41-5524-DC5E-CEC3-7273CA3C5E19}"/>
              </a:ext>
            </a:extLst>
          </p:cNvPr>
          <p:cNvSpPr/>
          <p:nvPr/>
        </p:nvSpPr>
        <p:spPr>
          <a:xfrm>
            <a:off x="11375006" y="7139812"/>
            <a:ext cx="761929" cy="976832"/>
          </a:xfrm>
          <a:custGeom>
            <a:avLst/>
            <a:gdLst/>
            <a:ahLst/>
            <a:cxnLst/>
            <a:rect l="l" t="t" r="r" b="b"/>
            <a:pathLst>
              <a:path w="761929" h="976832">
                <a:moveTo>
                  <a:pt x="0" y="0"/>
                </a:moveTo>
                <a:lnTo>
                  <a:pt x="761928" y="0"/>
                </a:lnTo>
                <a:lnTo>
                  <a:pt x="761928" y="976832"/>
                </a:lnTo>
                <a:lnTo>
                  <a:pt x="0" y="9768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2" name="TextBox 12">
            <a:extLst>
              <a:ext uri="{FF2B5EF4-FFF2-40B4-BE49-F238E27FC236}">
                <a16:creationId xmlns:a16="http://schemas.microsoft.com/office/drawing/2014/main" id="{4C684BA5-92BE-629E-FB5B-AE815142E74B}"/>
              </a:ext>
            </a:extLst>
          </p:cNvPr>
          <p:cNvSpPr txBox="1"/>
          <p:nvPr/>
        </p:nvSpPr>
        <p:spPr>
          <a:xfrm>
            <a:off x="4267200" y="2106622"/>
            <a:ext cx="9812612" cy="575286"/>
          </a:xfrm>
          <a:prstGeom prst="rect">
            <a:avLst/>
          </a:prstGeom>
        </p:spPr>
        <p:txBody>
          <a:bodyPr wrap="square" lIns="0" tIns="0" rIns="0" bIns="0" rtlCol="0" anchor="t">
            <a:spAutoFit/>
          </a:bodyPr>
          <a:lstStyle/>
          <a:p>
            <a:pPr marL="0" lvl="0" indent="0" algn="ctr">
              <a:lnSpc>
                <a:spcPts val="4209"/>
              </a:lnSpc>
              <a:spcBef>
                <a:spcPct val="0"/>
              </a:spcBef>
            </a:pPr>
            <a:endParaRPr lang="en-US" sz="6681" u="none" strike="noStrike" dirty="0">
              <a:solidFill>
                <a:srgbClr val="054B91"/>
              </a:solidFill>
              <a:latin typeface="Bold Ink"/>
              <a:ea typeface="Bold Ink"/>
              <a:cs typeface="Bold Ink"/>
              <a:sym typeface="Bold Ink"/>
            </a:endParaRPr>
          </a:p>
        </p:txBody>
      </p:sp>
      <p:sp>
        <p:nvSpPr>
          <p:cNvPr id="13" name="TextBox 13">
            <a:extLst>
              <a:ext uri="{FF2B5EF4-FFF2-40B4-BE49-F238E27FC236}">
                <a16:creationId xmlns:a16="http://schemas.microsoft.com/office/drawing/2014/main" id="{617BF3DF-6B88-DFD4-662F-5A5CD1D75E6C}"/>
              </a:ext>
            </a:extLst>
          </p:cNvPr>
          <p:cNvSpPr txBox="1"/>
          <p:nvPr/>
        </p:nvSpPr>
        <p:spPr>
          <a:xfrm>
            <a:off x="6325035" y="2140310"/>
            <a:ext cx="11962965" cy="2215991"/>
          </a:xfrm>
          <a:prstGeom prst="rect">
            <a:avLst/>
          </a:prstGeom>
        </p:spPr>
        <p:txBody>
          <a:bodyPr lIns="0" tIns="0" rIns="0" bIns="0" rtlCol="0" anchor="t">
            <a:spAutoFit/>
          </a:bodyPr>
          <a:lstStyle/>
          <a:p>
            <a:pPr marL="342900" indent="-342900">
              <a:buFont typeface="Arial" panose="020B0604020202020204" pitchFamily="34" charset="0"/>
              <a:buChar char="•"/>
            </a:pPr>
            <a:r>
              <a:rPr lang="en-US" sz="2400" dirty="0"/>
              <a:t>The scatter area chart reveals a </a:t>
            </a:r>
            <a:r>
              <a:rPr lang="en-US" sz="2400" b="1" dirty="0"/>
              <a:t>steady increase in participation across most Olympic sports over the decades</a:t>
            </a:r>
            <a:r>
              <a:rPr lang="en-US" sz="2400" dirty="0"/>
              <a:t>. Core sports like </a:t>
            </a:r>
            <a:r>
              <a:rPr lang="en-US" sz="2400" b="1" dirty="0"/>
              <a:t>Athletics, Swimming, and Gymnastics</a:t>
            </a:r>
            <a:r>
              <a:rPr lang="en-US" sz="2400" dirty="0"/>
              <a:t> consistently show high levels of participation, while several new and emerging sports display a noticeable rise in recent editions. This growth indicates the </a:t>
            </a:r>
            <a:r>
              <a:rPr lang="en-US" sz="2400" b="1" dirty="0"/>
              <a:t>expansion of the Olympic program</a:t>
            </a:r>
            <a:r>
              <a:rPr lang="en-US" sz="2400" dirty="0"/>
              <a:t>, </a:t>
            </a:r>
            <a:r>
              <a:rPr lang="en-US" sz="2400" b="1" dirty="0"/>
              <a:t>globalization of sport</a:t>
            </a:r>
            <a:r>
              <a:rPr lang="en-US" sz="2400" dirty="0"/>
              <a:t>, and </a:t>
            </a:r>
            <a:r>
              <a:rPr lang="en-US" sz="2400" b="1" dirty="0"/>
              <a:t>increased inclusivity</a:t>
            </a:r>
            <a:r>
              <a:rPr lang="en-US" sz="2400" dirty="0"/>
              <a:t>, reflecting how the Games have adapted to cultural changes and global sporting interests over time.</a:t>
            </a:r>
          </a:p>
        </p:txBody>
      </p:sp>
      <p:sp>
        <p:nvSpPr>
          <p:cNvPr id="16" name="Freeform 16">
            <a:extLst>
              <a:ext uri="{FF2B5EF4-FFF2-40B4-BE49-F238E27FC236}">
                <a16:creationId xmlns:a16="http://schemas.microsoft.com/office/drawing/2014/main" id="{F6972579-1D6F-8F43-776D-4BEA684CF4B4}"/>
              </a:ext>
            </a:extLst>
          </p:cNvPr>
          <p:cNvSpPr/>
          <p:nvPr/>
        </p:nvSpPr>
        <p:spPr>
          <a:xfrm>
            <a:off x="-1232614" y="-885814"/>
            <a:ext cx="2465229" cy="2465229"/>
          </a:xfrm>
          <a:custGeom>
            <a:avLst/>
            <a:gdLst/>
            <a:ahLst/>
            <a:cxnLst/>
            <a:rect l="l" t="t" r="r" b="b"/>
            <a:pathLst>
              <a:path w="2465229" h="2465229">
                <a:moveTo>
                  <a:pt x="0" y="0"/>
                </a:moveTo>
                <a:lnTo>
                  <a:pt x="2465228" y="0"/>
                </a:lnTo>
                <a:lnTo>
                  <a:pt x="2465228" y="2465229"/>
                </a:lnTo>
                <a:lnTo>
                  <a:pt x="0" y="2465229"/>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sp>
      <p:sp>
        <p:nvSpPr>
          <p:cNvPr id="17" name="Freeform 17">
            <a:extLst>
              <a:ext uri="{FF2B5EF4-FFF2-40B4-BE49-F238E27FC236}">
                <a16:creationId xmlns:a16="http://schemas.microsoft.com/office/drawing/2014/main" id="{9C9CB79D-1767-157B-3A0C-D6B4D6544D5E}"/>
              </a:ext>
            </a:extLst>
          </p:cNvPr>
          <p:cNvSpPr/>
          <p:nvPr/>
        </p:nvSpPr>
        <p:spPr>
          <a:xfrm>
            <a:off x="17055386" y="8779958"/>
            <a:ext cx="2465229" cy="2465229"/>
          </a:xfrm>
          <a:custGeom>
            <a:avLst/>
            <a:gdLst/>
            <a:ahLst/>
            <a:cxnLst/>
            <a:rect l="l" t="t" r="r" b="b"/>
            <a:pathLst>
              <a:path w="2465229" h="2465229">
                <a:moveTo>
                  <a:pt x="0" y="0"/>
                </a:moveTo>
                <a:lnTo>
                  <a:pt x="2465228" y="0"/>
                </a:lnTo>
                <a:lnTo>
                  <a:pt x="2465228" y="2465229"/>
                </a:lnTo>
                <a:lnTo>
                  <a:pt x="0" y="2465229"/>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sp>
      <p:sp>
        <p:nvSpPr>
          <p:cNvPr id="19" name="TextBox 12">
            <a:extLst>
              <a:ext uri="{FF2B5EF4-FFF2-40B4-BE49-F238E27FC236}">
                <a16:creationId xmlns:a16="http://schemas.microsoft.com/office/drawing/2014/main" id="{8DC70481-0B91-A95D-E9EE-F7A366346948}"/>
              </a:ext>
            </a:extLst>
          </p:cNvPr>
          <p:cNvSpPr txBox="1"/>
          <p:nvPr/>
        </p:nvSpPr>
        <p:spPr>
          <a:xfrm>
            <a:off x="9601200" y="-36836"/>
            <a:ext cx="17144999" cy="829714"/>
          </a:xfrm>
          <a:prstGeom prst="rect">
            <a:avLst/>
          </a:prstGeom>
        </p:spPr>
        <p:txBody>
          <a:bodyPr wrap="square" lIns="0" tIns="0" rIns="0" bIns="0" rtlCol="0" anchor="t">
            <a:spAutoFit/>
          </a:bodyPr>
          <a:lstStyle/>
          <a:p>
            <a:r>
              <a:rPr lang="en-US" sz="2400" dirty="0">
                <a:solidFill>
                  <a:srgbClr val="054B91"/>
                </a:solidFill>
                <a:latin typeface="Bold Ink"/>
                <a:ea typeface="Bold Ink"/>
              </a:rPr>
              <a:t>How has the participation in each sport evolved over time?</a:t>
            </a:r>
          </a:p>
          <a:p>
            <a:pPr marL="0" lvl="0" indent="0" algn="ctr">
              <a:lnSpc>
                <a:spcPts val="4209"/>
              </a:lnSpc>
              <a:spcBef>
                <a:spcPct val="0"/>
              </a:spcBef>
            </a:pPr>
            <a:endParaRPr lang="en-US" sz="2200" u="none" strike="noStrike" dirty="0">
              <a:solidFill>
                <a:srgbClr val="054B91"/>
              </a:solidFill>
              <a:latin typeface="Bold Ink"/>
              <a:ea typeface="Bold Ink"/>
              <a:cs typeface="Bold Ink"/>
              <a:sym typeface="Bold Ink"/>
            </a:endParaRPr>
          </a:p>
        </p:txBody>
      </p:sp>
      <p:pic>
        <p:nvPicPr>
          <p:cNvPr id="7" name="Picture 6">
            <a:extLst>
              <a:ext uri="{FF2B5EF4-FFF2-40B4-BE49-F238E27FC236}">
                <a16:creationId xmlns:a16="http://schemas.microsoft.com/office/drawing/2014/main" id="{23AED6CA-FF41-0A2F-B1BA-24FE7EA56572}"/>
              </a:ext>
            </a:extLst>
          </p:cNvPr>
          <p:cNvPicPr>
            <a:picLocks noChangeAspect="1"/>
          </p:cNvPicPr>
          <p:nvPr/>
        </p:nvPicPr>
        <p:blipFill>
          <a:blip r:embed="rId6"/>
          <a:stretch>
            <a:fillRect/>
          </a:stretch>
        </p:blipFill>
        <p:spPr>
          <a:xfrm>
            <a:off x="1232615" y="4533901"/>
            <a:ext cx="11962965" cy="5715000"/>
          </a:xfrm>
          <a:prstGeom prst="rect">
            <a:avLst/>
          </a:prstGeom>
        </p:spPr>
      </p:pic>
    </p:spTree>
    <p:extLst>
      <p:ext uri="{BB962C8B-B14F-4D97-AF65-F5344CB8AC3E}">
        <p14:creationId xmlns:p14="http://schemas.microsoft.com/office/powerpoint/2010/main" val="27051047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3CAEE0-04CC-F4C9-8F97-E2D2FCA22215}"/>
            </a:ext>
          </a:extLst>
        </p:cNvPr>
        <p:cNvGrpSpPr/>
        <p:nvPr/>
      </p:nvGrpSpPr>
      <p:grpSpPr>
        <a:xfrm>
          <a:off x="0" y="0"/>
          <a:ext cx="0" cy="0"/>
          <a:chOff x="0" y="0"/>
          <a:chExt cx="0" cy="0"/>
        </a:xfrm>
      </p:grpSpPr>
      <p:grpSp>
        <p:nvGrpSpPr>
          <p:cNvPr id="3" name="Group 3">
            <a:extLst>
              <a:ext uri="{FF2B5EF4-FFF2-40B4-BE49-F238E27FC236}">
                <a16:creationId xmlns:a16="http://schemas.microsoft.com/office/drawing/2014/main" id="{62C01896-65A5-C2DF-5584-9E7460DDEC91}"/>
              </a:ext>
            </a:extLst>
          </p:cNvPr>
          <p:cNvGrpSpPr/>
          <p:nvPr/>
        </p:nvGrpSpPr>
        <p:grpSpPr>
          <a:xfrm>
            <a:off x="15007432" y="-412340"/>
            <a:ext cx="3280568" cy="10916870"/>
            <a:chOff x="0" y="0"/>
            <a:chExt cx="1541734" cy="2875225"/>
          </a:xfrm>
        </p:grpSpPr>
        <p:sp>
          <p:nvSpPr>
            <p:cNvPr id="4" name="Freeform 4">
              <a:extLst>
                <a:ext uri="{FF2B5EF4-FFF2-40B4-BE49-F238E27FC236}">
                  <a16:creationId xmlns:a16="http://schemas.microsoft.com/office/drawing/2014/main" id="{F563BC37-19B7-FB35-B1B3-C4E0CD995CC8}"/>
                </a:ext>
              </a:extLst>
            </p:cNvPr>
            <p:cNvSpPr/>
            <p:nvPr/>
          </p:nvSpPr>
          <p:spPr>
            <a:xfrm>
              <a:off x="0" y="0"/>
              <a:ext cx="1541734" cy="2875225"/>
            </a:xfrm>
            <a:custGeom>
              <a:avLst/>
              <a:gdLst/>
              <a:ahLst/>
              <a:cxnLst/>
              <a:rect l="l" t="t" r="r" b="b"/>
              <a:pathLst>
                <a:path w="1541734" h="2875225">
                  <a:moveTo>
                    <a:pt x="0" y="0"/>
                  </a:moveTo>
                  <a:lnTo>
                    <a:pt x="1541734" y="0"/>
                  </a:lnTo>
                  <a:lnTo>
                    <a:pt x="1541734" y="2875225"/>
                  </a:lnTo>
                  <a:lnTo>
                    <a:pt x="0" y="2875225"/>
                  </a:lnTo>
                  <a:close/>
                </a:path>
              </a:pathLst>
            </a:custGeom>
            <a:solidFill>
              <a:srgbClr val="054B91"/>
            </a:solidFill>
          </p:spPr>
        </p:sp>
        <p:sp>
          <p:nvSpPr>
            <p:cNvPr id="5" name="TextBox 5">
              <a:extLst>
                <a:ext uri="{FF2B5EF4-FFF2-40B4-BE49-F238E27FC236}">
                  <a16:creationId xmlns:a16="http://schemas.microsoft.com/office/drawing/2014/main" id="{9B2D0566-41E3-1FCA-137C-0BA715F5F2D1}"/>
                </a:ext>
              </a:extLst>
            </p:cNvPr>
            <p:cNvSpPr txBox="1"/>
            <p:nvPr/>
          </p:nvSpPr>
          <p:spPr>
            <a:xfrm>
              <a:off x="0" y="-47625"/>
              <a:ext cx="1541734" cy="2922850"/>
            </a:xfrm>
            <a:prstGeom prst="rect">
              <a:avLst/>
            </a:prstGeom>
          </p:spPr>
          <p:txBody>
            <a:bodyPr lIns="50800" tIns="50800" rIns="50800" bIns="50800" rtlCol="0" anchor="ctr"/>
            <a:lstStyle/>
            <a:p>
              <a:pPr algn="ctr">
                <a:lnSpc>
                  <a:spcPts val="2659"/>
                </a:lnSpc>
                <a:spcBef>
                  <a:spcPct val="0"/>
                </a:spcBef>
              </a:pPr>
              <a:endParaRPr/>
            </a:p>
          </p:txBody>
        </p:sp>
      </p:grpSp>
      <p:sp>
        <p:nvSpPr>
          <p:cNvPr id="10" name="TextBox 10">
            <a:extLst>
              <a:ext uri="{FF2B5EF4-FFF2-40B4-BE49-F238E27FC236}">
                <a16:creationId xmlns:a16="http://schemas.microsoft.com/office/drawing/2014/main" id="{95D1F1DE-936E-FD26-7529-1D05BB4C2F51}"/>
              </a:ext>
            </a:extLst>
          </p:cNvPr>
          <p:cNvSpPr txBox="1"/>
          <p:nvPr/>
        </p:nvSpPr>
        <p:spPr>
          <a:xfrm>
            <a:off x="457200" y="580662"/>
            <a:ext cx="6248400" cy="369332"/>
          </a:xfrm>
          <a:prstGeom prst="rect">
            <a:avLst/>
          </a:prstGeom>
        </p:spPr>
        <p:txBody>
          <a:bodyPr wrap="square" lIns="0" tIns="0" rIns="0" bIns="0" rtlCol="0" anchor="t">
            <a:spAutoFit/>
          </a:bodyPr>
          <a:lstStyle/>
          <a:p>
            <a:r>
              <a:rPr lang="en-US" sz="2400" dirty="0">
                <a:solidFill>
                  <a:srgbClr val="054B91"/>
                </a:solidFill>
                <a:latin typeface="Bold Ink"/>
                <a:ea typeface="Bold Ink"/>
              </a:rPr>
              <a:t>How many events are there in each sport?</a:t>
            </a:r>
          </a:p>
        </p:txBody>
      </p:sp>
      <p:sp>
        <p:nvSpPr>
          <p:cNvPr id="11" name="TextBox 11">
            <a:extLst>
              <a:ext uri="{FF2B5EF4-FFF2-40B4-BE49-F238E27FC236}">
                <a16:creationId xmlns:a16="http://schemas.microsoft.com/office/drawing/2014/main" id="{42192E85-40E3-7232-D3AA-0A763330CA98}"/>
              </a:ext>
            </a:extLst>
          </p:cNvPr>
          <p:cNvSpPr txBox="1"/>
          <p:nvPr/>
        </p:nvSpPr>
        <p:spPr>
          <a:xfrm>
            <a:off x="6066971" y="1244792"/>
            <a:ext cx="8434176" cy="3165995"/>
          </a:xfrm>
          <a:prstGeom prst="rect">
            <a:avLst/>
          </a:prstGeom>
        </p:spPr>
        <p:txBody>
          <a:bodyPr lIns="0" tIns="0" rIns="0" bIns="0" rtlCol="0" anchor="t">
            <a:spAutoFit/>
          </a:bodyPr>
          <a:lstStyle/>
          <a:p>
            <a:pPr marL="342900" indent="-342900" algn="just">
              <a:lnSpc>
                <a:spcPts val="3079"/>
              </a:lnSpc>
              <a:buFont typeface="Arial" panose="020B0604020202020204" pitchFamily="34" charset="0"/>
              <a:buChar char="•"/>
            </a:pPr>
            <a:r>
              <a:rPr lang="en-US" sz="2400" dirty="0"/>
              <a:t>The stacked bar chart illustrates that </a:t>
            </a:r>
            <a:r>
              <a:rPr lang="en-US" sz="2400" b="1" dirty="0"/>
              <a:t>Athletics and Swimming</a:t>
            </a:r>
            <a:r>
              <a:rPr lang="en-US" sz="2400" dirty="0"/>
              <a:t> feature the highest number of events among all Olympic sports, indicating their </a:t>
            </a:r>
            <a:r>
              <a:rPr lang="en-US" sz="2400" b="1" dirty="0"/>
              <a:t>central importance</a:t>
            </a:r>
            <a:r>
              <a:rPr lang="en-US" sz="2400" dirty="0"/>
              <a:t> in the Games. Other sports like </a:t>
            </a:r>
            <a:r>
              <a:rPr lang="en-US" sz="2400" b="1" dirty="0"/>
              <a:t>Gymnastics, Rowing, and Shooting</a:t>
            </a:r>
            <a:r>
              <a:rPr lang="en-US" sz="2400" dirty="0"/>
              <a:t> also have a wide array of events, showcasing their </a:t>
            </a:r>
            <a:r>
              <a:rPr lang="en-US" sz="2400" b="1" dirty="0"/>
              <a:t>varied disciplines</a:t>
            </a:r>
            <a:r>
              <a:rPr lang="en-US" sz="2400" dirty="0"/>
              <a:t>. The distribution highlights how certain sports are designed to include multiple competitive formats, contributing significantly to the </a:t>
            </a:r>
            <a:r>
              <a:rPr lang="en-US" sz="2400" b="1" dirty="0"/>
              <a:t>overall event volume</a:t>
            </a:r>
            <a:r>
              <a:rPr lang="en-US" sz="2400" dirty="0"/>
              <a:t> in the Olympics.</a:t>
            </a:r>
            <a:endParaRPr lang="en-US" sz="2199" dirty="0">
              <a:solidFill>
                <a:srgbClr val="054B91"/>
              </a:solidFill>
              <a:latin typeface="Poppins"/>
              <a:ea typeface="Poppins"/>
              <a:cs typeface="Poppins"/>
              <a:sym typeface="Poppins"/>
            </a:endParaRPr>
          </a:p>
        </p:txBody>
      </p:sp>
      <p:grpSp>
        <p:nvGrpSpPr>
          <p:cNvPr id="13" name="Group 13">
            <a:extLst>
              <a:ext uri="{FF2B5EF4-FFF2-40B4-BE49-F238E27FC236}">
                <a16:creationId xmlns:a16="http://schemas.microsoft.com/office/drawing/2014/main" id="{4CF0F92F-BAA9-AB36-D319-E982978E1F42}"/>
              </a:ext>
            </a:extLst>
          </p:cNvPr>
          <p:cNvGrpSpPr/>
          <p:nvPr/>
        </p:nvGrpSpPr>
        <p:grpSpPr>
          <a:xfrm>
            <a:off x="-1143000" y="-269592"/>
            <a:ext cx="11414776" cy="824679"/>
            <a:chOff x="0" y="0"/>
            <a:chExt cx="3006361" cy="217199"/>
          </a:xfrm>
        </p:grpSpPr>
        <p:sp>
          <p:nvSpPr>
            <p:cNvPr id="14" name="Freeform 14">
              <a:extLst>
                <a:ext uri="{FF2B5EF4-FFF2-40B4-BE49-F238E27FC236}">
                  <a16:creationId xmlns:a16="http://schemas.microsoft.com/office/drawing/2014/main" id="{83737C2B-4C50-8B07-7B97-8982EF16F9DC}"/>
                </a:ext>
              </a:extLst>
            </p:cNvPr>
            <p:cNvSpPr/>
            <p:nvPr/>
          </p:nvSpPr>
          <p:spPr>
            <a:xfrm>
              <a:off x="0" y="0"/>
              <a:ext cx="3006361" cy="217199"/>
            </a:xfrm>
            <a:custGeom>
              <a:avLst/>
              <a:gdLst/>
              <a:ahLst/>
              <a:cxnLst/>
              <a:rect l="l" t="t" r="r" b="b"/>
              <a:pathLst>
                <a:path w="3006361" h="217199">
                  <a:moveTo>
                    <a:pt x="0" y="0"/>
                  </a:moveTo>
                  <a:lnTo>
                    <a:pt x="3006361" y="0"/>
                  </a:lnTo>
                  <a:lnTo>
                    <a:pt x="3006361" y="217199"/>
                  </a:lnTo>
                  <a:lnTo>
                    <a:pt x="0" y="217199"/>
                  </a:lnTo>
                  <a:close/>
                </a:path>
              </a:pathLst>
            </a:custGeom>
            <a:solidFill>
              <a:srgbClr val="D24339"/>
            </a:solidFill>
          </p:spPr>
        </p:sp>
        <p:sp>
          <p:nvSpPr>
            <p:cNvPr id="15" name="TextBox 15">
              <a:extLst>
                <a:ext uri="{FF2B5EF4-FFF2-40B4-BE49-F238E27FC236}">
                  <a16:creationId xmlns:a16="http://schemas.microsoft.com/office/drawing/2014/main" id="{D8EF1BF5-1880-D17D-7FCA-96F7253B0212}"/>
                </a:ext>
              </a:extLst>
            </p:cNvPr>
            <p:cNvSpPr txBox="1"/>
            <p:nvPr/>
          </p:nvSpPr>
          <p:spPr>
            <a:xfrm>
              <a:off x="0" y="-47625"/>
              <a:ext cx="3006361" cy="264824"/>
            </a:xfrm>
            <a:prstGeom prst="rect">
              <a:avLst/>
            </a:prstGeom>
          </p:spPr>
          <p:txBody>
            <a:bodyPr lIns="50800" tIns="50800" rIns="50800" bIns="50800" rtlCol="0" anchor="ctr"/>
            <a:lstStyle/>
            <a:p>
              <a:pPr algn="ctr">
                <a:lnSpc>
                  <a:spcPts val="2659"/>
                </a:lnSpc>
                <a:spcBef>
                  <a:spcPct val="0"/>
                </a:spcBef>
              </a:pPr>
              <a:endParaRPr/>
            </a:p>
          </p:txBody>
        </p:sp>
      </p:grpSp>
      <p:sp>
        <p:nvSpPr>
          <p:cNvPr id="16" name="Freeform 16">
            <a:extLst>
              <a:ext uri="{FF2B5EF4-FFF2-40B4-BE49-F238E27FC236}">
                <a16:creationId xmlns:a16="http://schemas.microsoft.com/office/drawing/2014/main" id="{864F36FA-13F8-8744-3339-1723D8011E0D}"/>
              </a:ext>
            </a:extLst>
          </p:cNvPr>
          <p:cNvSpPr/>
          <p:nvPr/>
        </p:nvSpPr>
        <p:spPr>
          <a:xfrm>
            <a:off x="13944600" y="8856303"/>
            <a:ext cx="2465229" cy="2465229"/>
          </a:xfrm>
          <a:custGeom>
            <a:avLst/>
            <a:gdLst/>
            <a:ahLst/>
            <a:cxnLst/>
            <a:rect l="l" t="t" r="r" b="b"/>
            <a:pathLst>
              <a:path w="2465229" h="2465229">
                <a:moveTo>
                  <a:pt x="0" y="0"/>
                </a:moveTo>
                <a:lnTo>
                  <a:pt x="2465229" y="0"/>
                </a:lnTo>
                <a:lnTo>
                  <a:pt x="2465229" y="2465229"/>
                </a:lnTo>
                <a:lnTo>
                  <a:pt x="0" y="2465229"/>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pic>
        <p:nvPicPr>
          <p:cNvPr id="20" name="Picture 19">
            <a:extLst>
              <a:ext uri="{FF2B5EF4-FFF2-40B4-BE49-F238E27FC236}">
                <a16:creationId xmlns:a16="http://schemas.microsoft.com/office/drawing/2014/main" id="{562AE879-CFF6-4B64-5843-C32577C5191C}"/>
              </a:ext>
            </a:extLst>
          </p:cNvPr>
          <p:cNvPicPr>
            <a:picLocks noChangeAspect="1"/>
          </p:cNvPicPr>
          <p:nvPr/>
        </p:nvPicPr>
        <p:blipFill>
          <a:blip r:embed="rId4"/>
          <a:stretch>
            <a:fillRect/>
          </a:stretch>
        </p:blipFill>
        <p:spPr>
          <a:xfrm>
            <a:off x="304800" y="5143500"/>
            <a:ext cx="10972800" cy="5097307"/>
          </a:xfrm>
          <a:prstGeom prst="rect">
            <a:avLst/>
          </a:prstGeom>
        </p:spPr>
      </p:pic>
    </p:spTree>
    <p:extLst>
      <p:ext uri="{BB962C8B-B14F-4D97-AF65-F5344CB8AC3E}">
        <p14:creationId xmlns:p14="http://schemas.microsoft.com/office/powerpoint/2010/main" val="26711387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a:extLst>
            <a:ext uri="{FF2B5EF4-FFF2-40B4-BE49-F238E27FC236}">
              <a16:creationId xmlns:a16="http://schemas.microsoft.com/office/drawing/2014/main" id="{2399958F-223C-2DB3-514C-D8F4EC588214}"/>
            </a:ext>
          </a:extLst>
        </p:cNvPr>
        <p:cNvGrpSpPr/>
        <p:nvPr/>
      </p:nvGrpSpPr>
      <p:grpSpPr>
        <a:xfrm>
          <a:off x="0" y="0"/>
          <a:ext cx="0" cy="0"/>
          <a:chOff x="0" y="0"/>
          <a:chExt cx="0" cy="0"/>
        </a:xfrm>
      </p:grpSpPr>
      <p:grpSp>
        <p:nvGrpSpPr>
          <p:cNvPr id="3" name="Group 3">
            <a:extLst>
              <a:ext uri="{FF2B5EF4-FFF2-40B4-BE49-F238E27FC236}">
                <a16:creationId xmlns:a16="http://schemas.microsoft.com/office/drawing/2014/main" id="{D21B7A78-1883-C411-FD09-BB7F5BC146EA}"/>
              </a:ext>
            </a:extLst>
          </p:cNvPr>
          <p:cNvGrpSpPr/>
          <p:nvPr/>
        </p:nvGrpSpPr>
        <p:grpSpPr>
          <a:xfrm>
            <a:off x="14713770" y="-448399"/>
            <a:ext cx="3574230" cy="10916870"/>
            <a:chOff x="0" y="0"/>
            <a:chExt cx="1541734" cy="2875225"/>
          </a:xfrm>
        </p:grpSpPr>
        <p:sp>
          <p:nvSpPr>
            <p:cNvPr id="4" name="Freeform 4">
              <a:extLst>
                <a:ext uri="{FF2B5EF4-FFF2-40B4-BE49-F238E27FC236}">
                  <a16:creationId xmlns:a16="http://schemas.microsoft.com/office/drawing/2014/main" id="{4ADD918A-7BAF-FF0C-F4A5-79BC98CE1C62}"/>
                </a:ext>
              </a:extLst>
            </p:cNvPr>
            <p:cNvSpPr/>
            <p:nvPr/>
          </p:nvSpPr>
          <p:spPr>
            <a:xfrm>
              <a:off x="0" y="0"/>
              <a:ext cx="1541734" cy="2875225"/>
            </a:xfrm>
            <a:custGeom>
              <a:avLst/>
              <a:gdLst/>
              <a:ahLst/>
              <a:cxnLst/>
              <a:rect l="l" t="t" r="r" b="b"/>
              <a:pathLst>
                <a:path w="1541734" h="2875225">
                  <a:moveTo>
                    <a:pt x="0" y="0"/>
                  </a:moveTo>
                  <a:lnTo>
                    <a:pt x="1541734" y="0"/>
                  </a:lnTo>
                  <a:lnTo>
                    <a:pt x="1541734" y="2875225"/>
                  </a:lnTo>
                  <a:lnTo>
                    <a:pt x="0" y="2875225"/>
                  </a:lnTo>
                  <a:close/>
                </a:path>
              </a:pathLst>
            </a:custGeom>
            <a:solidFill>
              <a:srgbClr val="054B91"/>
            </a:solidFill>
          </p:spPr>
        </p:sp>
        <p:sp>
          <p:nvSpPr>
            <p:cNvPr id="5" name="TextBox 5">
              <a:extLst>
                <a:ext uri="{FF2B5EF4-FFF2-40B4-BE49-F238E27FC236}">
                  <a16:creationId xmlns:a16="http://schemas.microsoft.com/office/drawing/2014/main" id="{58A63F28-0C1B-CE89-6B6B-AEF828FE69EF}"/>
                </a:ext>
              </a:extLst>
            </p:cNvPr>
            <p:cNvSpPr txBox="1"/>
            <p:nvPr/>
          </p:nvSpPr>
          <p:spPr>
            <a:xfrm>
              <a:off x="0" y="-47625"/>
              <a:ext cx="1541734" cy="2922850"/>
            </a:xfrm>
            <a:prstGeom prst="rect">
              <a:avLst/>
            </a:prstGeom>
          </p:spPr>
          <p:txBody>
            <a:bodyPr lIns="50800" tIns="50800" rIns="50800" bIns="50800" rtlCol="0" anchor="ctr"/>
            <a:lstStyle/>
            <a:p>
              <a:pPr algn="ctr">
                <a:lnSpc>
                  <a:spcPts val="2659"/>
                </a:lnSpc>
                <a:spcBef>
                  <a:spcPct val="0"/>
                </a:spcBef>
              </a:pPr>
              <a:endParaRPr/>
            </a:p>
          </p:txBody>
        </p:sp>
      </p:grpSp>
      <p:sp>
        <p:nvSpPr>
          <p:cNvPr id="10" name="TextBox 10">
            <a:extLst>
              <a:ext uri="{FF2B5EF4-FFF2-40B4-BE49-F238E27FC236}">
                <a16:creationId xmlns:a16="http://schemas.microsoft.com/office/drawing/2014/main" id="{698386D8-738C-0744-06F3-8409B51B661A}"/>
              </a:ext>
            </a:extLst>
          </p:cNvPr>
          <p:cNvSpPr txBox="1"/>
          <p:nvPr/>
        </p:nvSpPr>
        <p:spPr>
          <a:xfrm>
            <a:off x="228600" y="549207"/>
            <a:ext cx="10309459" cy="369332"/>
          </a:xfrm>
          <a:prstGeom prst="rect">
            <a:avLst/>
          </a:prstGeom>
        </p:spPr>
        <p:txBody>
          <a:bodyPr wrap="square" lIns="0" tIns="0" rIns="0" bIns="0" rtlCol="0" anchor="t">
            <a:spAutoFit/>
          </a:bodyPr>
          <a:lstStyle/>
          <a:p>
            <a:r>
              <a:rPr lang="en-US" sz="2400" dirty="0">
                <a:solidFill>
                  <a:srgbClr val="054B91"/>
                </a:solidFill>
                <a:latin typeface="Bold Ink"/>
                <a:ea typeface="Bold Ink"/>
              </a:rPr>
              <a:t>What is the distribution of events by gender (Men, Women, Mixed)?</a:t>
            </a:r>
          </a:p>
        </p:txBody>
      </p:sp>
      <p:sp>
        <p:nvSpPr>
          <p:cNvPr id="11" name="TextBox 11">
            <a:extLst>
              <a:ext uri="{FF2B5EF4-FFF2-40B4-BE49-F238E27FC236}">
                <a16:creationId xmlns:a16="http://schemas.microsoft.com/office/drawing/2014/main" id="{FAE04C20-E14E-9F72-D597-7C894640A47A}"/>
              </a:ext>
            </a:extLst>
          </p:cNvPr>
          <p:cNvSpPr txBox="1"/>
          <p:nvPr/>
        </p:nvSpPr>
        <p:spPr>
          <a:xfrm>
            <a:off x="6040777" y="1688644"/>
            <a:ext cx="8434176" cy="2954655"/>
          </a:xfrm>
          <a:prstGeom prst="rect">
            <a:avLst/>
          </a:prstGeom>
        </p:spPr>
        <p:txBody>
          <a:bodyPr lIns="0" tIns="0" rIns="0" bIns="0" rtlCol="0" anchor="t">
            <a:spAutoFit/>
          </a:bodyPr>
          <a:lstStyle/>
          <a:p>
            <a:pPr marL="342900" indent="-342900">
              <a:buFont typeface="Arial" panose="020B0604020202020204" pitchFamily="34" charset="0"/>
              <a:buChar char="•"/>
            </a:pPr>
            <a:r>
              <a:rPr lang="en-US" sz="2400" dirty="0"/>
              <a:t>The donut chart clearly reveals that </a:t>
            </a:r>
            <a:r>
              <a:rPr lang="en-US" sz="2400" b="1" dirty="0"/>
              <a:t>Men’s events still constitute the largest proportion</a:t>
            </a:r>
            <a:r>
              <a:rPr lang="en-US" sz="2400" dirty="0"/>
              <a:t> of total Olympic events, followed closely by </a:t>
            </a:r>
            <a:r>
              <a:rPr lang="en-US" sz="2400" b="1" dirty="0"/>
              <a:t>Women’s events</a:t>
            </a:r>
            <a:r>
              <a:rPr lang="en-US" sz="2400" dirty="0"/>
              <a:t>, reflecting the increasing focus on </a:t>
            </a:r>
            <a:r>
              <a:rPr lang="en-US" sz="2400" b="1" dirty="0"/>
              <a:t>gender equality</a:t>
            </a:r>
            <a:r>
              <a:rPr lang="en-US" sz="2400" dirty="0"/>
              <a:t> in recent editions. </a:t>
            </a:r>
            <a:r>
              <a:rPr lang="en-US" sz="2400" b="1" dirty="0"/>
              <a:t>Mixed-gender events</a:t>
            </a:r>
            <a:r>
              <a:rPr lang="en-US" sz="2400" dirty="0"/>
              <a:t>, while comparatively fewer, show a positive trend towards </a:t>
            </a:r>
            <a:r>
              <a:rPr lang="en-US" sz="2400" b="1" dirty="0"/>
              <a:t>inclusivity and collaborative competition</a:t>
            </a:r>
            <a:r>
              <a:rPr lang="en-US" sz="2400" dirty="0"/>
              <a:t>. This gender-wise distribution indicates the </a:t>
            </a:r>
            <a:r>
              <a:rPr lang="en-US" sz="2400" b="1" dirty="0"/>
              <a:t>evolution of the Olympic movement</a:t>
            </a:r>
            <a:r>
              <a:rPr lang="en-US" sz="2400" dirty="0"/>
              <a:t> toward a more balanced and diverse platform for athletes.</a:t>
            </a:r>
          </a:p>
        </p:txBody>
      </p:sp>
      <p:grpSp>
        <p:nvGrpSpPr>
          <p:cNvPr id="13" name="Group 13">
            <a:extLst>
              <a:ext uri="{FF2B5EF4-FFF2-40B4-BE49-F238E27FC236}">
                <a16:creationId xmlns:a16="http://schemas.microsoft.com/office/drawing/2014/main" id="{53847470-EEF7-3157-5C5D-E7CEA8F7B54A}"/>
              </a:ext>
            </a:extLst>
          </p:cNvPr>
          <p:cNvGrpSpPr/>
          <p:nvPr/>
        </p:nvGrpSpPr>
        <p:grpSpPr>
          <a:xfrm>
            <a:off x="-1130717" y="-312599"/>
            <a:ext cx="11414776" cy="824679"/>
            <a:chOff x="0" y="0"/>
            <a:chExt cx="3006361" cy="217199"/>
          </a:xfrm>
        </p:grpSpPr>
        <p:sp>
          <p:nvSpPr>
            <p:cNvPr id="14" name="Freeform 14">
              <a:extLst>
                <a:ext uri="{FF2B5EF4-FFF2-40B4-BE49-F238E27FC236}">
                  <a16:creationId xmlns:a16="http://schemas.microsoft.com/office/drawing/2014/main" id="{E20DFDBB-DFE2-4C8F-D78E-BE963612DCE6}"/>
                </a:ext>
              </a:extLst>
            </p:cNvPr>
            <p:cNvSpPr/>
            <p:nvPr/>
          </p:nvSpPr>
          <p:spPr>
            <a:xfrm>
              <a:off x="0" y="0"/>
              <a:ext cx="3006361" cy="217199"/>
            </a:xfrm>
            <a:custGeom>
              <a:avLst/>
              <a:gdLst/>
              <a:ahLst/>
              <a:cxnLst/>
              <a:rect l="l" t="t" r="r" b="b"/>
              <a:pathLst>
                <a:path w="3006361" h="217199">
                  <a:moveTo>
                    <a:pt x="0" y="0"/>
                  </a:moveTo>
                  <a:lnTo>
                    <a:pt x="3006361" y="0"/>
                  </a:lnTo>
                  <a:lnTo>
                    <a:pt x="3006361" y="217199"/>
                  </a:lnTo>
                  <a:lnTo>
                    <a:pt x="0" y="217199"/>
                  </a:lnTo>
                  <a:close/>
                </a:path>
              </a:pathLst>
            </a:custGeom>
            <a:solidFill>
              <a:srgbClr val="D24339"/>
            </a:solidFill>
          </p:spPr>
        </p:sp>
        <p:sp>
          <p:nvSpPr>
            <p:cNvPr id="15" name="TextBox 15">
              <a:extLst>
                <a:ext uri="{FF2B5EF4-FFF2-40B4-BE49-F238E27FC236}">
                  <a16:creationId xmlns:a16="http://schemas.microsoft.com/office/drawing/2014/main" id="{57CD0FB1-CD25-541D-FD7D-34F80F826E93}"/>
                </a:ext>
              </a:extLst>
            </p:cNvPr>
            <p:cNvSpPr txBox="1"/>
            <p:nvPr/>
          </p:nvSpPr>
          <p:spPr>
            <a:xfrm>
              <a:off x="0" y="-47625"/>
              <a:ext cx="3006361" cy="264824"/>
            </a:xfrm>
            <a:prstGeom prst="rect">
              <a:avLst/>
            </a:prstGeom>
          </p:spPr>
          <p:txBody>
            <a:bodyPr lIns="50800" tIns="50800" rIns="50800" bIns="50800" rtlCol="0" anchor="ctr"/>
            <a:lstStyle/>
            <a:p>
              <a:pPr algn="ctr">
                <a:lnSpc>
                  <a:spcPts val="2659"/>
                </a:lnSpc>
                <a:spcBef>
                  <a:spcPct val="0"/>
                </a:spcBef>
              </a:pPr>
              <a:endParaRPr/>
            </a:p>
          </p:txBody>
        </p:sp>
      </p:grpSp>
      <p:sp>
        <p:nvSpPr>
          <p:cNvPr id="16" name="Freeform 16">
            <a:extLst>
              <a:ext uri="{FF2B5EF4-FFF2-40B4-BE49-F238E27FC236}">
                <a16:creationId xmlns:a16="http://schemas.microsoft.com/office/drawing/2014/main" id="{6893A8BD-0757-9821-33CE-A9E32EAD6B36}"/>
              </a:ext>
            </a:extLst>
          </p:cNvPr>
          <p:cNvSpPr/>
          <p:nvPr/>
        </p:nvSpPr>
        <p:spPr>
          <a:xfrm>
            <a:off x="13944600" y="8856303"/>
            <a:ext cx="2465229" cy="2465229"/>
          </a:xfrm>
          <a:custGeom>
            <a:avLst/>
            <a:gdLst/>
            <a:ahLst/>
            <a:cxnLst/>
            <a:rect l="l" t="t" r="r" b="b"/>
            <a:pathLst>
              <a:path w="2465229" h="2465229">
                <a:moveTo>
                  <a:pt x="0" y="0"/>
                </a:moveTo>
                <a:lnTo>
                  <a:pt x="2465229" y="0"/>
                </a:lnTo>
                <a:lnTo>
                  <a:pt x="2465229" y="2465229"/>
                </a:lnTo>
                <a:lnTo>
                  <a:pt x="0" y="2465229"/>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pic>
        <p:nvPicPr>
          <p:cNvPr id="6" name="Picture 5">
            <a:extLst>
              <a:ext uri="{FF2B5EF4-FFF2-40B4-BE49-F238E27FC236}">
                <a16:creationId xmlns:a16="http://schemas.microsoft.com/office/drawing/2014/main" id="{4F0F3064-DF8C-2BC1-D4B9-11DA023525C5}"/>
              </a:ext>
            </a:extLst>
          </p:cNvPr>
          <p:cNvPicPr>
            <a:picLocks noChangeAspect="1"/>
          </p:cNvPicPr>
          <p:nvPr/>
        </p:nvPicPr>
        <p:blipFill>
          <a:blip r:embed="rId5"/>
          <a:stretch>
            <a:fillRect/>
          </a:stretch>
        </p:blipFill>
        <p:spPr>
          <a:xfrm>
            <a:off x="34119" y="5851473"/>
            <a:ext cx="8754697" cy="4610743"/>
          </a:xfrm>
          <a:prstGeom prst="rect">
            <a:avLst/>
          </a:prstGeom>
        </p:spPr>
      </p:pic>
    </p:spTree>
    <p:extLst>
      <p:ext uri="{BB962C8B-B14F-4D97-AF65-F5344CB8AC3E}">
        <p14:creationId xmlns:p14="http://schemas.microsoft.com/office/powerpoint/2010/main" val="7856139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a:extLst>
            <a:ext uri="{FF2B5EF4-FFF2-40B4-BE49-F238E27FC236}">
              <a16:creationId xmlns:a16="http://schemas.microsoft.com/office/drawing/2014/main" id="{32E8860C-9EA9-0F1E-C48D-25D98B83E350}"/>
            </a:ext>
          </a:extLst>
        </p:cNvPr>
        <p:cNvGrpSpPr/>
        <p:nvPr/>
      </p:nvGrpSpPr>
      <p:grpSpPr>
        <a:xfrm>
          <a:off x="0" y="0"/>
          <a:ext cx="0" cy="0"/>
          <a:chOff x="0" y="0"/>
          <a:chExt cx="0" cy="0"/>
        </a:xfrm>
      </p:grpSpPr>
      <p:grpSp>
        <p:nvGrpSpPr>
          <p:cNvPr id="3" name="Group 3">
            <a:extLst>
              <a:ext uri="{FF2B5EF4-FFF2-40B4-BE49-F238E27FC236}">
                <a16:creationId xmlns:a16="http://schemas.microsoft.com/office/drawing/2014/main" id="{53A4075D-06C5-ACC9-E973-5452A11F8D34}"/>
              </a:ext>
            </a:extLst>
          </p:cNvPr>
          <p:cNvGrpSpPr/>
          <p:nvPr/>
        </p:nvGrpSpPr>
        <p:grpSpPr>
          <a:xfrm>
            <a:off x="15007432" y="-412340"/>
            <a:ext cx="3280568" cy="10916870"/>
            <a:chOff x="0" y="0"/>
            <a:chExt cx="1541734" cy="2875225"/>
          </a:xfrm>
        </p:grpSpPr>
        <p:sp>
          <p:nvSpPr>
            <p:cNvPr id="4" name="Freeform 4">
              <a:extLst>
                <a:ext uri="{FF2B5EF4-FFF2-40B4-BE49-F238E27FC236}">
                  <a16:creationId xmlns:a16="http://schemas.microsoft.com/office/drawing/2014/main" id="{7F6AB29A-3ED0-5E72-D003-AA94C0C16774}"/>
                </a:ext>
              </a:extLst>
            </p:cNvPr>
            <p:cNvSpPr/>
            <p:nvPr/>
          </p:nvSpPr>
          <p:spPr>
            <a:xfrm>
              <a:off x="0" y="0"/>
              <a:ext cx="1541734" cy="2875225"/>
            </a:xfrm>
            <a:custGeom>
              <a:avLst/>
              <a:gdLst/>
              <a:ahLst/>
              <a:cxnLst/>
              <a:rect l="l" t="t" r="r" b="b"/>
              <a:pathLst>
                <a:path w="1541734" h="2875225">
                  <a:moveTo>
                    <a:pt x="0" y="0"/>
                  </a:moveTo>
                  <a:lnTo>
                    <a:pt x="1541734" y="0"/>
                  </a:lnTo>
                  <a:lnTo>
                    <a:pt x="1541734" y="2875225"/>
                  </a:lnTo>
                  <a:lnTo>
                    <a:pt x="0" y="2875225"/>
                  </a:lnTo>
                  <a:close/>
                </a:path>
              </a:pathLst>
            </a:custGeom>
            <a:solidFill>
              <a:srgbClr val="054B91"/>
            </a:solidFill>
          </p:spPr>
        </p:sp>
        <p:sp>
          <p:nvSpPr>
            <p:cNvPr id="5" name="TextBox 5">
              <a:extLst>
                <a:ext uri="{FF2B5EF4-FFF2-40B4-BE49-F238E27FC236}">
                  <a16:creationId xmlns:a16="http://schemas.microsoft.com/office/drawing/2014/main" id="{ABB44747-23E0-313C-7008-E6014A9DC918}"/>
                </a:ext>
              </a:extLst>
            </p:cNvPr>
            <p:cNvSpPr txBox="1"/>
            <p:nvPr/>
          </p:nvSpPr>
          <p:spPr>
            <a:xfrm>
              <a:off x="0" y="-47625"/>
              <a:ext cx="1541734" cy="2922850"/>
            </a:xfrm>
            <a:prstGeom prst="rect">
              <a:avLst/>
            </a:prstGeom>
          </p:spPr>
          <p:txBody>
            <a:bodyPr lIns="50800" tIns="50800" rIns="50800" bIns="50800" rtlCol="0" anchor="ctr"/>
            <a:lstStyle/>
            <a:p>
              <a:pPr algn="ctr">
                <a:lnSpc>
                  <a:spcPts val="2659"/>
                </a:lnSpc>
                <a:spcBef>
                  <a:spcPct val="0"/>
                </a:spcBef>
              </a:pPr>
              <a:endParaRPr/>
            </a:p>
          </p:txBody>
        </p:sp>
      </p:grpSp>
      <p:sp>
        <p:nvSpPr>
          <p:cNvPr id="10" name="TextBox 10">
            <a:extLst>
              <a:ext uri="{FF2B5EF4-FFF2-40B4-BE49-F238E27FC236}">
                <a16:creationId xmlns:a16="http://schemas.microsoft.com/office/drawing/2014/main" id="{48B63ECA-B0E3-4574-0FBF-1F5ABFBC7CA2}"/>
              </a:ext>
            </a:extLst>
          </p:cNvPr>
          <p:cNvSpPr txBox="1"/>
          <p:nvPr/>
        </p:nvSpPr>
        <p:spPr>
          <a:xfrm>
            <a:off x="304800" y="562855"/>
            <a:ext cx="7698561" cy="369332"/>
          </a:xfrm>
          <a:prstGeom prst="rect">
            <a:avLst/>
          </a:prstGeom>
        </p:spPr>
        <p:txBody>
          <a:bodyPr wrap="square" lIns="0" tIns="0" rIns="0" bIns="0" rtlCol="0" anchor="t">
            <a:spAutoFit/>
          </a:bodyPr>
          <a:lstStyle/>
          <a:p>
            <a:r>
              <a:rPr lang="en-US" sz="2400" dirty="0">
                <a:solidFill>
                  <a:srgbClr val="054B91"/>
                </a:solidFill>
                <a:latin typeface="Bold Ink"/>
                <a:ea typeface="Bold Ink"/>
              </a:rPr>
              <a:t>How has the number of events changed over time?</a:t>
            </a:r>
          </a:p>
        </p:txBody>
      </p:sp>
      <p:sp>
        <p:nvSpPr>
          <p:cNvPr id="11" name="TextBox 11">
            <a:extLst>
              <a:ext uri="{FF2B5EF4-FFF2-40B4-BE49-F238E27FC236}">
                <a16:creationId xmlns:a16="http://schemas.microsoft.com/office/drawing/2014/main" id="{04291ED7-B613-8A39-1368-214DF955B97C}"/>
              </a:ext>
            </a:extLst>
          </p:cNvPr>
          <p:cNvSpPr txBox="1"/>
          <p:nvPr/>
        </p:nvSpPr>
        <p:spPr>
          <a:xfrm>
            <a:off x="6040777" y="1688644"/>
            <a:ext cx="8434176" cy="2585323"/>
          </a:xfrm>
          <a:prstGeom prst="rect">
            <a:avLst/>
          </a:prstGeom>
        </p:spPr>
        <p:txBody>
          <a:bodyPr lIns="0" tIns="0" rIns="0" bIns="0" rtlCol="0" anchor="t">
            <a:spAutoFit/>
          </a:bodyPr>
          <a:lstStyle/>
          <a:p>
            <a:pPr marL="342900" indent="-342900">
              <a:buFont typeface="Arial" panose="020B0604020202020204" pitchFamily="34" charset="0"/>
              <a:buChar char="•"/>
            </a:pPr>
            <a:r>
              <a:rPr lang="en-US" sz="2400" dirty="0"/>
              <a:t>The line chart illustrates a </a:t>
            </a:r>
            <a:r>
              <a:rPr lang="en-US" sz="2400" b="1" dirty="0"/>
              <a:t>consistent upward trend</a:t>
            </a:r>
            <a:r>
              <a:rPr lang="en-US" sz="2400" dirty="0"/>
              <a:t> in the number of Olympic events over the years, indicating the </a:t>
            </a:r>
            <a:r>
              <a:rPr lang="en-US" sz="2400" b="1" dirty="0"/>
              <a:t>expansion and diversification</a:t>
            </a:r>
            <a:r>
              <a:rPr lang="en-US" sz="2400" dirty="0"/>
              <a:t> of the Games. This growth reflects the </a:t>
            </a:r>
            <a:r>
              <a:rPr lang="en-US" sz="2400" b="1" dirty="0"/>
              <a:t>introduction of new sports and disciplines</a:t>
            </a:r>
            <a:r>
              <a:rPr lang="en-US" sz="2400" dirty="0"/>
              <a:t>, as well as efforts by the Olympic Committee to </a:t>
            </a:r>
            <a:r>
              <a:rPr lang="en-US" sz="2400" b="1" dirty="0"/>
              <a:t>increase global engagement and representation</a:t>
            </a:r>
            <a:r>
              <a:rPr lang="en-US" sz="2400" dirty="0"/>
              <a:t>. Notable surges during certain periods highlight key moments of </a:t>
            </a:r>
            <a:r>
              <a:rPr lang="en-US" sz="2400" b="1" dirty="0"/>
              <a:t>modernization and reform</a:t>
            </a:r>
            <a:r>
              <a:rPr lang="en-US" sz="2400" dirty="0"/>
              <a:t> in Olympic history.</a:t>
            </a:r>
          </a:p>
        </p:txBody>
      </p:sp>
      <p:grpSp>
        <p:nvGrpSpPr>
          <p:cNvPr id="13" name="Group 13">
            <a:extLst>
              <a:ext uri="{FF2B5EF4-FFF2-40B4-BE49-F238E27FC236}">
                <a16:creationId xmlns:a16="http://schemas.microsoft.com/office/drawing/2014/main" id="{C9975A24-3203-3E51-8151-64DF0F45B6B7}"/>
              </a:ext>
            </a:extLst>
          </p:cNvPr>
          <p:cNvGrpSpPr/>
          <p:nvPr/>
        </p:nvGrpSpPr>
        <p:grpSpPr>
          <a:xfrm>
            <a:off x="-1130717" y="-312599"/>
            <a:ext cx="11414776" cy="824679"/>
            <a:chOff x="0" y="0"/>
            <a:chExt cx="3006361" cy="217199"/>
          </a:xfrm>
        </p:grpSpPr>
        <p:sp>
          <p:nvSpPr>
            <p:cNvPr id="14" name="Freeform 14">
              <a:extLst>
                <a:ext uri="{FF2B5EF4-FFF2-40B4-BE49-F238E27FC236}">
                  <a16:creationId xmlns:a16="http://schemas.microsoft.com/office/drawing/2014/main" id="{DAC1B2BC-93C7-7181-7831-69A506B85BD6}"/>
                </a:ext>
              </a:extLst>
            </p:cNvPr>
            <p:cNvSpPr/>
            <p:nvPr/>
          </p:nvSpPr>
          <p:spPr>
            <a:xfrm>
              <a:off x="0" y="0"/>
              <a:ext cx="3006361" cy="217199"/>
            </a:xfrm>
            <a:custGeom>
              <a:avLst/>
              <a:gdLst/>
              <a:ahLst/>
              <a:cxnLst/>
              <a:rect l="l" t="t" r="r" b="b"/>
              <a:pathLst>
                <a:path w="3006361" h="217199">
                  <a:moveTo>
                    <a:pt x="0" y="0"/>
                  </a:moveTo>
                  <a:lnTo>
                    <a:pt x="3006361" y="0"/>
                  </a:lnTo>
                  <a:lnTo>
                    <a:pt x="3006361" y="217199"/>
                  </a:lnTo>
                  <a:lnTo>
                    <a:pt x="0" y="217199"/>
                  </a:lnTo>
                  <a:close/>
                </a:path>
              </a:pathLst>
            </a:custGeom>
            <a:solidFill>
              <a:srgbClr val="D24339"/>
            </a:solidFill>
          </p:spPr>
        </p:sp>
        <p:sp>
          <p:nvSpPr>
            <p:cNvPr id="15" name="TextBox 15">
              <a:extLst>
                <a:ext uri="{FF2B5EF4-FFF2-40B4-BE49-F238E27FC236}">
                  <a16:creationId xmlns:a16="http://schemas.microsoft.com/office/drawing/2014/main" id="{8AAA44BA-E8D0-7A59-442D-B473C9EF5830}"/>
                </a:ext>
              </a:extLst>
            </p:cNvPr>
            <p:cNvSpPr txBox="1"/>
            <p:nvPr/>
          </p:nvSpPr>
          <p:spPr>
            <a:xfrm>
              <a:off x="0" y="-47625"/>
              <a:ext cx="3006361" cy="264824"/>
            </a:xfrm>
            <a:prstGeom prst="rect">
              <a:avLst/>
            </a:prstGeom>
          </p:spPr>
          <p:txBody>
            <a:bodyPr lIns="50800" tIns="50800" rIns="50800" bIns="50800" rtlCol="0" anchor="ctr"/>
            <a:lstStyle/>
            <a:p>
              <a:pPr algn="ctr">
                <a:lnSpc>
                  <a:spcPts val="2659"/>
                </a:lnSpc>
                <a:spcBef>
                  <a:spcPct val="0"/>
                </a:spcBef>
              </a:pPr>
              <a:endParaRPr/>
            </a:p>
          </p:txBody>
        </p:sp>
      </p:grpSp>
      <p:sp>
        <p:nvSpPr>
          <p:cNvPr id="16" name="Freeform 16">
            <a:extLst>
              <a:ext uri="{FF2B5EF4-FFF2-40B4-BE49-F238E27FC236}">
                <a16:creationId xmlns:a16="http://schemas.microsoft.com/office/drawing/2014/main" id="{B9B841ED-ED2B-6E02-68A2-38D655D37015}"/>
              </a:ext>
            </a:extLst>
          </p:cNvPr>
          <p:cNvSpPr/>
          <p:nvPr/>
        </p:nvSpPr>
        <p:spPr>
          <a:xfrm>
            <a:off x="13944600" y="8856303"/>
            <a:ext cx="2465229" cy="2465229"/>
          </a:xfrm>
          <a:custGeom>
            <a:avLst/>
            <a:gdLst/>
            <a:ahLst/>
            <a:cxnLst/>
            <a:rect l="l" t="t" r="r" b="b"/>
            <a:pathLst>
              <a:path w="2465229" h="2465229">
                <a:moveTo>
                  <a:pt x="0" y="0"/>
                </a:moveTo>
                <a:lnTo>
                  <a:pt x="2465229" y="0"/>
                </a:lnTo>
                <a:lnTo>
                  <a:pt x="2465229" y="2465229"/>
                </a:lnTo>
                <a:lnTo>
                  <a:pt x="0" y="2465229"/>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pic>
        <p:nvPicPr>
          <p:cNvPr id="8" name="Picture 7">
            <a:extLst>
              <a:ext uri="{FF2B5EF4-FFF2-40B4-BE49-F238E27FC236}">
                <a16:creationId xmlns:a16="http://schemas.microsoft.com/office/drawing/2014/main" id="{4096F66D-925B-FEB0-4ACF-36DBD182496C}"/>
              </a:ext>
            </a:extLst>
          </p:cNvPr>
          <p:cNvPicPr>
            <a:picLocks noChangeAspect="1"/>
          </p:cNvPicPr>
          <p:nvPr/>
        </p:nvPicPr>
        <p:blipFill>
          <a:blip r:embed="rId5"/>
          <a:stretch>
            <a:fillRect/>
          </a:stretch>
        </p:blipFill>
        <p:spPr>
          <a:xfrm>
            <a:off x="193920" y="4850804"/>
            <a:ext cx="10786716" cy="5238113"/>
          </a:xfrm>
          <a:prstGeom prst="rect">
            <a:avLst/>
          </a:prstGeom>
        </p:spPr>
      </p:pic>
    </p:spTree>
    <p:extLst>
      <p:ext uri="{BB962C8B-B14F-4D97-AF65-F5344CB8AC3E}">
        <p14:creationId xmlns:p14="http://schemas.microsoft.com/office/powerpoint/2010/main" val="5531235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6A6865-CA2B-6636-82F9-2E3D6FCD2C0F}"/>
            </a:ext>
          </a:extLst>
        </p:cNvPr>
        <p:cNvGrpSpPr/>
        <p:nvPr/>
      </p:nvGrpSpPr>
      <p:grpSpPr>
        <a:xfrm>
          <a:off x="0" y="0"/>
          <a:ext cx="0" cy="0"/>
          <a:chOff x="0" y="0"/>
          <a:chExt cx="0" cy="0"/>
        </a:xfrm>
      </p:grpSpPr>
      <p:grpSp>
        <p:nvGrpSpPr>
          <p:cNvPr id="3" name="Group 3">
            <a:extLst>
              <a:ext uri="{FF2B5EF4-FFF2-40B4-BE49-F238E27FC236}">
                <a16:creationId xmlns:a16="http://schemas.microsoft.com/office/drawing/2014/main" id="{01005B4F-7954-F9DD-B052-57530B59D380}"/>
              </a:ext>
            </a:extLst>
          </p:cNvPr>
          <p:cNvGrpSpPr/>
          <p:nvPr/>
        </p:nvGrpSpPr>
        <p:grpSpPr>
          <a:xfrm>
            <a:off x="-6732378" y="-566398"/>
            <a:ext cx="12226501" cy="6052418"/>
            <a:chOff x="0" y="0"/>
            <a:chExt cx="1436696" cy="711200"/>
          </a:xfrm>
        </p:grpSpPr>
        <p:sp>
          <p:nvSpPr>
            <p:cNvPr id="4" name="Freeform 4">
              <a:extLst>
                <a:ext uri="{FF2B5EF4-FFF2-40B4-BE49-F238E27FC236}">
                  <a16:creationId xmlns:a16="http://schemas.microsoft.com/office/drawing/2014/main" id="{811B438F-C300-7CC0-B12C-2D02FC1BAE93}"/>
                </a:ext>
              </a:extLst>
            </p:cNvPr>
            <p:cNvSpPr/>
            <p:nvPr/>
          </p:nvSpPr>
          <p:spPr>
            <a:xfrm>
              <a:off x="0" y="0"/>
              <a:ext cx="1436696" cy="711200"/>
            </a:xfrm>
            <a:custGeom>
              <a:avLst/>
              <a:gdLst/>
              <a:ahLst/>
              <a:cxnLst/>
              <a:rect l="l" t="t" r="r" b="b"/>
              <a:pathLst>
                <a:path w="1436696" h="711200">
                  <a:moveTo>
                    <a:pt x="718348" y="711200"/>
                  </a:moveTo>
                  <a:lnTo>
                    <a:pt x="1436696" y="0"/>
                  </a:lnTo>
                  <a:lnTo>
                    <a:pt x="0" y="0"/>
                  </a:lnTo>
                  <a:lnTo>
                    <a:pt x="718348" y="711200"/>
                  </a:lnTo>
                  <a:close/>
                </a:path>
              </a:pathLst>
            </a:custGeom>
            <a:solidFill>
              <a:srgbClr val="054B91"/>
            </a:solidFill>
          </p:spPr>
        </p:sp>
        <p:sp>
          <p:nvSpPr>
            <p:cNvPr id="5" name="TextBox 5">
              <a:extLst>
                <a:ext uri="{FF2B5EF4-FFF2-40B4-BE49-F238E27FC236}">
                  <a16:creationId xmlns:a16="http://schemas.microsoft.com/office/drawing/2014/main" id="{74669F53-465E-E0D8-014F-A64E7C666D96}"/>
                </a:ext>
              </a:extLst>
            </p:cNvPr>
            <p:cNvSpPr txBox="1"/>
            <p:nvPr/>
          </p:nvSpPr>
          <p:spPr>
            <a:xfrm>
              <a:off x="224484" y="3175"/>
              <a:ext cx="987729" cy="377825"/>
            </a:xfrm>
            <a:prstGeom prst="rect">
              <a:avLst/>
            </a:prstGeom>
          </p:spPr>
          <p:txBody>
            <a:bodyPr lIns="50800" tIns="50800" rIns="50800" bIns="50800" rtlCol="0" anchor="ctr"/>
            <a:lstStyle/>
            <a:p>
              <a:pPr algn="ctr">
                <a:lnSpc>
                  <a:spcPts val="2659"/>
                </a:lnSpc>
              </a:pPr>
              <a:endParaRPr/>
            </a:p>
          </p:txBody>
        </p:sp>
      </p:grpSp>
      <p:sp>
        <p:nvSpPr>
          <p:cNvPr id="11" name="Freeform 11">
            <a:extLst>
              <a:ext uri="{FF2B5EF4-FFF2-40B4-BE49-F238E27FC236}">
                <a16:creationId xmlns:a16="http://schemas.microsoft.com/office/drawing/2014/main" id="{AD69096F-A0CC-6790-9A79-E8EDCF7D80E6}"/>
              </a:ext>
            </a:extLst>
          </p:cNvPr>
          <p:cNvSpPr/>
          <p:nvPr/>
        </p:nvSpPr>
        <p:spPr>
          <a:xfrm>
            <a:off x="11375006" y="7139812"/>
            <a:ext cx="761929" cy="976832"/>
          </a:xfrm>
          <a:custGeom>
            <a:avLst/>
            <a:gdLst/>
            <a:ahLst/>
            <a:cxnLst/>
            <a:rect l="l" t="t" r="r" b="b"/>
            <a:pathLst>
              <a:path w="761929" h="976832">
                <a:moveTo>
                  <a:pt x="0" y="0"/>
                </a:moveTo>
                <a:lnTo>
                  <a:pt x="761928" y="0"/>
                </a:lnTo>
                <a:lnTo>
                  <a:pt x="761928" y="976832"/>
                </a:lnTo>
                <a:lnTo>
                  <a:pt x="0" y="9768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2" name="TextBox 12">
            <a:extLst>
              <a:ext uri="{FF2B5EF4-FFF2-40B4-BE49-F238E27FC236}">
                <a16:creationId xmlns:a16="http://schemas.microsoft.com/office/drawing/2014/main" id="{3A5CA887-B187-D184-7F61-A557D9EC88DD}"/>
              </a:ext>
            </a:extLst>
          </p:cNvPr>
          <p:cNvSpPr txBox="1"/>
          <p:nvPr/>
        </p:nvSpPr>
        <p:spPr>
          <a:xfrm>
            <a:off x="10521887" y="31173"/>
            <a:ext cx="7924800" cy="369332"/>
          </a:xfrm>
          <a:prstGeom prst="rect">
            <a:avLst/>
          </a:prstGeom>
        </p:spPr>
        <p:txBody>
          <a:bodyPr wrap="square" lIns="0" tIns="0" rIns="0" bIns="0" rtlCol="0" anchor="t">
            <a:spAutoFit/>
          </a:bodyPr>
          <a:lstStyle/>
          <a:p>
            <a:r>
              <a:rPr lang="en-US" sz="2400" dirty="0">
                <a:solidFill>
                  <a:srgbClr val="054B91"/>
                </a:solidFill>
                <a:latin typeface="Bold Ink"/>
                <a:ea typeface="Bold Ink"/>
              </a:rPr>
              <a:t>What is the distribution of participants by gender?</a:t>
            </a:r>
          </a:p>
        </p:txBody>
      </p:sp>
      <p:sp>
        <p:nvSpPr>
          <p:cNvPr id="13" name="TextBox 13">
            <a:extLst>
              <a:ext uri="{FF2B5EF4-FFF2-40B4-BE49-F238E27FC236}">
                <a16:creationId xmlns:a16="http://schemas.microsoft.com/office/drawing/2014/main" id="{0F24C963-E979-6582-CED7-55EFC619ABEE}"/>
              </a:ext>
            </a:extLst>
          </p:cNvPr>
          <p:cNvSpPr txBox="1"/>
          <p:nvPr/>
        </p:nvSpPr>
        <p:spPr>
          <a:xfrm>
            <a:off x="6155452" y="1792109"/>
            <a:ext cx="11962965" cy="1973361"/>
          </a:xfrm>
          <a:prstGeom prst="rect">
            <a:avLst/>
          </a:prstGeom>
        </p:spPr>
        <p:txBody>
          <a:bodyPr lIns="0" tIns="0" rIns="0" bIns="0" rtlCol="0" anchor="t">
            <a:spAutoFit/>
          </a:bodyPr>
          <a:lstStyle/>
          <a:p>
            <a:pPr marL="342900" indent="-342900" algn="just">
              <a:lnSpc>
                <a:spcPts val="3079"/>
              </a:lnSpc>
              <a:buFont typeface="Arial" panose="020B0604020202020204" pitchFamily="34" charset="0"/>
              <a:buChar char="•"/>
            </a:pPr>
            <a:r>
              <a:rPr lang="en-US" sz="2400" dirty="0"/>
              <a:t>The tree map clearly reveals that </a:t>
            </a:r>
            <a:r>
              <a:rPr lang="en-US" sz="2400" b="1" dirty="0"/>
              <a:t>male participants have historically dominated</a:t>
            </a:r>
            <a:r>
              <a:rPr lang="en-US" sz="2400" dirty="0"/>
              <a:t> Olympic participation, occupying the largest share in the dataset. However, the presence of </a:t>
            </a:r>
            <a:r>
              <a:rPr lang="en-US" sz="2400" b="1" dirty="0"/>
              <a:t>female participants has shown a steady increase</a:t>
            </a:r>
            <a:r>
              <a:rPr lang="en-US" sz="2400" dirty="0"/>
              <a:t>, reflecting a broader move toward </a:t>
            </a:r>
            <a:r>
              <a:rPr lang="en-US" sz="2400" b="1" dirty="0"/>
              <a:t>gender inclusivity and equality</a:t>
            </a:r>
            <a:r>
              <a:rPr lang="en-US" sz="2400" dirty="0"/>
              <a:t> in the Games. This visual insight highlights the ongoing efforts of the Olympic movement to </a:t>
            </a:r>
            <a:r>
              <a:rPr lang="en-US" sz="2400" b="1" dirty="0"/>
              <a:t>promote balanced representation across genders</a:t>
            </a:r>
            <a:r>
              <a:rPr lang="en-US" sz="2400" dirty="0"/>
              <a:t>.</a:t>
            </a:r>
            <a:endParaRPr lang="en-US" sz="2199" dirty="0">
              <a:solidFill>
                <a:srgbClr val="054B91"/>
              </a:solidFill>
              <a:latin typeface="Poppins"/>
              <a:ea typeface="Poppins"/>
              <a:cs typeface="Poppins"/>
              <a:sym typeface="Poppins"/>
            </a:endParaRPr>
          </a:p>
        </p:txBody>
      </p:sp>
      <p:sp>
        <p:nvSpPr>
          <p:cNvPr id="15" name="TextBox 15">
            <a:extLst>
              <a:ext uri="{FF2B5EF4-FFF2-40B4-BE49-F238E27FC236}">
                <a16:creationId xmlns:a16="http://schemas.microsoft.com/office/drawing/2014/main" id="{3411FCF1-4363-26B5-B700-299594D5A144}"/>
              </a:ext>
            </a:extLst>
          </p:cNvPr>
          <p:cNvSpPr txBox="1"/>
          <p:nvPr/>
        </p:nvSpPr>
        <p:spPr>
          <a:xfrm>
            <a:off x="12409928" y="7724903"/>
            <a:ext cx="4017725" cy="391741"/>
          </a:xfrm>
          <a:prstGeom prst="rect">
            <a:avLst/>
          </a:prstGeom>
        </p:spPr>
        <p:txBody>
          <a:bodyPr lIns="0" tIns="0" rIns="0" bIns="0" rtlCol="0" anchor="t">
            <a:spAutoFit/>
          </a:bodyPr>
          <a:lstStyle/>
          <a:p>
            <a:pPr algn="just">
              <a:lnSpc>
                <a:spcPts val="3079"/>
              </a:lnSpc>
            </a:pPr>
            <a:r>
              <a:rPr lang="en-US" sz="2199" dirty="0">
                <a:solidFill>
                  <a:srgbClr val="FFFFFF"/>
                </a:solidFill>
                <a:latin typeface="Poppins"/>
                <a:ea typeface="Poppins"/>
                <a:cs typeface="Poppins"/>
                <a:sym typeface="Poppins"/>
              </a:rPr>
              <a:t>123 Anywhere St., Any City</a:t>
            </a:r>
          </a:p>
        </p:txBody>
      </p:sp>
      <p:sp>
        <p:nvSpPr>
          <p:cNvPr id="16" name="Freeform 16">
            <a:extLst>
              <a:ext uri="{FF2B5EF4-FFF2-40B4-BE49-F238E27FC236}">
                <a16:creationId xmlns:a16="http://schemas.microsoft.com/office/drawing/2014/main" id="{81F028F1-9615-B16C-A12A-CACFD381A3A1}"/>
              </a:ext>
            </a:extLst>
          </p:cNvPr>
          <p:cNvSpPr/>
          <p:nvPr/>
        </p:nvSpPr>
        <p:spPr>
          <a:xfrm>
            <a:off x="-1232614" y="-885814"/>
            <a:ext cx="2465229" cy="2465229"/>
          </a:xfrm>
          <a:custGeom>
            <a:avLst/>
            <a:gdLst/>
            <a:ahLst/>
            <a:cxnLst/>
            <a:rect l="l" t="t" r="r" b="b"/>
            <a:pathLst>
              <a:path w="2465229" h="2465229">
                <a:moveTo>
                  <a:pt x="0" y="0"/>
                </a:moveTo>
                <a:lnTo>
                  <a:pt x="2465228" y="0"/>
                </a:lnTo>
                <a:lnTo>
                  <a:pt x="2465228" y="2465229"/>
                </a:lnTo>
                <a:lnTo>
                  <a:pt x="0" y="2465229"/>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sp>
      <p:sp>
        <p:nvSpPr>
          <p:cNvPr id="17" name="Freeform 17">
            <a:extLst>
              <a:ext uri="{FF2B5EF4-FFF2-40B4-BE49-F238E27FC236}">
                <a16:creationId xmlns:a16="http://schemas.microsoft.com/office/drawing/2014/main" id="{00B319BD-D623-F909-66CA-A480108CD628}"/>
              </a:ext>
            </a:extLst>
          </p:cNvPr>
          <p:cNvSpPr/>
          <p:nvPr/>
        </p:nvSpPr>
        <p:spPr>
          <a:xfrm>
            <a:off x="17055386" y="8779958"/>
            <a:ext cx="2465229" cy="2465229"/>
          </a:xfrm>
          <a:custGeom>
            <a:avLst/>
            <a:gdLst/>
            <a:ahLst/>
            <a:cxnLst/>
            <a:rect l="l" t="t" r="r" b="b"/>
            <a:pathLst>
              <a:path w="2465229" h="2465229">
                <a:moveTo>
                  <a:pt x="0" y="0"/>
                </a:moveTo>
                <a:lnTo>
                  <a:pt x="2465228" y="0"/>
                </a:lnTo>
                <a:lnTo>
                  <a:pt x="2465228" y="2465229"/>
                </a:lnTo>
                <a:lnTo>
                  <a:pt x="0" y="2465229"/>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sp>
      <p:pic>
        <p:nvPicPr>
          <p:cNvPr id="19" name="Picture 18">
            <a:extLst>
              <a:ext uri="{FF2B5EF4-FFF2-40B4-BE49-F238E27FC236}">
                <a16:creationId xmlns:a16="http://schemas.microsoft.com/office/drawing/2014/main" id="{1B1279C4-930A-9953-4189-09FE689662AE}"/>
              </a:ext>
            </a:extLst>
          </p:cNvPr>
          <p:cNvPicPr>
            <a:picLocks noChangeAspect="1"/>
          </p:cNvPicPr>
          <p:nvPr/>
        </p:nvPicPr>
        <p:blipFill>
          <a:blip r:embed="rId6"/>
          <a:stretch>
            <a:fillRect/>
          </a:stretch>
        </p:blipFill>
        <p:spPr>
          <a:xfrm>
            <a:off x="763634" y="4317827"/>
            <a:ext cx="10894966" cy="5314982"/>
          </a:xfrm>
          <a:prstGeom prst="rect">
            <a:avLst/>
          </a:prstGeom>
        </p:spPr>
      </p:pic>
    </p:spTree>
    <p:extLst>
      <p:ext uri="{BB962C8B-B14F-4D97-AF65-F5344CB8AC3E}">
        <p14:creationId xmlns:p14="http://schemas.microsoft.com/office/powerpoint/2010/main" val="40074079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1508137" y="-440269"/>
            <a:ext cx="12226501" cy="12977927"/>
            <a:chOff x="0" y="0"/>
            <a:chExt cx="1436696" cy="1524994"/>
          </a:xfrm>
        </p:grpSpPr>
        <p:sp>
          <p:nvSpPr>
            <p:cNvPr id="4" name="Freeform 4"/>
            <p:cNvSpPr/>
            <p:nvPr/>
          </p:nvSpPr>
          <p:spPr>
            <a:xfrm>
              <a:off x="0" y="0"/>
              <a:ext cx="1436696" cy="1524994"/>
            </a:xfrm>
            <a:custGeom>
              <a:avLst/>
              <a:gdLst/>
              <a:ahLst/>
              <a:cxnLst/>
              <a:rect l="l" t="t" r="r" b="b"/>
              <a:pathLst>
                <a:path w="1436696" h="1524994">
                  <a:moveTo>
                    <a:pt x="718348" y="1524994"/>
                  </a:moveTo>
                  <a:lnTo>
                    <a:pt x="1436696" y="0"/>
                  </a:lnTo>
                  <a:lnTo>
                    <a:pt x="0" y="0"/>
                  </a:lnTo>
                  <a:lnTo>
                    <a:pt x="718348" y="1524994"/>
                  </a:lnTo>
                  <a:close/>
                </a:path>
              </a:pathLst>
            </a:custGeom>
            <a:solidFill>
              <a:srgbClr val="054B91"/>
            </a:solidFill>
          </p:spPr>
        </p:sp>
        <p:sp>
          <p:nvSpPr>
            <p:cNvPr id="5" name="TextBox 5"/>
            <p:cNvSpPr txBox="1"/>
            <p:nvPr/>
          </p:nvSpPr>
          <p:spPr>
            <a:xfrm>
              <a:off x="224484" y="61303"/>
              <a:ext cx="987729" cy="755658"/>
            </a:xfrm>
            <a:prstGeom prst="rect">
              <a:avLst/>
            </a:prstGeom>
          </p:spPr>
          <p:txBody>
            <a:bodyPr lIns="50800" tIns="50800" rIns="50800" bIns="50800" rtlCol="0" anchor="ctr"/>
            <a:lstStyle/>
            <a:p>
              <a:pPr algn="ctr">
                <a:lnSpc>
                  <a:spcPts val="2659"/>
                </a:lnSpc>
              </a:pPr>
              <a:endParaRPr/>
            </a:p>
          </p:txBody>
        </p:sp>
      </p:grpSp>
      <p:sp>
        <p:nvSpPr>
          <p:cNvPr id="10" name="TextBox 10"/>
          <p:cNvSpPr txBox="1"/>
          <p:nvPr/>
        </p:nvSpPr>
        <p:spPr>
          <a:xfrm>
            <a:off x="9696703" y="1386083"/>
            <a:ext cx="8405724" cy="1560042"/>
          </a:xfrm>
          <a:prstGeom prst="rect">
            <a:avLst/>
          </a:prstGeom>
        </p:spPr>
        <p:txBody>
          <a:bodyPr wrap="square" lIns="0" tIns="0" rIns="0" bIns="0" rtlCol="0" anchor="t">
            <a:spAutoFit/>
          </a:bodyPr>
          <a:lstStyle/>
          <a:p>
            <a:pPr>
              <a:lnSpc>
                <a:spcPts val="6681"/>
              </a:lnSpc>
            </a:pPr>
            <a:r>
              <a:rPr lang="en-US" sz="2400" dirty="0">
                <a:solidFill>
                  <a:srgbClr val="054B91"/>
                </a:solidFill>
                <a:latin typeface="Bold Ink"/>
                <a:ea typeface="Bold Ink"/>
              </a:rPr>
              <a:t>Which countries have the highest number of participants in the Olympics?</a:t>
            </a:r>
          </a:p>
        </p:txBody>
      </p:sp>
      <p:sp>
        <p:nvSpPr>
          <p:cNvPr id="11" name="TextBox 11"/>
          <p:cNvSpPr txBox="1"/>
          <p:nvPr/>
        </p:nvSpPr>
        <p:spPr>
          <a:xfrm>
            <a:off x="9777781" y="4284261"/>
            <a:ext cx="7249889" cy="4431983"/>
          </a:xfrm>
          <a:prstGeom prst="rect">
            <a:avLst/>
          </a:prstGeom>
        </p:spPr>
        <p:txBody>
          <a:bodyPr lIns="0" tIns="0" rIns="0" bIns="0" rtlCol="0" anchor="t">
            <a:spAutoFit/>
          </a:bodyPr>
          <a:lstStyle/>
          <a:p>
            <a:pPr marL="342900" indent="-342900">
              <a:buFont typeface="Arial" panose="020B0604020202020204" pitchFamily="34" charset="0"/>
              <a:buChar char="•"/>
            </a:pPr>
            <a:r>
              <a:rPr lang="en-US" sz="2400" dirty="0"/>
              <a:t>The bubble map visualization reveals that </a:t>
            </a:r>
            <a:r>
              <a:rPr lang="en-US" sz="2400" b="1" dirty="0"/>
              <a:t>Sweden, Japan, Australia, Germany, France, the United Kingdom, several European nations, Poland, the United States, and Canada</a:t>
            </a:r>
            <a:r>
              <a:rPr lang="en-US" sz="2400" dirty="0"/>
              <a:t> rank among the </a:t>
            </a:r>
            <a:r>
              <a:rPr lang="en-US" sz="2400" b="1" dirty="0"/>
              <a:t>top 10 countries with the highest Olympic participation</a:t>
            </a:r>
            <a:r>
              <a:rPr lang="en-US" sz="2400" dirty="0"/>
              <a:t>. These nations have maintained a strong presence across multiple Olympic editions, indicating </a:t>
            </a:r>
            <a:r>
              <a:rPr lang="en-US" sz="2400" b="1" dirty="0"/>
              <a:t>robust sports ecosystems, consistent training programs, and active involvement in international competitions</a:t>
            </a:r>
            <a:r>
              <a:rPr lang="en-US" sz="2400" dirty="0"/>
              <a:t>. Their widespread and continuous participation highlights their strategic focus on global sporting excellence.</a:t>
            </a:r>
          </a:p>
        </p:txBody>
      </p:sp>
      <p:sp>
        <p:nvSpPr>
          <p:cNvPr id="15" name="Freeform 15"/>
          <p:cNvSpPr/>
          <p:nvPr/>
        </p:nvSpPr>
        <p:spPr>
          <a:xfrm>
            <a:off x="16626761" y="-857239"/>
            <a:ext cx="2465229" cy="2465229"/>
          </a:xfrm>
          <a:custGeom>
            <a:avLst/>
            <a:gdLst/>
            <a:ahLst/>
            <a:cxnLst/>
            <a:rect l="l" t="t" r="r" b="b"/>
            <a:pathLst>
              <a:path w="2465229" h="2465229">
                <a:moveTo>
                  <a:pt x="0" y="0"/>
                </a:moveTo>
                <a:lnTo>
                  <a:pt x="2465228" y="0"/>
                </a:lnTo>
                <a:lnTo>
                  <a:pt x="2465228" y="2465229"/>
                </a:lnTo>
                <a:lnTo>
                  <a:pt x="0" y="2465229"/>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
        <p:nvSpPr>
          <p:cNvPr id="16" name="Freeform 16"/>
          <p:cNvSpPr/>
          <p:nvPr/>
        </p:nvSpPr>
        <p:spPr>
          <a:xfrm>
            <a:off x="-825172" y="8823285"/>
            <a:ext cx="2465229" cy="2465229"/>
          </a:xfrm>
          <a:custGeom>
            <a:avLst/>
            <a:gdLst/>
            <a:ahLst/>
            <a:cxnLst/>
            <a:rect l="l" t="t" r="r" b="b"/>
            <a:pathLst>
              <a:path w="2465229" h="2465229">
                <a:moveTo>
                  <a:pt x="0" y="0"/>
                </a:moveTo>
                <a:lnTo>
                  <a:pt x="2465228" y="0"/>
                </a:lnTo>
                <a:lnTo>
                  <a:pt x="2465228" y="2465228"/>
                </a:lnTo>
                <a:lnTo>
                  <a:pt x="0" y="2465228"/>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pic>
        <p:nvPicPr>
          <p:cNvPr id="26" name="Picture 25">
            <a:extLst>
              <a:ext uri="{FF2B5EF4-FFF2-40B4-BE49-F238E27FC236}">
                <a16:creationId xmlns:a16="http://schemas.microsoft.com/office/drawing/2014/main" id="{F86A9A5C-2F11-E323-1801-642F2257D615}"/>
              </a:ext>
            </a:extLst>
          </p:cNvPr>
          <p:cNvPicPr>
            <a:picLocks noChangeAspect="1"/>
          </p:cNvPicPr>
          <p:nvPr/>
        </p:nvPicPr>
        <p:blipFill>
          <a:blip r:embed="rId4"/>
          <a:stretch>
            <a:fillRect/>
          </a:stretch>
        </p:blipFill>
        <p:spPr>
          <a:xfrm>
            <a:off x="165101" y="3807889"/>
            <a:ext cx="9245600" cy="5015396"/>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B1B8C7-8AB7-C0D2-43C3-F7D005DD18EC}"/>
            </a:ext>
          </a:extLst>
        </p:cNvPr>
        <p:cNvGrpSpPr/>
        <p:nvPr/>
      </p:nvGrpSpPr>
      <p:grpSpPr>
        <a:xfrm>
          <a:off x="0" y="0"/>
          <a:ext cx="0" cy="0"/>
          <a:chOff x="0" y="0"/>
          <a:chExt cx="0" cy="0"/>
        </a:xfrm>
      </p:grpSpPr>
      <p:grpSp>
        <p:nvGrpSpPr>
          <p:cNvPr id="3" name="Group 3">
            <a:extLst>
              <a:ext uri="{FF2B5EF4-FFF2-40B4-BE49-F238E27FC236}">
                <a16:creationId xmlns:a16="http://schemas.microsoft.com/office/drawing/2014/main" id="{CEF5E85C-766A-C020-D50B-4D154E126EFD}"/>
              </a:ext>
            </a:extLst>
          </p:cNvPr>
          <p:cNvGrpSpPr/>
          <p:nvPr/>
        </p:nvGrpSpPr>
        <p:grpSpPr>
          <a:xfrm>
            <a:off x="-1508137" y="-440269"/>
            <a:ext cx="12226501" cy="12977927"/>
            <a:chOff x="0" y="0"/>
            <a:chExt cx="1436696" cy="1524994"/>
          </a:xfrm>
        </p:grpSpPr>
        <p:sp>
          <p:nvSpPr>
            <p:cNvPr id="4" name="Freeform 4">
              <a:extLst>
                <a:ext uri="{FF2B5EF4-FFF2-40B4-BE49-F238E27FC236}">
                  <a16:creationId xmlns:a16="http://schemas.microsoft.com/office/drawing/2014/main" id="{0CF20AD1-FC9D-B00C-4A1C-6181A4BCB43F}"/>
                </a:ext>
              </a:extLst>
            </p:cNvPr>
            <p:cNvSpPr/>
            <p:nvPr/>
          </p:nvSpPr>
          <p:spPr>
            <a:xfrm>
              <a:off x="0" y="0"/>
              <a:ext cx="1436696" cy="1524994"/>
            </a:xfrm>
            <a:custGeom>
              <a:avLst/>
              <a:gdLst/>
              <a:ahLst/>
              <a:cxnLst/>
              <a:rect l="l" t="t" r="r" b="b"/>
              <a:pathLst>
                <a:path w="1436696" h="1524994">
                  <a:moveTo>
                    <a:pt x="718348" y="1524994"/>
                  </a:moveTo>
                  <a:lnTo>
                    <a:pt x="1436696" y="0"/>
                  </a:lnTo>
                  <a:lnTo>
                    <a:pt x="0" y="0"/>
                  </a:lnTo>
                  <a:lnTo>
                    <a:pt x="718348" y="1524994"/>
                  </a:lnTo>
                  <a:close/>
                </a:path>
              </a:pathLst>
            </a:custGeom>
            <a:solidFill>
              <a:srgbClr val="054B91"/>
            </a:solidFill>
          </p:spPr>
        </p:sp>
        <p:sp>
          <p:nvSpPr>
            <p:cNvPr id="5" name="TextBox 5">
              <a:extLst>
                <a:ext uri="{FF2B5EF4-FFF2-40B4-BE49-F238E27FC236}">
                  <a16:creationId xmlns:a16="http://schemas.microsoft.com/office/drawing/2014/main" id="{50184A7C-E618-C1DB-436F-A263D7E79AFF}"/>
                </a:ext>
              </a:extLst>
            </p:cNvPr>
            <p:cNvSpPr txBox="1"/>
            <p:nvPr/>
          </p:nvSpPr>
          <p:spPr>
            <a:xfrm>
              <a:off x="224484" y="61303"/>
              <a:ext cx="987729" cy="755658"/>
            </a:xfrm>
            <a:prstGeom prst="rect">
              <a:avLst/>
            </a:prstGeom>
          </p:spPr>
          <p:txBody>
            <a:bodyPr lIns="50800" tIns="50800" rIns="50800" bIns="50800" rtlCol="0" anchor="ctr"/>
            <a:lstStyle/>
            <a:p>
              <a:pPr algn="ctr">
                <a:lnSpc>
                  <a:spcPts val="2659"/>
                </a:lnSpc>
              </a:pPr>
              <a:endParaRPr/>
            </a:p>
          </p:txBody>
        </p:sp>
      </p:grpSp>
      <p:sp>
        <p:nvSpPr>
          <p:cNvPr id="10" name="TextBox 10">
            <a:extLst>
              <a:ext uri="{FF2B5EF4-FFF2-40B4-BE49-F238E27FC236}">
                <a16:creationId xmlns:a16="http://schemas.microsoft.com/office/drawing/2014/main" id="{3D5FE234-7CAA-A1A2-833A-B137AA2EA079}"/>
              </a:ext>
            </a:extLst>
          </p:cNvPr>
          <p:cNvSpPr txBox="1"/>
          <p:nvPr/>
        </p:nvSpPr>
        <p:spPr>
          <a:xfrm>
            <a:off x="9620988" y="1763791"/>
            <a:ext cx="8590812" cy="2424382"/>
          </a:xfrm>
          <a:prstGeom prst="rect">
            <a:avLst/>
          </a:prstGeom>
        </p:spPr>
        <p:txBody>
          <a:bodyPr wrap="square" lIns="0" tIns="0" rIns="0" bIns="0" rtlCol="0" anchor="t">
            <a:spAutoFit/>
          </a:bodyPr>
          <a:lstStyle/>
          <a:p>
            <a:pPr marL="0" lvl="0" indent="0" algn="l">
              <a:lnSpc>
                <a:spcPts val="6681"/>
              </a:lnSpc>
            </a:pPr>
            <a:r>
              <a:rPr lang="en-US" sz="2400" u="none" strike="noStrike" dirty="0">
                <a:solidFill>
                  <a:srgbClr val="054B91"/>
                </a:solidFill>
                <a:latin typeface="Bold Ink"/>
                <a:ea typeface="Bold Ink"/>
                <a:cs typeface="Bold Ink"/>
                <a:sym typeface="Bold Ink"/>
              </a:rPr>
              <a:t>How </a:t>
            </a:r>
            <a:r>
              <a:rPr lang="en-US" sz="2400" dirty="0">
                <a:solidFill>
                  <a:srgbClr val="054B91"/>
                </a:solidFill>
                <a:latin typeface="Bold Ink"/>
                <a:ea typeface="Bold Ink"/>
              </a:rPr>
              <a:t>does the age distribution of participants vary across different games?</a:t>
            </a:r>
            <a:br>
              <a:rPr lang="en-US" sz="2400" dirty="0"/>
            </a:br>
            <a:endParaRPr lang="en-US" sz="2400" u="none" strike="noStrike" dirty="0">
              <a:solidFill>
                <a:srgbClr val="054B91"/>
              </a:solidFill>
              <a:latin typeface="Bold Ink"/>
              <a:ea typeface="Bold Ink"/>
              <a:cs typeface="Bold Ink"/>
              <a:sym typeface="Bold Ink"/>
            </a:endParaRPr>
          </a:p>
        </p:txBody>
      </p:sp>
      <p:sp>
        <p:nvSpPr>
          <p:cNvPr id="11" name="TextBox 11">
            <a:extLst>
              <a:ext uri="{FF2B5EF4-FFF2-40B4-BE49-F238E27FC236}">
                <a16:creationId xmlns:a16="http://schemas.microsoft.com/office/drawing/2014/main" id="{0B319BF9-6DFB-E3C2-6B5B-65AC39882C47}"/>
              </a:ext>
            </a:extLst>
          </p:cNvPr>
          <p:cNvSpPr txBox="1"/>
          <p:nvPr/>
        </p:nvSpPr>
        <p:spPr>
          <a:xfrm>
            <a:off x="9620988" y="5057002"/>
            <a:ext cx="8264756" cy="3961084"/>
          </a:xfrm>
          <a:prstGeom prst="rect">
            <a:avLst/>
          </a:prstGeom>
        </p:spPr>
        <p:txBody>
          <a:bodyPr wrap="square" lIns="0" tIns="0" rIns="0" bIns="0" rtlCol="0" anchor="t">
            <a:spAutoFit/>
          </a:bodyPr>
          <a:lstStyle/>
          <a:p>
            <a:pPr marL="342900" indent="-342900" algn="just">
              <a:lnSpc>
                <a:spcPts val="3079"/>
              </a:lnSpc>
              <a:buFont typeface="Arial" panose="020B0604020202020204" pitchFamily="34" charset="0"/>
              <a:buChar char="•"/>
            </a:pPr>
            <a:r>
              <a:rPr lang="en-US" sz="2400" dirty="0"/>
              <a:t>The bar chart displays noticeable variations in the </a:t>
            </a:r>
            <a:r>
              <a:rPr lang="en-US" sz="2400" b="1" dirty="0"/>
              <a:t>age distribution of participants</a:t>
            </a:r>
            <a:r>
              <a:rPr lang="en-US" sz="2400" dirty="0"/>
              <a:t> across different Olympic Games. Most participants tend to fall within the </a:t>
            </a:r>
            <a:r>
              <a:rPr lang="en-US" sz="2400" b="1" dirty="0"/>
              <a:t>20 to 30 age range</a:t>
            </a:r>
            <a:r>
              <a:rPr lang="en-US" sz="2400" dirty="0"/>
              <a:t>, which reflects the peak of athletic performance. However, the presence of both younger and older athletes across certain games suggests </a:t>
            </a:r>
            <a:r>
              <a:rPr lang="en-US" sz="2400" b="1" dirty="0"/>
              <a:t>diversity in age depending on the sport type and edition</a:t>
            </a:r>
            <a:r>
              <a:rPr lang="en-US" sz="2400" dirty="0"/>
              <a:t>. This analysis indicates that while most sports favor younger competitors, events like shooting or equestrian may allow for broader age representation, contributing to the dynamic nature of Olympic participation.</a:t>
            </a:r>
            <a:endParaRPr lang="en-US" sz="2199" dirty="0">
              <a:solidFill>
                <a:srgbClr val="054B91"/>
              </a:solidFill>
              <a:latin typeface="Poppins"/>
              <a:ea typeface="Poppins"/>
              <a:cs typeface="Poppins"/>
              <a:sym typeface="Poppins"/>
            </a:endParaRPr>
          </a:p>
        </p:txBody>
      </p:sp>
      <p:sp>
        <p:nvSpPr>
          <p:cNvPr id="15" name="Freeform 15">
            <a:extLst>
              <a:ext uri="{FF2B5EF4-FFF2-40B4-BE49-F238E27FC236}">
                <a16:creationId xmlns:a16="http://schemas.microsoft.com/office/drawing/2014/main" id="{409DB93F-E455-79F7-E4C6-C115082915D7}"/>
              </a:ext>
            </a:extLst>
          </p:cNvPr>
          <p:cNvSpPr/>
          <p:nvPr/>
        </p:nvSpPr>
        <p:spPr>
          <a:xfrm>
            <a:off x="16626761" y="-857239"/>
            <a:ext cx="2465229" cy="2465229"/>
          </a:xfrm>
          <a:custGeom>
            <a:avLst/>
            <a:gdLst/>
            <a:ahLst/>
            <a:cxnLst/>
            <a:rect l="l" t="t" r="r" b="b"/>
            <a:pathLst>
              <a:path w="2465229" h="2465229">
                <a:moveTo>
                  <a:pt x="0" y="0"/>
                </a:moveTo>
                <a:lnTo>
                  <a:pt x="2465228" y="0"/>
                </a:lnTo>
                <a:lnTo>
                  <a:pt x="2465228" y="2465229"/>
                </a:lnTo>
                <a:lnTo>
                  <a:pt x="0" y="2465229"/>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
        <p:nvSpPr>
          <p:cNvPr id="16" name="Freeform 16">
            <a:extLst>
              <a:ext uri="{FF2B5EF4-FFF2-40B4-BE49-F238E27FC236}">
                <a16:creationId xmlns:a16="http://schemas.microsoft.com/office/drawing/2014/main" id="{9CA9F0AC-CD58-9039-A3E0-8B521C393D39}"/>
              </a:ext>
            </a:extLst>
          </p:cNvPr>
          <p:cNvSpPr/>
          <p:nvPr/>
        </p:nvSpPr>
        <p:spPr>
          <a:xfrm>
            <a:off x="-825172" y="8823285"/>
            <a:ext cx="2465229" cy="2465229"/>
          </a:xfrm>
          <a:custGeom>
            <a:avLst/>
            <a:gdLst/>
            <a:ahLst/>
            <a:cxnLst/>
            <a:rect l="l" t="t" r="r" b="b"/>
            <a:pathLst>
              <a:path w="2465229" h="2465229">
                <a:moveTo>
                  <a:pt x="0" y="0"/>
                </a:moveTo>
                <a:lnTo>
                  <a:pt x="2465228" y="0"/>
                </a:lnTo>
                <a:lnTo>
                  <a:pt x="2465228" y="2465228"/>
                </a:lnTo>
                <a:lnTo>
                  <a:pt x="0" y="2465228"/>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pic>
        <p:nvPicPr>
          <p:cNvPr id="18" name="Picture 17">
            <a:extLst>
              <a:ext uri="{FF2B5EF4-FFF2-40B4-BE49-F238E27FC236}">
                <a16:creationId xmlns:a16="http://schemas.microsoft.com/office/drawing/2014/main" id="{AD398C14-DC46-24EE-0189-8874510BA90E}"/>
              </a:ext>
            </a:extLst>
          </p:cNvPr>
          <p:cNvPicPr>
            <a:picLocks noChangeAspect="1"/>
          </p:cNvPicPr>
          <p:nvPr/>
        </p:nvPicPr>
        <p:blipFill>
          <a:blip r:embed="rId4"/>
          <a:stretch>
            <a:fillRect/>
          </a:stretch>
        </p:blipFill>
        <p:spPr>
          <a:xfrm>
            <a:off x="-57763" y="3306291"/>
            <a:ext cx="9678751" cy="4515480"/>
          </a:xfrm>
          <a:prstGeom prst="rect">
            <a:avLst/>
          </a:prstGeom>
        </p:spPr>
      </p:pic>
    </p:spTree>
    <p:extLst>
      <p:ext uri="{BB962C8B-B14F-4D97-AF65-F5344CB8AC3E}">
        <p14:creationId xmlns:p14="http://schemas.microsoft.com/office/powerpoint/2010/main" val="34368568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D8B701-7A04-3501-D597-0BF073EAB0F5}"/>
            </a:ext>
          </a:extLst>
        </p:cNvPr>
        <p:cNvGrpSpPr/>
        <p:nvPr/>
      </p:nvGrpSpPr>
      <p:grpSpPr>
        <a:xfrm>
          <a:off x="0" y="0"/>
          <a:ext cx="0" cy="0"/>
          <a:chOff x="0" y="0"/>
          <a:chExt cx="0" cy="0"/>
        </a:xfrm>
      </p:grpSpPr>
      <p:sp>
        <p:nvSpPr>
          <p:cNvPr id="15" name="Rectangle 14">
            <a:extLst>
              <a:ext uri="{FF2B5EF4-FFF2-40B4-BE49-F238E27FC236}">
                <a16:creationId xmlns:a16="http://schemas.microsoft.com/office/drawing/2014/main" id="{74A27AC2-197B-D55D-DC50-947A11AE3502}"/>
              </a:ext>
            </a:extLst>
          </p:cNvPr>
          <p:cNvSpPr/>
          <p:nvPr/>
        </p:nvSpPr>
        <p:spPr>
          <a:xfrm>
            <a:off x="4829953" y="114300"/>
            <a:ext cx="13182600" cy="1905000"/>
          </a:xfrm>
          <a:prstGeom prst="rect">
            <a:avLst/>
          </a:prstGeom>
          <a:ln>
            <a:noFill/>
          </a:ln>
        </p:spPr>
        <p:style>
          <a:lnRef idx="1">
            <a:schemeClr val="accent1"/>
          </a:lnRef>
          <a:fillRef idx="2">
            <a:schemeClr val="accent1"/>
          </a:fillRef>
          <a:effectRef idx="1">
            <a:schemeClr val="accent1"/>
          </a:effectRef>
          <a:fontRef idx="minor">
            <a:schemeClr val="dk1"/>
          </a:fontRef>
        </p:style>
        <p:txBody>
          <a:bodyPr rtlCol="0" anchor="ctr"/>
          <a:lstStyle/>
          <a:p>
            <a:pPr marL="285750" indent="-285750" algn="ctr">
              <a:buFont typeface="Arial" panose="020B0604020202020204" pitchFamily="34" charset="0"/>
              <a:buChar char="•"/>
            </a:pPr>
            <a:r>
              <a:rPr lang="en-US" i="1" dirty="0">
                <a:latin typeface="Aptos" panose="020B0004020202020204" pitchFamily="34" charset="0"/>
              </a:rPr>
              <a:t>This project presents an extensive end-to-end analysis of Olympic Games data using powerful data analytics tools — Microsoft Excel and Power BI. The core objective of this study is to understand the historical trends, regional performance, participation patterns, event evolution, and medal distribution across various editions of the Olympic Games. The analysis draws from rich historical datasets and transforms them into meaningful visual stories that reflect the evolution of sports on the global stage.</a:t>
            </a:r>
          </a:p>
        </p:txBody>
      </p:sp>
      <p:sp>
        <p:nvSpPr>
          <p:cNvPr id="18" name="Rectangle 17">
            <a:extLst>
              <a:ext uri="{FF2B5EF4-FFF2-40B4-BE49-F238E27FC236}">
                <a16:creationId xmlns:a16="http://schemas.microsoft.com/office/drawing/2014/main" id="{9F60FCFB-B8F1-0207-EE33-EC0EE52E103E}"/>
              </a:ext>
            </a:extLst>
          </p:cNvPr>
          <p:cNvSpPr/>
          <p:nvPr/>
        </p:nvSpPr>
        <p:spPr>
          <a:xfrm>
            <a:off x="15922" y="121792"/>
            <a:ext cx="2590800" cy="1905000"/>
          </a:xfrm>
          <a:prstGeom prst="rect">
            <a:avLst/>
          </a:prstGeom>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i="1" dirty="0">
              <a:latin typeface="Aptos" panose="020B0004020202020204" pitchFamily="34" charset="0"/>
            </a:endParaRPr>
          </a:p>
        </p:txBody>
      </p:sp>
      <p:pic>
        <p:nvPicPr>
          <p:cNvPr id="19" name="Picture 18">
            <a:extLst>
              <a:ext uri="{FF2B5EF4-FFF2-40B4-BE49-F238E27FC236}">
                <a16:creationId xmlns:a16="http://schemas.microsoft.com/office/drawing/2014/main" id="{D92B6271-BD9D-DC24-96EE-CE945C5B4C8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4852" y="339588"/>
            <a:ext cx="1537296" cy="1524000"/>
          </a:xfrm>
          <a:prstGeom prst="rect">
            <a:avLst/>
          </a:prstGeom>
        </p:spPr>
      </p:pic>
      <p:sp>
        <p:nvSpPr>
          <p:cNvPr id="21" name="Arrow: Right 20">
            <a:extLst>
              <a:ext uri="{FF2B5EF4-FFF2-40B4-BE49-F238E27FC236}">
                <a16:creationId xmlns:a16="http://schemas.microsoft.com/office/drawing/2014/main" id="{80DFBDF7-F37C-35E2-E9CA-6BEE84CF9F6B}"/>
              </a:ext>
            </a:extLst>
          </p:cNvPr>
          <p:cNvSpPr/>
          <p:nvPr/>
        </p:nvSpPr>
        <p:spPr>
          <a:xfrm>
            <a:off x="3229753" y="876300"/>
            <a:ext cx="914400" cy="533400"/>
          </a:xfrm>
          <a:prstGeom prst="rightArrow">
            <a:avLst/>
          </a:prstGeom>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marL="285750" indent="-285750" algn="ctr">
              <a:buFont typeface="Arial" panose="020B0604020202020204" pitchFamily="34" charset="0"/>
              <a:buChar char="•"/>
            </a:pPr>
            <a:endParaRPr lang="en-IN" i="1">
              <a:solidFill>
                <a:schemeClr val="dk1"/>
              </a:solidFill>
              <a:latin typeface="Aptos" panose="020B0004020202020204" pitchFamily="34" charset="0"/>
            </a:endParaRPr>
          </a:p>
        </p:txBody>
      </p:sp>
      <p:sp>
        <p:nvSpPr>
          <p:cNvPr id="22" name="Rectangle 21">
            <a:extLst>
              <a:ext uri="{FF2B5EF4-FFF2-40B4-BE49-F238E27FC236}">
                <a16:creationId xmlns:a16="http://schemas.microsoft.com/office/drawing/2014/main" id="{B9C92BB7-6D91-EE98-05B1-1B4BCC2FF234}"/>
              </a:ext>
            </a:extLst>
          </p:cNvPr>
          <p:cNvSpPr/>
          <p:nvPr/>
        </p:nvSpPr>
        <p:spPr>
          <a:xfrm>
            <a:off x="4825404" y="2124075"/>
            <a:ext cx="13182600" cy="1905000"/>
          </a:xfrm>
          <a:prstGeom prst="rect">
            <a:avLst/>
          </a:prstGeom>
          <a:ln>
            <a:noFill/>
          </a:ln>
        </p:spPr>
        <p:style>
          <a:lnRef idx="1">
            <a:schemeClr val="accent1"/>
          </a:lnRef>
          <a:fillRef idx="2">
            <a:schemeClr val="accent1"/>
          </a:fillRef>
          <a:effectRef idx="1">
            <a:schemeClr val="accent1"/>
          </a:effectRef>
          <a:fontRef idx="minor">
            <a:schemeClr val="dk1"/>
          </a:fontRef>
        </p:style>
        <p:txBody>
          <a:bodyPr rtlCol="0" anchor="ctr"/>
          <a:lstStyle/>
          <a:p>
            <a:pPr marL="285750" indent="-285750" algn="ctr">
              <a:buFont typeface="Arial" panose="020B0604020202020204" pitchFamily="34" charset="0"/>
              <a:buChar char="•"/>
            </a:pPr>
            <a:r>
              <a:rPr lang="en-US" dirty="0"/>
              <a:t>The project focuses on a wide array of insights such as identifying the dominant countries across time, highlighting gender-based participation, exploring the emergence and decline of certain events, and showcasing region-specific trends in sports. It also covers how cultural, geographical, and political factors influence athlete performance, sport popularity, and medal tallies.</a:t>
            </a:r>
            <a:endParaRPr lang="en-US" i="1" dirty="0">
              <a:latin typeface="Aptos" panose="020B0004020202020204" pitchFamily="34" charset="0"/>
            </a:endParaRPr>
          </a:p>
        </p:txBody>
      </p:sp>
      <p:sp>
        <p:nvSpPr>
          <p:cNvPr id="23" name="Rectangle 22">
            <a:extLst>
              <a:ext uri="{FF2B5EF4-FFF2-40B4-BE49-F238E27FC236}">
                <a16:creationId xmlns:a16="http://schemas.microsoft.com/office/drawing/2014/main" id="{813A0BE8-1584-147E-5B62-E2760F12950F}"/>
              </a:ext>
            </a:extLst>
          </p:cNvPr>
          <p:cNvSpPr/>
          <p:nvPr/>
        </p:nvSpPr>
        <p:spPr>
          <a:xfrm>
            <a:off x="-3629" y="2124075"/>
            <a:ext cx="2590800" cy="1905000"/>
          </a:xfrm>
          <a:prstGeom prst="rect">
            <a:avLst/>
          </a:prstGeom>
          <a:ln>
            <a:no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IN" sz="8000" dirty="0"/>
              <a:t>🌍</a:t>
            </a:r>
            <a:endParaRPr lang="en-US" sz="8000" i="1" dirty="0">
              <a:latin typeface="Aptos" panose="020B0004020202020204" pitchFamily="34" charset="0"/>
            </a:endParaRPr>
          </a:p>
        </p:txBody>
      </p:sp>
      <p:sp>
        <p:nvSpPr>
          <p:cNvPr id="28" name="Arrow: Right 27">
            <a:extLst>
              <a:ext uri="{FF2B5EF4-FFF2-40B4-BE49-F238E27FC236}">
                <a16:creationId xmlns:a16="http://schemas.microsoft.com/office/drawing/2014/main" id="{8203F15E-E60B-53B8-6402-24CB48E504AF}"/>
              </a:ext>
            </a:extLst>
          </p:cNvPr>
          <p:cNvSpPr/>
          <p:nvPr/>
        </p:nvSpPr>
        <p:spPr>
          <a:xfrm>
            <a:off x="3229753" y="2809875"/>
            <a:ext cx="914400" cy="533400"/>
          </a:xfrm>
          <a:prstGeom prst="rightArrow">
            <a:avLst/>
          </a:prstGeom>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IN" i="1" dirty="0">
              <a:solidFill>
                <a:schemeClr val="dk1"/>
              </a:solidFill>
              <a:latin typeface="Aptos" panose="020B0004020202020204" pitchFamily="34" charset="0"/>
            </a:endParaRPr>
          </a:p>
        </p:txBody>
      </p:sp>
      <p:sp>
        <p:nvSpPr>
          <p:cNvPr id="29" name="Rectangle 28">
            <a:extLst>
              <a:ext uri="{FF2B5EF4-FFF2-40B4-BE49-F238E27FC236}">
                <a16:creationId xmlns:a16="http://schemas.microsoft.com/office/drawing/2014/main" id="{6681BA5D-044F-F1F2-7BCA-58A936F8FE0A}"/>
              </a:ext>
            </a:extLst>
          </p:cNvPr>
          <p:cNvSpPr/>
          <p:nvPr/>
        </p:nvSpPr>
        <p:spPr>
          <a:xfrm>
            <a:off x="4802658" y="4238625"/>
            <a:ext cx="13182600" cy="1905000"/>
          </a:xfrm>
          <a:prstGeom prst="rect">
            <a:avLst/>
          </a:prstGeom>
          <a:ln>
            <a:noFill/>
          </a:ln>
        </p:spPr>
        <p:style>
          <a:lnRef idx="1">
            <a:schemeClr val="accent1"/>
          </a:lnRef>
          <a:fillRef idx="2">
            <a:schemeClr val="accent1"/>
          </a:fillRef>
          <a:effectRef idx="1">
            <a:schemeClr val="accent1"/>
          </a:effectRef>
          <a:fontRef idx="minor">
            <a:schemeClr val="dk1"/>
          </a:fontRef>
        </p:style>
        <p:txBody>
          <a:bodyPr rtlCol="0" anchor="ctr"/>
          <a:lstStyle/>
          <a:p>
            <a:pPr marL="285750" indent="-285750" algn="ctr">
              <a:buFont typeface="Arial" panose="020B0604020202020204" pitchFamily="34" charset="0"/>
              <a:buChar char="•"/>
            </a:pPr>
            <a:r>
              <a:rPr lang="en-US" dirty="0"/>
              <a:t>Multiple techniques were applied throughout this analysis. In Excel, descriptive statistical tools, pivot tables, and dynamic slicers were used to extract and visualize key trends. This was followed by an interactive dashboard built to allow users to explore the data by selecting filters such as Year, Gender, Region, and Sport. These insights were visually structured to be intuitive and accessible for strategic interpretation.</a:t>
            </a:r>
            <a:endParaRPr lang="en-US" i="1" dirty="0">
              <a:latin typeface="Aptos" panose="020B0004020202020204" pitchFamily="34" charset="0"/>
            </a:endParaRPr>
          </a:p>
        </p:txBody>
      </p:sp>
      <p:sp>
        <p:nvSpPr>
          <p:cNvPr id="30" name="Arrow: Right 29">
            <a:extLst>
              <a:ext uri="{FF2B5EF4-FFF2-40B4-BE49-F238E27FC236}">
                <a16:creationId xmlns:a16="http://schemas.microsoft.com/office/drawing/2014/main" id="{5CAA121B-8B94-9D12-33DF-EB58E65F6DAC}"/>
              </a:ext>
            </a:extLst>
          </p:cNvPr>
          <p:cNvSpPr/>
          <p:nvPr/>
        </p:nvSpPr>
        <p:spPr>
          <a:xfrm>
            <a:off x="3227261" y="4775069"/>
            <a:ext cx="914400" cy="533400"/>
          </a:xfrm>
          <a:prstGeom prst="rightArrow">
            <a:avLst/>
          </a:prstGeom>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IN" i="1" dirty="0">
              <a:solidFill>
                <a:schemeClr val="dk1"/>
              </a:solidFill>
              <a:latin typeface="Aptos" panose="020B0004020202020204" pitchFamily="34" charset="0"/>
            </a:endParaRPr>
          </a:p>
        </p:txBody>
      </p:sp>
      <p:sp>
        <p:nvSpPr>
          <p:cNvPr id="31" name="Rectangle 30">
            <a:extLst>
              <a:ext uri="{FF2B5EF4-FFF2-40B4-BE49-F238E27FC236}">
                <a16:creationId xmlns:a16="http://schemas.microsoft.com/office/drawing/2014/main" id="{F29226A5-FE0B-1F5B-8392-F285D5ACBF5F}"/>
              </a:ext>
            </a:extLst>
          </p:cNvPr>
          <p:cNvSpPr/>
          <p:nvPr/>
        </p:nvSpPr>
        <p:spPr>
          <a:xfrm>
            <a:off x="-3629" y="4238625"/>
            <a:ext cx="2590800" cy="1905000"/>
          </a:xfrm>
          <a:prstGeom prst="rect">
            <a:avLst/>
          </a:prstGeom>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i="1" dirty="0">
              <a:latin typeface="Aptos" panose="020B0004020202020204" pitchFamily="34" charset="0"/>
            </a:endParaRPr>
          </a:p>
        </p:txBody>
      </p:sp>
      <p:sp>
        <p:nvSpPr>
          <p:cNvPr id="34" name="TextBox 33">
            <a:extLst>
              <a:ext uri="{FF2B5EF4-FFF2-40B4-BE49-F238E27FC236}">
                <a16:creationId xmlns:a16="http://schemas.microsoft.com/office/drawing/2014/main" id="{2C6635E0-97CC-CC98-D294-F8A907E11C6C}"/>
              </a:ext>
            </a:extLst>
          </p:cNvPr>
          <p:cNvSpPr txBox="1"/>
          <p:nvPr/>
        </p:nvSpPr>
        <p:spPr>
          <a:xfrm>
            <a:off x="384763" y="4454079"/>
            <a:ext cx="1814015" cy="1323439"/>
          </a:xfrm>
          <a:prstGeom prst="rect">
            <a:avLst/>
          </a:prstGeom>
          <a:noFill/>
        </p:spPr>
        <p:txBody>
          <a:bodyPr wrap="square">
            <a:spAutoFit/>
          </a:bodyPr>
          <a:lstStyle/>
          <a:p>
            <a:r>
              <a:rPr lang="en-IN" sz="8000" b="1" dirty="0"/>
              <a:t>📊</a:t>
            </a:r>
            <a:endParaRPr lang="en-IN" sz="8000" dirty="0"/>
          </a:p>
        </p:txBody>
      </p:sp>
      <p:sp>
        <p:nvSpPr>
          <p:cNvPr id="35" name="Rectangle 34">
            <a:extLst>
              <a:ext uri="{FF2B5EF4-FFF2-40B4-BE49-F238E27FC236}">
                <a16:creationId xmlns:a16="http://schemas.microsoft.com/office/drawing/2014/main" id="{B86E4D3A-8E7C-4C1B-569C-7AB8D713A836}"/>
              </a:ext>
            </a:extLst>
          </p:cNvPr>
          <p:cNvSpPr/>
          <p:nvPr/>
        </p:nvSpPr>
        <p:spPr>
          <a:xfrm>
            <a:off x="4802658" y="6289544"/>
            <a:ext cx="13182600" cy="1905000"/>
          </a:xfrm>
          <a:prstGeom prst="rect">
            <a:avLst/>
          </a:prstGeom>
          <a:ln>
            <a:noFill/>
          </a:ln>
        </p:spPr>
        <p:style>
          <a:lnRef idx="1">
            <a:schemeClr val="accent1"/>
          </a:lnRef>
          <a:fillRef idx="2">
            <a:schemeClr val="accent1"/>
          </a:fillRef>
          <a:effectRef idx="1">
            <a:schemeClr val="accent1"/>
          </a:effectRef>
          <a:fontRef idx="minor">
            <a:schemeClr val="dk1"/>
          </a:fontRef>
        </p:style>
        <p:txBody>
          <a:bodyPr rtlCol="0" anchor="ctr"/>
          <a:lstStyle/>
          <a:p>
            <a:pPr marL="285750" indent="-285750" algn="ctr">
              <a:buFont typeface="Arial" panose="020B0604020202020204" pitchFamily="34" charset="0"/>
              <a:buChar char="•"/>
            </a:pPr>
            <a:r>
              <a:rPr lang="en-US" dirty="0"/>
              <a:t>Power BI extended the analytical capabilities with advanced DAX formulas, multiple page visualizations, and deep drill-downs into various dimensions like medals by sport, participant age trends, host city impact, and seasonal breakdowns. The use of interactive slicers, bookmarks, and KPIs makes the Power BI dashboard more dynamic and tailored for decision-makers and stakeholders.</a:t>
            </a:r>
            <a:endParaRPr lang="en-US" i="1" dirty="0">
              <a:latin typeface="Aptos" panose="020B0004020202020204" pitchFamily="34" charset="0"/>
            </a:endParaRPr>
          </a:p>
        </p:txBody>
      </p:sp>
      <p:sp>
        <p:nvSpPr>
          <p:cNvPr id="37" name="Rectangle 36">
            <a:extLst>
              <a:ext uri="{FF2B5EF4-FFF2-40B4-BE49-F238E27FC236}">
                <a16:creationId xmlns:a16="http://schemas.microsoft.com/office/drawing/2014/main" id="{C0CEE870-2BC2-63C7-602A-9A660AE79150}"/>
              </a:ext>
            </a:extLst>
          </p:cNvPr>
          <p:cNvSpPr/>
          <p:nvPr/>
        </p:nvSpPr>
        <p:spPr>
          <a:xfrm>
            <a:off x="-3630" y="6289544"/>
            <a:ext cx="2590800" cy="1905000"/>
          </a:xfrm>
          <a:prstGeom prst="rect">
            <a:avLst/>
          </a:prstGeom>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9600" i="1" dirty="0">
              <a:latin typeface="Aptos" panose="020B0004020202020204" pitchFamily="34" charset="0"/>
            </a:endParaRPr>
          </a:p>
        </p:txBody>
      </p:sp>
      <p:sp>
        <p:nvSpPr>
          <p:cNvPr id="38" name="Arrow: Right 37">
            <a:extLst>
              <a:ext uri="{FF2B5EF4-FFF2-40B4-BE49-F238E27FC236}">
                <a16:creationId xmlns:a16="http://schemas.microsoft.com/office/drawing/2014/main" id="{8EAF5A7B-0BEC-1E15-174F-D0AAB1806AD1}"/>
              </a:ext>
            </a:extLst>
          </p:cNvPr>
          <p:cNvSpPr/>
          <p:nvPr/>
        </p:nvSpPr>
        <p:spPr>
          <a:xfrm>
            <a:off x="3229753" y="6975344"/>
            <a:ext cx="914400" cy="533400"/>
          </a:xfrm>
          <a:prstGeom prst="rightArrow">
            <a:avLst/>
          </a:prstGeom>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IN" i="1" dirty="0">
              <a:solidFill>
                <a:schemeClr val="dk1"/>
              </a:solidFill>
              <a:latin typeface="Aptos" panose="020B0004020202020204" pitchFamily="34" charset="0"/>
            </a:endParaRPr>
          </a:p>
        </p:txBody>
      </p:sp>
      <p:pic>
        <p:nvPicPr>
          <p:cNvPr id="40" name="Picture 39">
            <a:extLst>
              <a:ext uri="{FF2B5EF4-FFF2-40B4-BE49-F238E27FC236}">
                <a16:creationId xmlns:a16="http://schemas.microsoft.com/office/drawing/2014/main" id="{40D7A8C7-3895-E023-6A22-EEB37A18727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7007" y="6714548"/>
            <a:ext cx="1095491" cy="1118623"/>
          </a:xfrm>
          <a:prstGeom prst="rect">
            <a:avLst/>
          </a:prstGeom>
        </p:spPr>
      </p:pic>
      <p:sp>
        <p:nvSpPr>
          <p:cNvPr id="41" name="Rectangle 40">
            <a:extLst>
              <a:ext uri="{FF2B5EF4-FFF2-40B4-BE49-F238E27FC236}">
                <a16:creationId xmlns:a16="http://schemas.microsoft.com/office/drawing/2014/main" id="{F1E5630A-F4CA-F43C-A095-2CFC8140824E}"/>
              </a:ext>
            </a:extLst>
          </p:cNvPr>
          <p:cNvSpPr/>
          <p:nvPr/>
        </p:nvSpPr>
        <p:spPr>
          <a:xfrm>
            <a:off x="4802658" y="8382000"/>
            <a:ext cx="13182600" cy="1905000"/>
          </a:xfrm>
          <a:prstGeom prst="rect">
            <a:avLst/>
          </a:prstGeom>
          <a:ln>
            <a:noFill/>
          </a:ln>
        </p:spPr>
        <p:style>
          <a:lnRef idx="1">
            <a:schemeClr val="accent1"/>
          </a:lnRef>
          <a:fillRef idx="2">
            <a:schemeClr val="accent1"/>
          </a:fillRef>
          <a:effectRef idx="1">
            <a:schemeClr val="accent1"/>
          </a:effectRef>
          <a:fontRef idx="minor">
            <a:schemeClr val="dk1"/>
          </a:fontRef>
        </p:style>
        <p:txBody>
          <a:bodyPr rtlCol="0" anchor="ctr"/>
          <a:lstStyle/>
          <a:p>
            <a:pPr marL="285750" indent="-285750" algn="ctr">
              <a:buFont typeface="Arial" panose="020B0604020202020204" pitchFamily="34" charset="0"/>
              <a:buChar char="•"/>
            </a:pPr>
            <a:r>
              <a:rPr lang="en-US" dirty="0"/>
              <a:t>By combining both platforms, this project provides a robust and holistic view of how the Olympics have transformed over decades. It serves as a data-driven storytelling model that supports decision-making in areas such as sports management, policy formulation, athlete development, and global sporting trends.</a:t>
            </a:r>
            <a:endParaRPr lang="en-US" i="1" dirty="0">
              <a:latin typeface="Aptos" panose="020B0004020202020204" pitchFamily="34" charset="0"/>
            </a:endParaRPr>
          </a:p>
        </p:txBody>
      </p:sp>
      <p:sp>
        <p:nvSpPr>
          <p:cNvPr id="42" name="Arrow: Right 41">
            <a:extLst>
              <a:ext uri="{FF2B5EF4-FFF2-40B4-BE49-F238E27FC236}">
                <a16:creationId xmlns:a16="http://schemas.microsoft.com/office/drawing/2014/main" id="{5EE0A6BD-B113-76C9-0343-841FD02993FD}"/>
              </a:ext>
            </a:extLst>
          </p:cNvPr>
          <p:cNvSpPr/>
          <p:nvPr/>
        </p:nvSpPr>
        <p:spPr>
          <a:xfrm>
            <a:off x="3227261" y="9067800"/>
            <a:ext cx="914400" cy="533400"/>
          </a:xfrm>
          <a:prstGeom prst="rightArrow">
            <a:avLst/>
          </a:prstGeom>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IN" i="1" dirty="0">
              <a:solidFill>
                <a:schemeClr val="dk1"/>
              </a:solidFill>
              <a:latin typeface="Aptos" panose="020B0004020202020204" pitchFamily="34" charset="0"/>
            </a:endParaRPr>
          </a:p>
        </p:txBody>
      </p:sp>
      <p:sp>
        <p:nvSpPr>
          <p:cNvPr id="43" name="Rectangle 42">
            <a:extLst>
              <a:ext uri="{FF2B5EF4-FFF2-40B4-BE49-F238E27FC236}">
                <a16:creationId xmlns:a16="http://schemas.microsoft.com/office/drawing/2014/main" id="{D163F502-C385-A607-931A-476906EA1104}"/>
              </a:ext>
            </a:extLst>
          </p:cNvPr>
          <p:cNvSpPr/>
          <p:nvPr/>
        </p:nvSpPr>
        <p:spPr>
          <a:xfrm>
            <a:off x="13782" y="8404094"/>
            <a:ext cx="2590800" cy="1905000"/>
          </a:xfrm>
          <a:prstGeom prst="rect">
            <a:avLst/>
          </a:prstGeom>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9600" i="1" dirty="0">
              <a:latin typeface="Aptos" panose="020B0004020202020204" pitchFamily="34" charset="0"/>
            </a:endParaRPr>
          </a:p>
        </p:txBody>
      </p:sp>
      <p:pic>
        <p:nvPicPr>
          <p:cNvPr id="45" name="Picture 44">
            <a:extLst>
              <a:ext uri="{FF2B5EF4-FFF2-40B4-BE49-F238E27FC236}">
                <a16:creationId xmlns:a16="http://schemas.microsoft.com/office/drawing/2014/main" id="{C30C2EEC-DA50-052E-A0EC-B489F7C21AA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62000" y="8953500"/>
            <a:ext cx="1143000" cy="1008128"/>
          </a:xfrm>
          <a:prstGeom prst="rect">
            <a:avLst/>
          </a:prstGeom>
        </p:spPr>
      </p:pic>
    </p:spTree>
    <p:extLst>
      <p:ext uri="{BB962C8B-B14F-4D97-AF65-F5344CB8AC3E}">
        <p14:creationId xmlns:p14="http://schemas.microsoft.com/office/powerpoint/2010/main" val="2206791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rot="-5400000">
            <a:off x="-1746215" y="-7997935"/>
            <a:ext cx="12226501" cy="12977927"/>
            <a:chOff x="0" y="0"/>
            <a:chExt cx="1436696" cy="1524994"/>
          </a:xfrm>
        </p:grpSpPr>
        <p:sp>
          <p:nvSpPr>
            <p:cNvPr id="4" name="Freeform 4"/>
            <p:cNvSpPr/>
            <p:nvPr/>
          </p:nvSpPr>
          <p:spPr>
            <a:xfrm>
              <a:off x="0" y="0"/>
              <a:ext cx="1436696" cy="1524994"/>
            </a:xfrm>
            <a:custGeom>
              <a:avLst/>
              <a:gdLst/>
              <a:ahLst/>
              <a:cxnLst/>
              <a:rect l="l" t="t" r="r" b="b"/>
              <a:pathLst>
                <a:path w="1436696" h="1524994">
                  <a:moveTo>
                    <a:pt x="718348" y="1524994"/>
                  </a:moveTo>
                  <a:lnTo>
                    <a:pt x="1436696" y="0"/>
                  </a:lnTo>
                  <a:lnTo>
                    <a:pt x="0" y="0"/>
                  </a:lnTo>
                  <a:lnTo>
                    <a:pt x="718348" y="1524994"/>
                  </a:lnTo>
                  <a:close/>
                </a:path>
              </a:pathLst>
            </a:custGeom>
            <a:solidFill>
              <a:srgbClr val="054B91"/>
            </a:solidFill>
          </p:spPr>
        </p:sp>
        <p:sp>
          <p:nvSpPr>
            <p:cNvPr id="5" name="TextBox 5"/>
            <p:cNvSpPr txBox="1"/>
            <p:nvPr/>
          </p:nvSpPr>
          <p:spPr>
            <a:xfrm>
              <a:off x="224484" y="61303"/>
              <a:ext cx="987729" cy="755658"/>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rot="5400000">
            <a:off x="6239152" y="4228566"/>
            <a:ext cx="12226501" cy="12977927"/>
            <a:chOff x="0" y="0"/>
            <a:chExt cx="1436696" cy="1524994"/>
          </a:xfrm>
        </p:grpSpPr>
        <p:sp>
          <p:nvSpPr>
            <p:cNvPr id="7" name="Freeform 7"/>
            <p:cNvSpPr/>
            <p:nvPr/>
          </p:nvSpPr>
          <p:spPr>
            <a:xfrm>
              <a:off x="0" y="0"/>
              <a:ext cx="1436696" cy="1524994"/>
            </a:xfrm>
            <a:custGeom>
              <a:avLst/>
              <a:gdLst/>
              <a:ahLst/>
              <a:cxnLst/>
              <a:rect l="l" t="t" r="r" b="b"/>
              <a:pathLst>
                <a:path w="1436696" h="1524994">
                  <a:moveTo>
                    <a:pt x="718348" y="1524994"/>
                  </a:moveTo>
                  <a:lnTo>
                    <a:pt x="1436696" y="0"/>
                  </a:lnTo>
                  <a:lnTo>
                    <a:pt x="0" y="0"/>
                  </a:lnTo>
                  <a:lnTo>
                    <a:pt x="718348" y="1524994"/>
                  </a:lnTo>
                  <a:close/>
                </a:path>
              </a:pathLst>
            </a:custGeom>
            <a:solidFill>
              <a:srgbClr val="054B91"/>
            </a:solidFill>
          </p:spPr>
        </p:sp>
        <p:sp>
          <p:nvSpPr>
            <p:cNvPr id="8" name="TextBox 8"/>
            <p:cNvSpPr txBox="1"/>
            <p:nvPr/>
          </p:nvSpPr>
          <p:spPr>
            <a:xfrm>
              <a:off x="224484" y="61303"/>
              <a:ext cx="987729" cy="755658"/>
            </a:xfrm>
            <a:prstGeom prst="rect">
              <a:avLst/>
            </a:prstGeom>
          </p:spPr>
          <p:txBody>
            <a:bodyPr lIns="50800" tIns="50800" rIns="50800" bIns="50800" rtlCol="0" anchor="ctr"/>
            <a:lstStyle/>
            <a:p>
              <a:pPr algn="ctr">
                <a:lnSpc>
                  <a:spcPts val="2659"/>
                </a:lnSpc>
              </a:pPr>
              <a:endParaRPr/>
            </a:p>
          </p:txBody>
        </p:sp>
      </p:grpSp>
      <p:sp>
        <p:nvSpPr>
          <p:cNvPr id="15" name="TextBox 15"/>
          <p:cNvSpPr txBox="1"/>
          <p:nvPr/>
        </p:nvSpPr>
        <p:spPr>
          <a:xfrm>
            <a:off x="10596521" y="726131"/>
            <a:ext cx="7772400" cy="738664"/>
          </a:xfrm>
          <a:prstGeom prst="rect">
            <a:avLst/>
          </a:prstGeom>
        </p:spPr>
        <p:txBody>
          <a:bodyPr wrap="square" lIns="0" tIns="0" rIns="0" bIns="0" rtlCol="0" anchor="t">
            <a:spAutoFit/>
          </a:bodyPr>
          <a:lstStyle/>
          <a:p>
            <a:r>
              <a:rPr lang="en-US" sz="2400" dirty="0">
                <a:solidFill>
                  <a:srgbClr val="054B91"/>
                </a:solidFill>
                <a:latin typeface="Bold Ink"/>
                <a:ea typeface="Bold Ink"/>
              </a:rPr>
              <a:t>How many medals have been awarded in each Olympics?</a:t>
            </a:r>
          </a:p>
        </p:txBody>
      </p:sp>
      <p:sp>
        <p:nvSpPr>
          <p:cNvPr id="16" name="TextBox 16"/>
          <p:cNvSpPr txBox="1"/>
          <p:nvPr/>
        </p:nvSpPr>
        <p:spPr>
          <a:xfrm>
            <a:off x="8024776" y="2006296"/>
            <a:ext cx="9525000" cy="3563540"/>
          </a:xfrm>
          <a:prstGeom prst="rect">
            <a:avLst/>
          </a:prstGeom>
        </p:spPr>
        <p:txBody>
          <a:bodyPr wrap="square" lIns="0" tIns="0" rIns="0" bIns="0" rtlCol="0" anchor="t">
            <a:spAutoFit/>
          </a:bodyPr>
          <a:lstStyle/>
          <a:p>
            <a:pPr marL="342900" indent="-342900" algn="just">
              <a:lnSpc>
                <a:spcPts val="3079"/>
              </a:lnSpc>
              <a:buFont typeface="Arial" panose="020B0604020202020204" pitchFamily="34" charset="0"/>
              <a:buChar char="•"/>
            </a:pPr>
            <a:r>
              <a:rPr lang="en-US" sz="2400" dirty="0"/>
              <a:t>The bar chart illustrates the total number of </a:t>
            </a:r>
            <a:r>
              <a:rPr lang="en-US" sz="2400" b="1" dirty="0"/>
              <a:t>medals awarded across different Olympic editions</a:t>
            </a:r>
            <a:r>
              <a:rPr lang="en-US" sz="2400" dirty="0"/>
              <a:t>. A clear upward trend is visible, with more recent games awarding a </a:t>
            </a:r>
            <a:r>
              <a:rPr lang="en-US" sz="2400" b="1" dirty="0"/>
              <a:t>higher number of medals</a:t>
            </a:r>
            <a:r>
              <a:rPr lang="en-US" sz="2400" dirty="0"/>
              <a:t> due to the introduction of new sports and events. The data highlights that </a:t>
            </a:r>
            <a:r>
              <a:rPr lang="en-US" sz="2400" b="1" dirty="0"/>
              <a:t>modern Olympic Games have become increasingly inclusive and diverse</a:t>
            </a:r>
            <a:r>
              <a:rPr lang="en-US" sz="2400" dirty="0"/>
              <a:t>, expanding opportunities for athletes worldwide. Peaks in medal counts correspond to host countries with large-scale events and broader participation, reflecting the </a:t>
            </a:r>
            <a:r>
              <a:rPr lang="en-US" sz="2400" b="1" dirty="0"/>
              <a:t>growing global scale of the Olympics</a:t>
            </a:r>
            <a:r>
              <a:rPr lang="en-US" sz="2400" dirty="0"/>
              <a:t> over time.</a:t>
            </a:r>
            <a:endParaRPr lang="en-US" sz="2199" dirty="0">
              <a:solidFill>
                <a:srgbClr val="054B91"/>
              </a:solidFill>
              <a:latin typeface="Poppins"/>
              <a:ea typeface="Poppins"/>
              <a:cs typeface="Poppins"/>
              <a:sym typeface="Poppins"/>
            </a:endParaRPr>
          </a:p>
        </p:txBody>
      </p:sp>
      <p:grpSp>
        <p:nvGrpSpPr>
          <p:cNvPr id="17" name="Group 17"/>
          <p:cNvGrpSpPr/>
          <p:nvPr/>
        </p:nvGrpSpPr>
        <p:grpSpPr>
          <a:xfrm>
            <a:off x="12659477" y="0"/>
            <a:ext cx="6351703" cy="631913"/>
            <a:chOff x="0" y="0"/>
            <a:chExt cx="1672877" cy="166430"/>
          </a:xfrm>
        </p:grpSpPr>
        <p:sp>
          <p:nvSpPr>
            <p:cNvPr id="18" name="Freeform 18"/>
            <p:cNvSpPr/>
            <p:nvPr/>
          </p:nvSpPr>
          <p:spPr>
            <a:xfrm>
              <a:off x="0" y="0"/>
              <a:ext cx="1672877" cy="166430"/>
            </a:xfrm>
            <a:custGeom>
              <a:avLst/>
              <a:gdLst/>
              <a:ahLst/>
              <a:cxnLst/>
              <a:rect l="l" t="t" r="r" b="b"/>
              <a:pathLst>
                <a:path w="1672877" h="166430">
                  <a:moveTo>
                    <a:pt x="0" y="0"/>
                  </a:moveTo>
                  <a:lnTo>
                    <a:pt x="1672877" y="0"/>
                  </a:lnTo>
                  <a:lnTo>
                    <a:pt x="1672877" y="166430"/>
                  </a:lnTo>
                  <a:lnTo>
                    <a:pt x="0" y="166430"/>
                  </a:lnTo>
                  <a:close/>
                </a:path>
              </a:pathLst>
            </a:custGeom>
            <a:solidFill>
              <a:srgbClr val="D24339"/>
            </a:solidFill>
          </p:spPr>
        </p:sp>
        <p:sp>
          <p:nvSpPr>
            <p:cNvPr id="19" name="TextBox 19"/>
            <p:cNvSpPr txBox="1"/>
            <p:nvPr/>
          </p:nvSpPr>
          <p:spPr>
            <a:xfrm>
              <a:off x="0" y="-47625"/>
              <a:ext cx="1672877" cy="214055"/>
            </a:xfrm>
            <a:prstGeom prst="rect">
              <a:avLst/>
            </a:prstGeom>
          </p:spPr>
          <p:txBody>
            <a:bodyPr lIns="50800" tIns="50800" rIns="50800" bIns="50800" rtlCol="0" anchor="ctr"/>
            <a:lstStyle/>
            <a:p>
              <a:pPr algn="ctr">
                <a:lnSpc>
                  <a:spcPts val="2659"/>
                </a:lnSpc>
                <a:spcBef>
                  <a:spcPct val="0"/>
                </a:spcBef>
              </a:pPr>
              <a:endParaRPr/>
            </a:p>
          </p:txBody>
        </p:sp>
      </p:grpSp>
      <p:sp>
        <p:nvSpPr>
          <p:cNvPr id="20" name="Freeform 20"/>
          <p:cNvSpPr/>
          <p:nvPr/>
        </p:nvSpPr>
        <p:spPr>
          <a:xfrm>
            <a:off x="-1232614" y="-885814"/>
            <a:ext cx="2465229" cy="2465229"/>
          </a:xfrm>
          <a:custGeom>
            <a:avLst/>
            <a:gdLst/>
            <a:ahLst/>
            <a:cxnLst/>
            <a:rect l="l" t="t" r="r" b="b"/>
            <a:pathLst>
              <a:path w="2465229" h="2465229">
                <a:moveTo>
                  <a:pt x="0" y="0"/>
                </a:moveTo>
                <a:lnTo>
                  <a:pt x="2465228" y="0"/>
                </a:lnTo>
                <a:lnTo>
                  <a:pt x="2465228" y="2465229"/>
                </a:lnTo>
                <a:lnTo>
                  <a:pt x="0" y="2465229"/>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
        <p:nvSpPr>
          <p:cNvPr id="21" name="Freeform 21"/>
          <p:cNvSpPr/>
          <p:nvPr/>
        </p:nvSpPr>
        <p:spPr>
          <a:xfrm>
            <a:off x="16897803" y="9054386"/>
            <a:ext cx="2465229" cy="2465229"/>
          </a:xfrm>
          <a:custGeom>
            <a:avLst/>
            <a:gdLst/>
            <a:ahLst/>
            <a:cxnLst/>
            <a:rect l="l" t="t" r="r" b="b"/>
            <a:pathLst>
              <a:path w="2465229" h="2465229">
                <a:moveTo>
                  <a:pt x="0" y="0"/>
                </a:moveTo>
                <a:lnTo>
                  <a:pt x="2465229" y="0"/>
                </a:lnTo>
                <a:lnTo>
                  <a:pt x="2465229" y="2465228"/>
                </a:lnTo>
                <a:lnTo>
                  <a:pt x="0" y="2465228"/>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pic>
        <p:nvPicPr>
          <p:cNvPr id="23" name="Picture 22">
            <a:extLst>
              <a:ext uri="{FF2B5EF4-FFF2-40B4-BE49-F238E27FC236}">
                <a16:creationId xmlns:a16="http://schemas.microsoft.com/office/drawing/2014/main" id="{6AF4E733-47C1-1D49-CD2D-370EC141AE65}"/>
              </a:ext>
            </a:extLst>
          </p:cNvPr>
          <p:cNvPicPr>
            <a:picLocks noChangeAspect="1"/>
          </p:cNvPicPr>
          <p:nvPr/>
        </p:nvPicPr>
        <p:blipFill>
          <a:blip r:embed="rId4"/>
          <a:stretch>
            <a:fillRect/>
          </a:stretch>
        </p:blipFill>
        <p:spPr>
          <a:xfrm>
            <a:off x="253951" y="3909755"/>
            <a:ext cx="7772400" cy="5291882"/>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EF5102-9DBB-242A-2D98-D399D8E69E7E}"/>
            </a:ext>
          </a:extLst>
        </p:cNvPr>
        <p:cNvGrpSpPr/>
        <p:nvPr/>
      </p:nvGrpSpPr>
      <p:grpSpPr>
        <a:xfrm>
          <a:off x="0" y="0"/>
          <a:ext cx="0" cy="0"/>
          <a:chOff x="0" y="0"/>
          <a:chExt cx="0" cy="0"/>
        </a:xfrm>
      </p:grpSpPr>
      <p:grpSp>
        <p:nvGrpSpPr>
          <p:cNvPr id="3" name="Group 3">
            <a:extLst>
              <a:ext uri="{FF2B5EF4-FFF2-40B4-BE49-F238E27FC236}">
                <a16:creationId xmlns:a16="http://schemas.microsoft.com/office/drawing/2014/main" id="{19587D34-F3E8-5E1A-0981-C0C23C777301}"/>
              </a:ext>
            </a:extLst>
          </p:cNvPr>
          <p:cNvGrpSpPr/>
          <p:nvPr/>
        </p:nvGrpSpPr>
        <p:grpSpPr>
          <a:xfrm rot="-5400000">
            <a:off x="-1746215" y="-7997935"/>
            <a:ext cx="12226501" cy="12977927"/>
            <a:chOff x="0" y="0"/>
            <a:chExt cx="1436696" cy="1524994"/>
          </a:xfrm>
        </p:grpSpPr>
        <p:sp>
          <p:nvSpPr>
            <p:cNvPr id="4" name="Freeform 4">
              <a:extLst>
                <a:ext uri="{FF2B5EF4-FFF2-40B4-BE49-F238E27FC236}">
                  <a16:creationId xmlns:a16="http://schemas.microsoft.com/office/drawing/2014/main" id="{514A0FCE-665C-55E8-136D-853B6A9C3CEE}"/>
                </a:ext>
              </a:extLst>
            </p:cNvPr>
            <p:cNvSpPr/>
            <p:nvPr/>
          </p:nvSpPr>
          <p:spPr>
            <a:xfrm>
              <a:off x="0" y="0"/>
              <a:ext cx="1436696" cy="1524994"/>
            </a:xfrm>
            <a:custGeom>
              <a:avLst/>
              <a:gdLst/>
              <a:ahLst/>
              <a:cxnLst/>
              <a:rect l="l" t="t" r="r" b="b"/>
              <a:pathLst>
                <a:path w="1436696" h="1524994">
                  <a:moveTo>
                    <a:pt x="718348" y="1524994"/>
                  </a:moveTo>
                  <a:lnTo>
                    <a:pt x="1436696" y="0"/>
                  </a:lnTo>
                  <a:lnTo>
                    <a:pt x="0" y="0"/>
                  </a:lnTo>
                  <a:lnTo>
                    <a:pt x="718348" y="1524994"/>
                  </a:lnTo>
                  <a:close/>
                </a:path>
              </a:pathLst>
            </a:custGeom>
            <a:solidFill>
              <a:srgbClr val="054B91"/>
            </a:solidFill>
          </p:spPr>
        </p:sp>
        <p:sp>
          <p:nvSpPr>
            <p:cNvPr id="5" name="TextBox 5">
              <a:extLst>
                <a:ext uri="{FF2B5EF4-FFF2-40B4-BE49-F238E27FC236}">
                  <a16:creationId xmlns:a16="http://schemas.microsoft.com/office/drawing/2014/main" id="{F627761D-10EB-E590-FBCA-A91C5D9CAEB0}"/>
                </a:ext>
              </a:extLst>
            </p:cNvPr>
            <p:cNvSpPr txBox="1"/>
            <p:nvPr/>
          </p:nvSpPr>
          <p:spPr>
            <a:xfrm>
              <a:off x="224484" y="61303"/>
              <a:ext cx="987729" cy="755658"/>
            </a:xfrm>
            <a:prstGeom prst="rect">
              <a:avLst/>
            </a:prstGeom>
          </p:spPr>
          <p:txBody>
            <a:bodyPr lIns="50800" tIns="50800" rIns="50800" bIns="50800" rtlCol="0" anchor="ctr"/>
            <a:lstStyle/>
            <a:p>
              <a:pPr algn="ctr">
                <a:lnSpc>
                  <a:spcPts val="2659"/>
                </a:lnSpc>
              </a:pPr>
              <a:endParaRPr/>
            </a:p>
          </p:txBody>
        </p:sp>
      </p:grpSp>
      <p:grpSp>
        <p:nvGrpSpPr>
          <p:cNvPr id="6" name="Group 6">
            <a:extLst>
              <a:ext uri="{FF2B5EF4-FFF2-40B4-BE49-F238E27FC236}">
                <a16:creationId xmlns:a16="http://schemas.microsoft.com/office/drawing/2014/main" id="{E65AD99F-0E5B-2BFA-1A96-4C8B67B6461E}"/>
              </a:ext>
            </a:extLst>
          </p:cNvPr>
          <p:cNvGrpSpPr/>
          <p:nvPr/>
        </p:nvGrpSpPr>
        <p:grpSpPr>
          <a:xfrm rot="5400000">
            <a:off x="7095663" y="5498002"/>
            <a:ext cx="12226501" cy="12977927"/>
            <a:chOff x="0" y="0"/>
            <a:chExt cx="1436696" cy="1524994"/>
          </a:xfrm>
        </p:grpSpPr>
        <p:sp>
          <p:nvSpPr>
            <p:cNvPr id="7" name="Freeform 7">
              <a:extLst>
                <a:ext uri="{FF2B5EF4-FFF2-40B4-BE49-F238E27FC236}">
                  <a16:creationId xmlns:a16="http://schemas.microsoft.com/office/drawing/2014/main" id="{6B5A3D4F-FC11-B58D-5148-692C1DD63ACA}"/>
                </a:ext>
              </a:extLst>
            </p:cNvPr>
            <p:cNvSpPr/>
            <p:nvPr/>
          </p:nvSpPr>
          <p:spPr>
            <a:xfrm>
              <a:off x="0" y="0"/>
              <a:ext cx="1436696" cy="1524994"/>
            </a:xfrm>
            <a:custGeom>
              <a:avLst/>
              <a:gdLst/>
              <a:ahLst/>
              <a:cxnLst/>
              <a:rect l="l" t="t" r="r" b="b"/>
              <a:pathLst>
                <a:path w="1436696" h="1524994">
                  <a:moveTo>
                    <a:pt x="718348" y="1524994"/>
                  </a:moveTo>
                  <a:lnTo>
                    <a:pt x="1436696" y="0"/>
                  </a:lnTo>
                  <a:lnTo>
                    <a:pt x="0" y="0"/>
                  </a:lnTo>
                  <a:lnTo>
                    <a:pt x="718348" y="1524994"/>
                  </a:lnTo>
                  <a:close/>
                </a:path>
              </a:pathLst>
            </a:custGeom>
            <a:solidFill>
              <a:srgbClr val="054B91"/>
            </a:solidFill>
          </p:spPr>
        </p:sp>
        <p:sp>
          <p:nvSpPr>
            <p:cNvPr id="8" name="TextBox 8">
              <a:extLst>
                <a:ext uri="{FF2B5EF4-FFF2-40B4-BE49-F238E27FC236}">
                  <a16:creationId xmlns:a16="http://schemas.microsoft.com/office/drawing/2014/main" id="{8F0829F4-3571-D1E4-B5B5-C7C9F3639509}"/>
                </a:ext>
              </a:extLst>
            </p:cNvPr>
            <p:cNvSpPr txBox="1"/>
            <p:nvPr/>
          </p:nvSpPr>
          <p:spPr>
            <a:xfrm>
              <a:off x="224484" y="61303"/>
              <a:ext cx="987729" cy="755658"/>
            </a:xfrm>
            <a:prstGeom prst="rect">
              <a:avLst/>
            </a:prstGeom>
          </p:spPr>
          <p:txBody>
            <a:bodyPr lIns="50800" tIns="50800" rIns="50800" bIns="50800" rtlCol="0" anchor="ctr"/>
            <a:lstStyle/>
            <a:p>
              <a:pPr algn="ctr">
                <a:lnSpc>
                  <a:spcPts val="2659"/>
                </a:lnSpc>
              </a:pPr>
              <a:endParaRPr/>
            </a:p>
          </p:txBody>
        </p:sp>
      </p:grpSp>
      <p:sp>
        <p:nvSpPr>
          <p:cNvPr id="15" name="TextBox 15">
            <a:extLst>
              <a:ext uri="{FF2B5EF4-FFF2-40B4-BE49-F238E27FC236}">
                <a16:creationId xmlns:a16="http://schemas.microsoft.com/office/drawing/2014/main" id="{0D44F9E0-4D3F-62C9-8F7D-C04E185C6E3A}"/>
              </a:ext>
            </a:extLst>
          </p:cNvPr>
          <p:cNvSpPr txBox="1"/>
          <p:nvPr/>
        </p:nvSpPr>
        <p:spPr>
          <a:xfrm>
            <a:off x="10591800" y="673928"/>
            <a:ext cx="7872169" cy="738664"/>
          </a:xfrm>
          <a:prstGeom prst="rect">
            <a:avLst/>
          </a:prstGeom>
        </p:spPr>
        <p:txBody>
          <a:bodyPr wrap="square" lIns="0" tIns="0" rIns="0" bIns="0" rtlCol="0" anchor="t">
            <a:spAutoFit/>
          </a:bodyPr>
          <a:lstStyle/>
          <a:p>
            <a:r>
              <a:rPr lang="en-US" sz="2400" dirty="0">
                <a:solidFill>
                  <a:srgbClr val="054B91"/>
                </a:solidFill>
                <a:latin typeface="Bold Ink"/>
                <a:ea typeface="Bold Ink"/>
              </a:rPr>
              <a:t>Which countries have the highest number of gold medals?</a:t>
            </a:r>
          </a:p>
        </p:txBody>
      </p:sp>
      <p:sp>
        <p:nvSpPr>
          <p:cNvPr id="16" name="TextBox 16">
            <a:extLst>
              <a:ext uri="{FF2B5EF4-FFF2-40B4-BE49-F238E27FC236}">
                <a16:creationId xmlns:a16="http://schemas.microsoft.com/office/drawing/2014/main" id="{F23EB0E4-6759-1949-56FC-937B82E454AF}"/>
              </a:ext>
            </a:extLst>
          </p:cNvPr>
          <p:cNvSpPr txBox="1"/>
          <p:nvPr/>
        </p:nvSpPr>
        <p:spPr>
          <a:xfrm>
            <a:off x="10180046" y="2180396"/>
            <a:ext cx="7872169" cy="3693319"/>
          </a:xfrm>
          <a:prstGeom prst="rect">
            <a:avLst/>
          </a:prstGeom>
        </p:spPr>
        <p:txBody>
          <a:bodyPr wrap="square" lIns="0" tIns="0" rIns="0" bIns="0" rtlCol="0" anchor="t">
            <a:spAutoFit/>
          </a:bodyPr>
          <a:lstStyle/>
          <a:p>
            <a:pPr marL="342900" indent="-342900">
              <a:buFont typeface="Arial" panose="020B0604020202020204" pitchFamily="34" charset="0"/>
              <a:buChar char="•"/>
            </a:pPr>
            <a:r>
              <a:rPr lang="en-US" sz="2400" dirty="0"/>
              <a:t>The column chart highlights the </a:t>
            </a:r>
            <a:r>
              <a:rPr lang="en-US" sz="2400" b="1" dirty="0"/>
              <a:t>top-performing countries based on total gold medals won</a:t>
            </a:r>
            <a:r>
              <a:rPr lang="en-US" sz="2400" dirty="0"/>
              <a:t> across all Olympic Games. Leading nations such as the </a:t>
            </a:r>
            <a:r>
              <a:rPr lang="en-US" sz="2400" b="1" dirty="0"/>
              <a:t>United States, the United Kingdom, Germany, and China</a:t>
            </a:r>
            <a:r>
              <a:rPr lang="en-US" sz="2400" dirty="0"/>
              <a:t> consistently dominate the rankings, reflecting their strong investments in sports infrastructure, athlete development programs, and long-standing Olympic legacy. The visual clearly distinguishes a </a:t>
            </a:r>
            <a:r>
              <a:rPr lang="en-US" sz="2400" b="1" dirty="0"/>
              <a:t>significant gap</a:t>
            </a:r>
            <a:r>
              <a:rPr lang="en-US" sz="2400" dirty="0"/>
              <a:t> between these medal-heavy countries and others, showcasing how </a:t>
            </a:r>
            <a:r>
              <a:rPr lang="en-US" sz="2400" b="1" dirty="0"/>
              <a:t>historical dominance and continued support</a:t>
            </a:r>
            <a:r>
              <a:rPr lang="en-US" sz="2400" dirty="0"/>
              <a:t> contribute to sustained Olympic success.</a:t>
            </a:r>
          </a:p>
        </p:txBody>
      </p:sp>
      <p:grpSp>
        <p:nvGrpSpPr>
          <p:cNvPr id="17" name="Group 17">
            <a:extLst>
              <a:ext uri="{FF2B5EF4-FFF2-40B4-BE49-F238E27FC236}">
                <a16:creationId xmlns:a16="http://schemas.microsoft.com/office/drawing/2014/main" id="{E62F184D-0F86-4CB1-36D8-9A7823CF14DE}"/>
              </a:ext>
            </a:extLst>
          </p:cNvPr>
          <p:cNvGrpSpPr/>
          <p:nvPr/>
        </p:nvGrpSpPr>
        <p:grpSpPr>
          <a:xfrm>
            <a:off x="12659477" y="0"/>
            <a:ext cx="6351703" cy="631913"/>
            <a:chOff x="0" y="0"/>
            <a:chExt cx="1672877" cy="166430"/>
          </a:xfrm>
        </p:grpSpPr>
        <p:sp>
          <p:nvSpPr>
            <p:cNvPr id="18" name="Freeform 18">
              <a:extLst>
                <a:ext uri="{FF2B5EF4-FFF2-40B4-BE49-F238E27FC236}">
                  <a16:creationId xmlns:a16="http://schemas.microsoft.com/office/drawing/2014/main" id="{AFD3A15D-D91D-289A-8D75-4633402B5A49}"/>
                </a:ext>
              </a:extLst>
            </p:cNvPr>
            <p:cNvSpPr/>
            <p:nvPr/>
          </p:nvSpPr>
          <p:spPr>
            <a:xfrm>
              <a:off x="0" y="0"/>
              <a:ext cx="1672877" cy="166430"/>
            </a:xfrm>
            <a:custGeom>
              <a:avLst/>
              <a:gdLst/>
              <a:ahLst/>
              <a:cxnLst/>
              <a:rect l="l" t="t" r="r" b="b"/>
              <a:pathLst>
                <a:path w="1672877" h="166430">
                  <a:moveTo>
                    <a:pt x="0" y="0"/>
                  </a:moveTo>
                  <a:lnTo>
                    <a:pt x="1672877" y="0"/>
                  </a:lnTo>
                  <a:lnTo>
                    <a:pt x="1672877" y="166430"/>
                  </a:lnTo>
                  <a:lnTo>
                    <a:pt x="0" y="166430"/>
                  </a:lnTo>
                  <a:close/>
                </a:path>
              </a:pathLst>
            </a:custGeom>
            <a:solidFill>
              <a:srgbClr val="D24339"/>
            </a:solidFill>
          </p:spPr>
        </p:sp>
        <p:sp>
          <p:nvSpPr>
            <p:cNvPr id="19" name="TextBox 19">
              <a:extLst>
                <a:ext uri="{FF2B5EF4-FFF2-40B4-BE49-F238E27FC236}">
                  <a16:creationId xmlns:a16="http://schemas.microsoft.com/office/drawing/2014/main" id="{3C510BBB-7634-751E-0AD9-ED1D9A507CE6}"/>
                </a:ext>
              </a:extLst>
            </p:cNvPr>
            <p:cNvSpPr txBox="1"/>
            <p:nvPr/>
          </p:nvSpPr>
          <p:spPr>
            <a:xfrm>
              <a:off x="0" y="-47625"/>
              <a:ext cx="1672877" cy="214055"/>
            </a:xfrm>
            <a:prstGeom prst="rect">
              <a:avLst/>
            </a:prstGeom>
          </p:spPr>
          <p:txBody>
            <a:bodyPr lIns="50800" tIns="50800" rIns="50800" bIns="50800" rtlCol="0" anchor="ctr"/>
            <a:lstStyle/>
            <a:p>
              <a:pPr algn="ctr">
                <a:lnSpc>
                  <a:spcPts val="2659"/>
                </a:lnSpc>
                <a:spcBef>
                  <a:spcPct val="0"/>
                </a:spcBef>
              </a:pPr>
              <a:endParaRPr/>
            </a:p>
          </p:txBody>
        </p:sp>
      </p:grpSp>
      <p:sp>
        <p:nvSpPr>
          <p:cNvPr id="20" name="Freeform 20">
            <a:extLst>
              <a:ext uri="{FF2B5EF4-FFF2-40B4-BE49-F238E27FC236}">
                <a16:creationId xmlns:a16="http://schemas.microsoft.com/office/drawing/2014/main" id="{E5A1566E-4F7A-64EE-BB41-89D7BCEC0CE1}"/>
              </a:ext>
            </a:extLst>
          </p:cNvPr>
          <p:cNvSpPr/>
          <p:nvPr/>
        </p:nvSpPr>
        <p:spPr>
          <a:xfrm>
            <a:off x="-1232614" y="-885814"/>
            <a:ext cx="2465229" cy="2465229"/>
          </a:xfrm>
          <a:custGeom>
            <a:avLst/>
            <a:gdLst/>
            <a:ahLst/>
            <a:cxnLst/>
            <a:rect l="l" t="t" r="r" b="b"/>
            <a:pathLst>
              <a:path w="2465229" h="2465229">
                <a:moveTo>
                  <a:pt x="0" y="0"/>
                </a:moveTo>
                <a:lnTo>
                  <a:pt x="2465228" y="0"/>
                </a:lnTo>
                <a:lnTo>
                  <a:pt x="2465228" y="2465229"/>
                </a:lnTo>
                <a:lnTo>
                  <a:pt x="0" y="2465229"/>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
        <p:nvSpPr>
          <p:cNvPr id="21" name="Freeform 21">
            <a:extLst>
              <a:ext uri="{FF2B5EF4-FFF2-40B4-BE49-F238E27FC236}">
                <a16:creationId xmlns:a16="http://schemas.microsoft.com/office/drawing/2014/main" id="{E0D1FDD8-37F5-8138-7678-0D8142B47A18}"/>
              </a:ext>
            </a:extLst>
          </p:cNvPr>
          <p:cNvSpPr/>
          <p:nvPr/>
        </p:nvSpPr>
        <p:spPr>
          <a:xfrm>
            <a:off x="16897803" y="9054386"/>
            <a:ext cx="2465229" cy="2465229"/>
          </a:xfrm>
          <a:custGeom>
            <a:avLst/>
            <a:gdLst/>
            <a:ahLst/>
            <a:cxnLst/>
            <a:rect l="l" t="t" r="r" b="b"/>
            <a:pathLst>
              <a:path w="2465229" h="2465229">
                <a:moveTo>
                  <a:pt x="0" y="0"/>
                </a:moveTo>
                <a:lnTo>
                  <a:pt x="2465229" y="0"/>
                </a:lnTo>
                <a:lnTo>
                  <a:pt x="2465229" y="2465228"/>
                </a:lnTo>
                <a:lnTo>
                  <a:pt x="0" y="2465228"/>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pic>
        <p:nvPicPr>
          <p:cNvPr id="36" name="Picture 35">
            <a:extLst>
              <a:ext uri="{FF2B5EF4-FFF2-40B4-BE49-F238E27FC236}">
                <a16:creationId xmlns:a16="http://schemas.microsoft.com/office/drawing/2014/main" id="{990ACD46-2522-43EB-4E79-B75C9FBEBABB}"/>
              </a:ext>
            </a:extLst>
          </p:cNvPr>
          <p:cNvPicPr>
            <a:picLocks noChangeAspect="1"/>
          </p:cNvPicPr>
          <p:nvPr/>
        </p:nvPicPr>
        <p:blipFill>
          <a:blip r:embed="rId4"/>
          <a:stretch>
            <a:fillRect/>
          </a:stretch>
        </p:blipFill>
        <p:spPr>
          <a:xfrm>
            <a:off x="129984" y="4158706"/>
            <a:ext cx="8404400" cy="5271598"/>
          </a:xfrm>
          <a:prstGeom prst="rect">
            <a:avLst/>
          </a:prstGeom>
        </p:spPr>
      </p:pic>
    </p:spTree>
    <p:extLst>
      <p:ext uri="{BB962C8B-B14F-4D97-AF65-F5344CB8AC3E}">
        <p14:creationId xmlns:p14="http://schemas.microsoft.com/office/powerpoint/2010/main" val="13523587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rot="5400000">
            <a:off x="11146049" y="-6488964"/>
            <a:ext cx="12226501" cy="12977927"/>
            <a:chOff x="0" y="0"/>
            <a:chExt cx="1436696" cy="1524994"/>
          </a:xfrm>
        </p:grpSpPr>
        <p:sp>
          <p:nvSpPr>
            <p:cNvPr id="4" name="Freeform 4"/>
            <p:cNvSpPr/>
            <p:nvPr/>
          </p:nvSpPr>
          <p:spPr>
            <a:xfrm>
              <a:off x="0" y="0"/>
              <a:ext cx="1436696" cy="1524994"/>
            </a:xfrm>
            <a:custGeom>
              <a:avLst/>
              <a:gdLst/>
              <a:ahLst/>
              <a:cxnLst/>
              <a:rect l="l" t="t" r="r" b="b"/>
              <a:pathLst>
                <a:path w="1436696" h="1524994">
                  <a:moveTo>
                    <a:pt x="718348" y="1524994"/>
                  </a:moveTo>
                  <a:lnTo>
                    <a:pt x="1436696" y="0"/>
                  </a:lnTo>
                  <a:lnTo>
                    <a:pt x="0" y="0"/>
                  </a:lnTo>
                  <a:lnTo>
                    <a:pt x="718348" y="1524994"/>
                  </a:lnTo>
                  <a:close/>
                </a:path>
              </a:pathLst>
            </a:custGeom>
            <a:solidFill>
              <a:srgbClr val="054B91"/>
            </a:solidFill>
          </p:spPr>
        </p:sp>
        <p:sp>
          <p:nvSpPr>
            <p:cNvPr id="5" name="TextBox 5"/>
            <p:cNvSpPr txBox="1"/>
            <p:nvPr/>
          </p:nvSpPr>
          <p:spPr>
            <a:xfrm>
              <a:off x="224484" y="61303"/>
              <a:ext cx="987729" cy="755658"/>
            </a:xfrm>
            <a:prstGeom prst="rect">
              <a:avLst/>
            </a:prstGeom>
          </p:spPr>
          <p:txBody>
            <a:bodyPr lIns="50800" tIns="50800" rIns="50800" bIns="50800" rtlCol="0" anchor="ctr"/>
            <a:lstStyle/>
            <a:p>
              <a:pPr algn="ctr">
                <a:lnSpc>
                  <a:spcPts val="2659"/>
                </a:lnSpc>
              </a:pPr>
              <a:endParaRPr/>
            </a:p>
          </p:txBody>
        </p:sp>
      </p:grpSp>
      <p:sp>
        <p:nvSpPr>
          <p:cNvPr id="8" name="TextBox 8"/>
          <p:cNvSpPr txBox="1"/>
          <p:nvPr/>
        </p:nvSpPr>
        <p:spPr>
          <a:xfrm>
            <a:off x="1455597" y="177523"/>
            <a:ext cx="8331987" cy="738664"/>
          </a:xfrm>
          <a:prstGeom prst="rect">
            <a:avLst/>
          </a:prstGeom>
        </p:spPr>
        <p:txBody>
          <a:bodyPr wrap="square" lIns="0" tIns="0" rIns="0" bIns="0" rtlCol="0" anchor="t">
            <a:spAutoFit/>
          </a:bodyPr>
          <a:lstStyle/>
          <a:p>
            <a:r>
              <a:rPr lang="en-US" sz="2400" dirty="0">
                <a:solidFill>
                  <a:srgbClr val="054B91"/>
                </a:solidFill>
                <a:latin typeface="Bold Ink"/>
                <a:ea typeface="Bold Ink"/>
              </a:rPr>
              <a:t>How does the medal distribution vary across different sports?</a:t>
            </a:r>
          </a:p>
        </p:txBody>
      </p:sp>
      <p:sp>
        <p:nvSpPr>
          <p:cNvPr id="9" name="TextBox 9"/>
          <p:cNvSpPr txBox="1"/>
          <p:nvPr/>
        </p:nvSpPr>
        <p:spPr>
          <a:xfrm>
            <a:off x="-1" y="3004236"/>
            <a:ext cx="8839201" cy="3961084"/>
          </a:xfrm>
          <a:prstGeom prst="rect">
            <a:avLst/>
          </a:prstGeom>
        </p:spPr>
        <p:txBody>
          <a:bodyPr wrap="square" lIns="0" tIns="0" rIns="0" bIns="0" rtlCol="0" anchor="t">
            <a:spAutoFit/>
          </a:bodyPr>
          <a:lstStyle/>
          <a:p>
            <a:pPr marL="342900" indent="-342900" algn="just">
              <a:lnSpc>
                <a:spcPts val="3079"/>
              </a:lnSpc>
              <a:buFont typeface="Arial" panose="020B0604020202020204" pitchFamily="34" charset="0"/>
              <a:buChar char="•"/>
            </a:pPr>
            <a:r>
              <a:rPr lang="en-US" sz="2400" dirty="0"/>
              <a:t>The column chart illustrates that </a:t>
            </a:r>
            <a:r>
              <a:rPr lang="en-US" sz="2400" b="1" dirty="0"/>
              <a:t>medal distribution is uneven across different sports</a:t>
            </a:r>
            <a:r>
              <a:rPr lang="en-US" sz="2400" dirty="0"/>
              <a:t>, with some disciplines offering significantly more opportunities for medals than others. </a:t>
            </a:r>
            <a:r>
              <a:rPr lang="en-US" sz="2400" b="1" dirty="0"/>
              <a:t>Athletics and Swimming</a:t>
            </a:r>
            <a:r>
              <a:rPr lang="en-US" sz="2400" dirty="0"/>
              <a:t> top the list, contributing a large share of the total medals due to the </a:t>
            </a:r>
            <a:r>
              <a:rPr lang="en-US" sz="2400" b="1" dirty="0"/>
              <a:t>high number of individual events</a:t>
            </a:r>
            <a:r>
              <a:rPr lang="en-US" sz="2400" dirty="0"/>
              <a:t> within these categories. Sports such as </a:t>
            </a:r>
            <a:r>
              <a:rPr lang="en-US" sz="2400" b="1" dirty="0"/>
              <a:t>Gymnastics, Rowing, and Wrestling</a:t>
            </a:r>
            <a:r>
              <a:rPr lang="en-US" sz="2400" dirty="0"/>
              <a:t> also display a substantial medal count, while others like </a:t>
            </a:r>
            <a:r>
              <a:rPr lang="en-US" sz="2400" b="1" dirty="0"/>
              <a:t>Golf or Rugby</a:t>
            </a:r>
            <a:r>
              <a:rPr lang="en-US" sz="2400" dirty="0"/>
              <a:t> have fewer events, and thus fewer medal opportunities. This disparity emphasizes how </a:t>
            </a:r>
            <a:r>
              <a:rPr lang="en-US" sz="2400" b="1" dirty="0"/>
              <a:t>sports structure and event count</a:t>
            </a:r>
            <a:r>
              <a:rPr lang="en-US" sz="2400" dirty="0"/>
              <a:t> directly influence overall medal distribution.</a:t>
            </a:r>
            <a:endParaRPr lang="en-US" sz="2199" dirty="0">
              <a:solidFill>
                <a:srgbClr val="054B91"/>
              </a:solidFill>
              <a:latin typeface="Poppins"/>
              <a:ea typeface="Poppins"/>
              <a:cs typeface="Poppins"/>
              <a:sym typeface="Poppins"/>
            </a:endParaRPr>
          </a:p>
        </p:txBody>
      </p:sp>
      <p:grpSp>
        <p:nvGrpSpPr>
          <p:cNvPr id="10" name="Group 10"/>
          <p:cNvGrpSpPr/>
          <p:nvPr/>
        </p:nvGrpSpPr>
        <p:grpSpPr>
          <a:xfrm>
            <a:off x="-350810" y="9655087"/>
            <a:ext cx="6351703" cy="631913"/>
            <a:chOff x="0" y="0"/>
            <a:chExt cx="1672877" cy="166430"/>
          </a:xfrm>
        </p:grpSpPr>
        <p:sp>
          <p:nvSpPr>
            <p:cNvPr id="11" name="Freeform 11"/>
            <p:cNvSpPr/>
            <p:nvPr/>
          </p:nvSpPr>
          <p:spPr>
            <a:xfrm>
              <a:off x="0" y="0"/>
              <a:ext cx="1672877" cy="166430"/>
            </a:xfrm>
            <a:custGeom>
              <a:avLst/>
              <a:gdLst/>
              <a:ahLst/>
              <a:cxnLst/>
              <a:rect l="l" t="t" r="r" b="b"/>
              <a:pathLst>
                <a:path w="1672877" h="166430">
                  <a:moveTo>
                    <a:pt x="0" y="0"/>
                  </a:moveTo>
                  <a:lnTo>
                    <a:pt x="1672877" y="0"/>
                  </a:lnTo>
                  <a:lnTo>
                    <a:pt x="1672877" y="166430"/>
                  </a:lnTo>
                  <a:lnTo>
                    <a:pt x="0" y="166430"/>
                  </a:lnTo>
                  <a:close/>
                </a:path>
              </a:pathLst>
            </a:custGeom>
            <a:solidFill>
              <a:srgbClr val="D24339"/>
            </a:solidFill>
          </p:spPr>
        </p:sp>
        <p:sp>
          <p:nvSpPr>
            <p:cNvPr id="12" name="TextBox 12"/>
            <p:cNvSpPr txBox="1"/>
            <p:nvPr/>
          </p:nvSpPr>
          <p:spPr>
            <a:xfrm>
              <a:off x="0" y="-47625"/>
              <a:ext cx="1672877" cy="214055"/>
            </a:xfrm>
            <a:prstGeom prst="rect">
              <a:avLst/>
            </a:prstGeom>
          </p:spPr>
          <p:txBody>
            <a:bodyPr lIns="50800" tIns="50800" rIns="50800" bIns="50800" rtlCol="0" anchor="ctr"/>
            <a:lstStyle/>
            <a:p>
              <a:pPr algn="ctr">
                <a:lnSpc>
                  <a:spcPts val="2659"/>
                </a:lnSpc>
                <a:spcBef>
                  <a:spcPct val="0"/>
                </a:spcBef>
              </a:pPr>
              <a:endParaRPr/>
            </a:p>
          </p:txBody>
        </p:sp>
      </p:grpSp>
      <p:sp>
        <p:nvSpPr>
          <p:cNvPr id="13" name="Freeform 13"/>
          <p:cNvSpPr/>
          <p:nvPr/>
        </p:nvSpPr>
        <p:spPr>
          <a:xfrm>
            <a:off x="-1232614" y="-885814"/>
            <a:ext cx="2465229" cy="2465229"/>
          </a:xfrm>
          <a:custGeom>
            <a:avLst/>
            <a:gdLst/>
            <a:ahLst/>
            <a:cxnLst/>
            <a:rect l="l" t="t" r="r" b="b"/>
            <a:pathLst>
              <a:path w="2465229" h="2465229">
                <a:moveTo>
                  <a:pt x="0" y="0"/>
                </a:moveTo>
                <a:lnTo>
                  <a:pt x="2465228" y="0"/>
                </a:lnTo>
                <a:lnTo>
                  <a:pt x="2465228" y="2465229"/>
                </a:lnTo>
                <a:lnTo>
                  <a:pt x="0" y="2465229"/>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sp>
        <p:nvSpPr>
          <p:cNvPr id="14" name="Freeform 14"/>
          <p:cNvSpPr/>
          <p:nvPr/>
        </p:nvSpPr>
        <p:spPr>
          <a:xfrm>
            <a:off x="16779161" y="8738429"/>
            <a:ext cx="2465229" cy="2465229"/>
          </a:xfrm>
          <a:custGeom>
            <a:avLst/>
            <a:gdLst/>
            <a:ahLst/>
            <a:cxnLst/>
            <a:rect l="l" t="t" r="r" b="b"/>
            <a:pathLst>
              <a:path w="2465229" h="2465229">
                <a:moveTo>
                  <a:pt x="0" y="0"/>
                </a:moveTo>
                <a:lnTo>
                  <a:pt x="2465228" y="0"/>
                </a:lnTo>
                <a:lnTo>
                  <a:pt x="2465228" y="2465229"/>
                </a:lnTo>
                <a:lnTo>
                  <a:pt x="0" y="2465229"/>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pic>
        <p:nvPicPr>
          <p:cNvPr id="16" name="Picture 15">
            <a:extLst>
              <a:ext uri="{FF2B5EF4-FFF2-40B4-BE49-F238E27FC236}">
                <a16:creationId xmlns:a16="http://schemas.microsoft.com/office/drawing/2014/main" id="{7043B9AC-870F-4428-517F-9AB94084BCD9}"/>
              </a:ext>
            </a:extLst>
          </p:cNvPr>
          <p:cNvPicPr>
            <a:picLocks noChangeAspect="1"/>
          </p:cNvPicPr>
          <p:nvPr/>
        </p:nvPicPr>
        <p:blipFill>
          <a:blip r:embed="rId5"/>
          <a:stretch>
            <a:fillRect/>
          </a:stretch>
        </p:blipFill>
        <p:spPr>
          <a:xfrm>
            <a:off x="9067800" y="3769193"/>
            <a:ext cx="9274753" cy="4879938"/>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2E90EE-D35C-58B0-A93E-C6AA5FD9AEBA}"/>
            </a:ext>
          </a:extLst>
        </p:cNvPr>
        <p:cNvGrpSpPr/>
        <p:nvPr/>
      </p:nvGrpSpPr>
      <p:grpSpPr>
        <a:xfrm>
          <a:off x="0" y="0"/>
          <a:ext cx="0" cy="0"/>
          <a:chOff x="0" y="0"/>
          <a:chExt cx="0" cy="0"/>
        </a:xfrm>
      </p:grpSpPr>
      <p:grpSp>
        <p:nvGrpSpPr>
          <p:cNvPr id="3" name="Group 3">
            <a:extLst>
              <a:ext uri="{FF2B5EF4-FFF2-40B4-BE49-F238E27FC236}">
                <a16:creationId xmlns:a16="http://schemas.microsoft.com/office/drawing/2014/main" id="{6DA93446-34DB-8E15-D4FC-0C8300AE1241}"/>
              </a:ext>
            </a:extLst>
          </p:cNvPr>
          <p:cNvGrpSpPr/>
          <p:nvPr/>
        </p:nvGrpSpPr>
        <p:grpSpPr>
          <a:xfrm rot="5400000">
            <a:off x="11146049" y="-6488964"/>
            <a:ext cx="12226501" cy="12977927"/>
            <a:chOff x="0" y="0"/>
            <a:chExt cx="1436696" cy="1524994"/>
          </a:xfrm>
        </p:grpSpPr>
        <p:sp>
          <p:nvSpPr>
            <p:cNvPr id="4" name="Freeform 4">
              <a:extLst>
                <a:ext uri="{FF2B5EF4-FFF2-40B4-BE49-F238E27FC236}">
                  <a16:creationId xmlns:a16="http://schemas.microsoft.com/office/drawing/2014/main" id="{955DA39C-33C7-0DBF-98C4-95FD6771B45C}"/>
                </a:ext>
              </a:extLst>
            </p:cNvPr>
            <p:cNvSpPr/>
            <p:nvPr/>
          </p:nvSpPr>
          <p:spPr>
            <a:xfrm>
              <a:off x="0" y="0"/>
              <a:ext cx="1436696" cy="1524994"/>
            </a:xfrm>
            <a:custGeom>
              <a:avLst/>
              <a:gdLst/>
              <a:ahLst/>
              <a:cxnLst/>
              <a:rect l="l" t="t" r="r" b="b"/>
              <a:pathLst>
                <a:path w="1436696" h="1524994">
                  <a:moveTo>
                    <a:pt x="718348" y="1524994"/>
                  </a:moveTo>
                  <a:lnTo>
                    <a:pt x="1436696" y="0"/>
                  </a:lnTo>
                  <a:lnTo>
                    <a:pt x="0" y="0"/>
                  </a:lnTo>
                  <a:lnTo>
                    <a:pt x="718348" y="1524994"/>
                  </a:lnTo>
                  <a:close/>
                </a:path>
              </a:pathLst>
            </a:custGeom>
            <a:solidFill>
              <a:srgbClr val="054B91"/>
            </a:solidFill>
          </p:spPr>
        </p:sp>
        <p:sp>
          <p:nvSpPr>
            <p:cNvPr id="5" name="TextBox 5">
              <a:extLst>
                <a:ext uri="{FF2B5EF4-FFF2-40B4-BE49-F238E27FC236}">
                  <a16:creationId xmlns:a16="http://schemas.microsoft.com/office/drawing/2014/main" id="{BE23FA35-C40C-0A2A-AA15-E6662BA77744}"/>
                </a:ext>
              </a:extLst>
            </p:cNvPr>
            <p:cNvSpPr txBox="1"/>
            <p:nvPr/>
          </p:nvSpPr>
          <p:spPr>
            <a:xfrm>
              <a:off x="224484" y="61303"/>
              <a:ext cx="987729" cy="755658"/>
            </a:xfrm>
            <a:prstGeom prst="rect">
              <a:avLst/>
            </a:prstGeom>
          </p:spPr>
          <p:txBody>
            <a:bodyPr lIns="50800" tIns="50800" rIns="50800" bIns="50800" rtlCol="0" anchor="ctr"/>
            <a:lstStyle/>
            <a:p>
              <a:pPr algn="ctr">
                <a:lnSpc>
                  <a:spcPts val="2659"/>
                </a:lnSpc>
              </a:pPr>
              <a:endParaRPr/>
            </a:p>
          </p:txBody>
        </p:sp>
      </p:grpSp>
      <p:sp>
        <p:nvSpPr>
          <p:cNvPr id="8" name="TextBox 8">
            <a:extLst>
              <a:ext uri="{FF2B5EF4-FFF2-40B4-BE49-F238E27FC236}">
                <a16:creationId xmlns:a16="http://schemas.microsoft.com/office/drawing/2014/main" id="{B821A8AF-52F4-B74B-C438-18B99FDCD127}"/>
              </a:ext>
            </a:extLst>
          </p:cNvPr>
          <p:cNvSpPr txBox="1"/>
          <p:nvPr/>
        </p:nvSpPr>
        <p:spPr>
          <a:xfrm>
            <a:off x="1447801" y="206798"/>
            <a:ext cx="9322536" cy="369332"/>
          </a:xfrm>
          <a:prstGeom prst="rect">
            <a:avLst/>
          </a:prstGeom>
        </p:spPr>
        <p:txBody>
          <a:bodyPr wrap="square" lIns="0" tIns="0" rIns="0" bIns="0" rtlCol="0" anchor="t">
            <a:spAutoFit/>
          </a:bodyPr>
          <a:lstStyle/>
          <a:p>
            <a:r>
              <a:rPr lang="en-US" sz="2400" dirty="0">
                <a:solidFill>
                  <a:srgbClr val="054B91"/>
                </a:solidFill>
                <a:latin typeface="Bold Ink"/>
                <a:ea typeface="Bold Ink"/>
              </a:rPr>
              <a:t>How many regions or NOCs participate in each Olympic Games?</a:t>
            </a:r>
            <a:endParaRPr lang="en-US" sz="2400" u="none" strike="noStrike" dirty="0">
              <a:solidFill>
                <a:srgbClr val="054B91"/>
              </a:solidFill>
              <a:latin typeface="Bold Ink"/>
              <a:ea typeface="Bold Ink"/>
              <a:cs typeface="Bold Ink"/>
              <a:sym typeface="Bold Ink"/>
            </a:endParaRPr>
          </a:p>
        </p:txBody>
      </p:sp>
      <p:sp>
        <p:nvSpPr>
          <p:cNvPr id="9" name="TextBox 9">
            <a:extLst>
              <a:ext uri="{FF2B5EF4-FFF2-40B4-BE49-F238E27FC236}">
                <a16:creationId xmlns:a16="http://schemas.microsoft.com/office/drawing/2014/main" id="{C2EE41BC-C446-8EF5-0329-AFB8BD1913E1}"/>
              </a:ext>
            </a:extLst>
          </p:cNvPr>
          <p:cNvSpPr txBox="1"/>
          <p:nvPr/>
        </p:nvSpPr>
        <p:spPr>
          <a:xfrm>
            <a:off x="1601982" y="3162958"/>
            <a:ext cx="8434176" cy="3961084"/>
          </a:xfrm>
          <a:prstGeom prst="rect">
            <a:avLst/>
          </a:prstGeom>
        </p:spPr>
        <p:txBody>
          <a:bodyPr lIns="0" tIns="0" rIns="0" bIns="0" rtlCol="0" anchor="t">
            <a:spAutoFit/>
          </a:bodyPr>
          <a:lstStyle/>
          <a:p>
            <a:pPr marL="342900" indent="-342900" algn="just">
              <a:lnSpc>
                <a:spcPts val="3079"/>
              </a:lnSpc>
              <a:buFont typeface="Arial" panose="020B0604020202020204" pitchFamily="34" charset="0"/>
              <a:buChar char="•"/>
            </a:pPr>
            <a:r>
              <a:rPr lang="en-US" sz="2400" dirty="0"/>
              <a:t>The table chart reveals a </a:t>
            </a:r>
            <a:r>
              <a:rPr lang="en-US" sz="2400" b="1" dirty="0"/>
              <a:t>steady increase in the number of participating NOCs (National Olympic Committees)</a:t>
            </a:r>
            <a:r>
              <a:rPr lang="en-US" sz="2400" dirty="0"/>
              <a:t> over time. In the earlier editions of the Olympics, the participation was relatively limited, but as global interest and accessibility grew, more regions began to take part. </a:t>
            </a:r>
            <a:r>
              <a:rPr lang="en-US" sz="2400" b="1" dirty="0"/>
              <a:t>Recent Olympic Games show significantly higher participation</a:t>
            </a:r>
            <a:r>
              <a:rPr lang="en-US" sz="2400" dirty="0"/>
              <a:t>, indicating the expanding global reach and inclusiveness of the event. This trend reflects not only the popularity of the Olympics but also efforts made by the International Olympic Committee (IOC) to promote widespread international involvement and representation.</a:t>
            </a:r>
            <a:endParaRPr lang="en-US" sz="2199" dirty="0">
              <a:solidFill>
                <a:srgbClr val="054B91"/>
              </a:solidFill>
              <a:latin typeface="Poppins"/>
              <a:ea typeface="Poppins"/>
              <a:cs typeface="Poppins"/>
              <a:sym typeface="Poppins"/>
            </a:endParaRPr>
          </a:p>
        </p:txBody>
      </p:sp>
      <p:grpSp>
        <p:nvGrpSpPr>
          <p:cNvPr id="10" name="Group 10">
            <a:extLst>
              <a:ext uri="{FF2B5EF4-FFF2-40B4-BE49-F238E27FC236}">
                <a16:creationId xmlns:a16="http://schemas.microsoft.com/office/drawing/2014/main" id="{49CC9B75-BF69-D115-70EF-58328D9EEADC}"/>
              </a:ext>
            </a:extLst>
          </p:cNvPr>
          <p:cNvGrpSpPr/>
          <p:nvPr/>
        </p:nvGrpSpPr>
        <p:grpSpPr>
          <a:xfrm>
            <a:off x="-350810" y="9655087"/>
            <a:ext cx="6351703" cy="631913"/>
            <a:chOff x="0" y="0"/>
            <a:chExt cx="1672877" cy="166430"/>
          </a:xfrm>
        </p:grpSpPr>
        <p:sp>
          <p:nvSpPr>
            <p:cNvPr id="11" name="Freeform 11">
              <a:extLst>
                <a:ext uri="{FF2B5EF4-FFF2-40B4-BE49-F238E27FC236}">
                  <a16:creationId xmlns:a16="http://schemas.microsoft.com/office/drawing/2014/main" id="{3D36141B-C0C8-4809-24F6-21E800D3FD30}"/>
                </a:ext>
              </a:extLst>
            </p:cNvPr>
            <p:cNvSpPr/>
            <p:nvPr/>
          </p:nvSpPr>
          <p:spPr>
            <a:xfrm>
              <a:off x="0" y="0"/>
              <a:ext cx="1672877" cy="166430"/>
            </a:xfrm>
            <a:custGeom>
              <a:avLst/>
              <a:gdLst/>
              <a:ahLst/>
              <a:cxnLst/>
              <a:rect l="l" t="t" r="r" b="b"/>
              <a:pathLst>
                <a:path w="1672877" h="166430">
                  <a:moveTo>
                    <a:pt x="0" y="0"/>
                  </a:moveTo>
                  <a:lnTo>
                    <a:pt x="1672877" y="0"/>
                  </a:lnTo>
                  <a:lnTo>
                    <a:pt x="1672877" y="166430"/>
                  </a:lnTo>
                  <a:lnTo>
                    <a:pt x="0" y="166430"/>
                  </a:lnTo>
                  <a:close/>
                </a:path>
              </a:pathLst>
            </a:custGeom>
            <a:solidFill>
              <a:srgbClr val="D24339"/>
            </a:solidFill>
          </p:spPr>
        </p:sp>
        <p:sp>
          <p:nvSpPr>
            <p:cNvPr id="12" name="TextBox 12">
              <a:extLst>
                <a:ext uri="{FF2B5EF4-FFF2-40B4-BE49-F238E27FC236}">
                  <a16:creationId xmlns:a16="http://schemas.microsoft.com/office/drawing/2014/main" id="{58485ACA-5976-4F37-4822-9DF5CEF085FD}"/>
                </a:ext>
              </a:extLst>
            </p:cNvPr>
            <p:cNvSpPr txBox="1"/>
            <p:nvPr/>
          </p:nvSpPr>
          <p:spPr>
            <a:xfrm>
              <a:off x="0" y="-47625"/>
              <a:ext cx="1672877" cy="214055"/>
            </a:xfrm>
            <a:prstGeom prst="rect">
              <a:avLst/>
            </a:prstGeom>
          </p:spPr>
          <p:txBody>
            <a:bodyPr lIns="50800" tIns="50800" rIns="50800" bIns="50800" rtlCol="0" anchor="ctr"/>
            <a:lstStyle/>
            <a:p>
              <a:pPr algn="ctr">
                <a:lnSpc>
                  <a:spcPts val="2659"/>
                </a:lnSpc>
                <a:spcBef>
                  <a:spcPct val="0"/>
                </a:spcBef>
              </a:pPr>
              <a:endParaRPr/>
            </a:p>
          </p:txBody>
        </p:sp>
      </p:grpSp>
      <p:sp>
        <p:nvSpPr>
          <p:cNvPr id="13" name="Freeform 13">
            <a:extLst>
              <a:ext uri="{FF2B5EF4-FFF2-40B4-BE49-F238E27FC236}">
                <a16:creationId xmlns:a16="http://schemas.microsoft.com/office/drawing/2014/main" id="{3DA0804C-8A08-E33A-F3F9-6A446B318B77}"/>
              </a:ext>
            </a:extLst>
          </p:cNvPr>
          <p:cNvSpPr/>
          <p:nvPr/>
        </p:nvSpPr>
        <p:spPr>
          <a:xfrm>
            <a:off x="-1232614" y="-885814"/>
            <a:ext cx="2465229" cy="2465229"/>
          </a:xfrm>
          <a:custGeom>
            <a:avLst/>
            <a:gdLst/>
            <a:ahLst/>
            <a:cxnLst/>
            <a:rect l="l" t="t" r="r" b="b"/>
            <a:pathLst>
              <a:path w="2465229" h="2465229">
                <a:moveTo>
                  <a:pt x="0" y="0"/>
                </a:moveTo>
                <a:lnTo>
                  <a:pt x="2465228" y="0"/>
                </a:lnTo>
                <a:lnTo>
                  <a:pt x="2465228" y="2465229"/>
                </a:lnTo>
                <a:lnTo>
                  <a:pt x="0" y="2465229"/>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
        <p:nvSpPr>
          <p:cNvPr id="14" name="Freeform 14">
            <a:extLst>
              <a:ext uri="{FF2B5EF4-FFF2-40B4-BE49-F238E27FC236}">
                <a16:creationId xmlns:a16="http://schemas.microsoft.com/office/drawing/2014/main" id="{F2E3EB9C-945C-603E-23A1-77C2169923BF}"/>
              </a:ext>
            </a:extLst>
          </p:cNvPr>
          <p:cNvSpPr/>
          <p:nvPr/>
        </p:nvSpPr>
        <p:spPr>
          <a:xfrm>
            <a:off x="16779161" y="8738429"/>
            <a:ext cx="2465229" cy="2465229"/>
          </a:xfrm>
          <a:custGeom>
            <a:avLst/>
            <a:gdLst/>
            <a:ahLst/>
            <a:cxnLst/>
            <a:rect l="l" t="t" r="r" b="b"/>
            <a:pathLst>
              <a:path w="2465229" h="2465229">
                <a:moveTo>
                  <a:pt x="0" y="0"/>
                </a:moveTo>
                <a:lnTo>
                  <a:pt x="2465228" y="0"/>
                </a:lnTo>
                <a:lnTo>
                  <a:pt x="2465228" y="2465229"/>
                </a:lnTo>
                <a:lnTo>
                  <a:pt x="0" y="2465229"/>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pic>
        <p:nvPicPr>
          <p:cNvPr id="16" name="Picture 15">
            <a:extLst>
              <a:ext uri="{FF2B5EF4-FFF2-40B4-BE49-F238E27FC236}">
                <a16:creationId xmlns:a16="http://schemas.microsoft.com/office/drawing/2014/main" id="{6E42A00A-B59D-D032-5EC5-2B321BBEAC02}"/>
              </a:ext>
            </a:extLst>
          </p:cNvPr>
          <p:cNvPicPr>
            <a:picLocks noChangeAspect="1"/>
          </p:cNvPicPr>
          <p:nvPr/>
        </p:nvPicPr>
        <p:blipFill>
          <a:blip r:embed="rId4"/>
          <a:stretch>
            <a:fillRect/>
          </a:stretch>
        </p:blipFill>
        <p:spPr>
          <a:xfrm>
            <a:off x="11547305" y="2653145"/>
            <a:ext cx="4808360" cy="7026187"/>
          </a:xfrm>
          <a:prstGeom prst="rect">
            <a:avLst/>
          </a:prstGeom>
        </p:spPr>
      </p:pic>
    </p:spTree>
    <p:extLst>
      <p:ext uri="{BB962C8B-B14F-4D97-AF65-F5344CB8AC3E}">
        <p14:creationId xmlns:p14="http://schemas.microsoft.com/office/powerpoint/2010/main" val="2280903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rot="-5400000">
            <a:off x="-3458214" y="4435873"/>
            <a:ext cx="12226501" cy="12977927"/>
            <a:chOff x="0" y="0"/>
            <a:chExt cx="1436696" cy="1524994"/>
          </a:xfrm>
        </p:grpSpPr>
        <p:sp>
          <p:nvSpPr>
            <p:cNvPr id="4" name="Freeform 4"/>
            <p:cNvSpPr/>
            <p:nvPr/>
          </p:nvSpPr>
          <p:spPr>
            <a:xfrm>
              <a:off x="0" y="0"/>
              <a:ext cx="1436696" cy="1524994"/>
            </a:xfrm>
            <a:custGeom>
              <a:avLst/>
              <a:gdLst/>
              <a:ahLst/>
              <a:cxnLst/>
              <a:rect l="l" t="t" r="r" b="b"/>
              <a:pathLst>
                <a:path w="1436696" h="1524994">
                  <a:moveTo>
                    <a:pt x="718348" y="1524994"/>
                  </a:moveTo>
                  <a:lnTo>
                    <a:pt x="1436696" y="0"/>
                  </a:lnTo>
                  <a:lnTo>
                    <a:pt x="0" y="0"/>
                  </a:lnTo>
                  <a:lnTo>
                    <a:pt x="718348" y="1524994"/>
                  </a:lnTo>
                  <a:close/>
                </a:path>
              </a:pathLst>
            </a:custGeom>
            <a:solidFill>
              <a:srgbClr val="054B91"/>
            </a:solidFill>
          </p:spPr>
        </p:sp>
        <p:sp>
          <p:nvSpPr>
            <p:cNvPr id="5" name="TextBox 5"/>
            <p:cNvSpPr txBox="1"/>
            <p:nvPr/>
          </p:nvSpPr>
          <p:spPr>
            <a:xfrm>
              <a:off x="224484" y="61303"/>
              <a:ext cx="987729" cy="755658"/>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rot="5400000">
            <a:off x="11869949" y="-6967013"/>
            <a:ext cx="12226501" cy="12977927"/>
            <a:chOff x="0" y="0"/>
            <a:chExt cx="1436696" cy="1524994"/>
          </a:xfrm>
        </p:grpSpPr>
        <p:sp>
          <p:nvSpPr>
            <p:cNvPr id="9" name="Freeform 9"/>
            <p:cNvSpPr/>
            <p:nvPr/>
          </p:nvSpPr>
          <p:spPr>
            <a:xfrm>
              <a:off x="0" y="0"/>
              <a:ext cx="1436696" cy="1524994"/>
            </a:xfrm>
            <a:custGeom>
              <a:avLst/>
              <a:gdLst/>
              <a:ahLst/>
              <a:cxnLst/>
              <a:rect l="l" t="t" r="r" b="b"/>
              <a:pathLst>
                <a:path w="1436696" h="1524994">
                  <a:moveTo>
                    <a:pt x="718348" y="1524994"/>
                  </a:moveTo>
                  <a:lnTo>
                    <a:pt x="1436696" y="0"/>
                  </a:lnTo>
                  <a:lnTo>
                    <a:pt x="0" y="0"/>
                  </a:lnTo>
                  <a:lnTo>
                    <a:pt x="718348" y="1524994"/>
                  </a:lnTo>
                  <a:close/>
                </a:path>
              </a:pathLst>
            </a:custGeom>
            <a:solidFill>
              <a:srgbClr val="054B91"/>
            </a:solidFill>
          </p:spPr>
        </p:sp>
        <p:sp>
          <p:nvSpPr>
            <p:cNvPr id="10" name="TextBox 10"/>
            <p:cNvSpPr txBox="1"/>
            <p:nvPr/>
          </p:nvSpPr>
          <p:spPr>
            <a:xfrm>
              <a:off x="224484" y="61303"/>
              <a:ext cx="987729" cy="755658"/>
            </a:xfrm>
            <a:prstGeom prst="rect">
              <a:avLst/>
            </a:prstGeom>
          </p:spPr>
          <p:txBody>
            <a:bodyPr lIns="50800" tIns="50800" rIns="50800" bIns="50800" rtlCol="0" anchor="ctr"/>
            <a:lstStyle/>
            <a:p>
              <a:pPr algn="ctr">
                <a:lnSpc>
                  <a:spcPts val="2659"/>
                </a:lnSpc>
              </a:pPr>
              <a:endParaRPr/>
            </a:p>
          </p:txBody>
        </p:sp>
      </p:grpSp>
      <p:sp>
        <p:nvSpPr>
          <p:cNvPr id="11" name="TextBox 11"/>
          <p:cNvSpPr txBox="1"/>
          <p:nvPr/>
        </p:nvSpPr>
        <p:spPr>
          <a:xfrm>
            <a:off x="304800" y="168924"/>
            <a:ext cx="10522338" cy="2505429"/>
          </a:xfrm>
          <a:prstGeom prst="rect">
            <a:avLst/>
          </a:prstGeom>
        </p:spPr>
        <p:txBody>
          <a:bodyPr wrap="square" lIns="0" tIns="0" rIns="0" bIns="0" rtlCol="0" anchor="t">
            <a:spAutoFit/>
          </a:bodyPr>
          <a:lstStyle/>
          <a:p>
            <a:r>
              <a:rPr lang="en-US" sz="2400" dirty="0">
                <a:solidFill>
                  <a:srgbClr val="054B91"/>
                </a:solidFill>
                <a:latin typeface="Bold Ink"/>
                <a:ea typeface="Bold Ink"/>
              </a:rPr>
              <a:t>Which regions have the highest number of participants in the Olympics?</a:t>
            </a:r>
          </a:p>
          <a:p>
            <a:br>
              <a:rPr lang="en-US" sz="7200" dirty="0"/>
            </a:br>
            <a:endParaRPr lang="en-US" sz="6681" u="none" strike="noStrike" dirty="0">
              <a:solidFill>
                <a:srgbClr val="054B91"/>
              </a:solidFill>
              <a:latin typeface="Bold Ink"/>
              <a:ea typeface="Bold Ink"/>
              <a:cs typeface="Bold Ink"/>
              <a:sym typeface="Bold Ink"/>
            </a:endParaRPr>
          </a:p>
        </p:txBody>
      </p:sp>
      <p:grpSp>
        <p:nvGrpSpPr>
          <p:cNvPr id="13" name="Group 13"/>
          <p:cNvGrpSpPr/>
          <p:nvPr/>
        </p:nvGrpSpPr>
        <p:grpSpPr>
          <a:xfrm>
            <a:off x="9123890" y="8854404"/>
            <a:ext cx="8644787" cy="631913"/>
            <a:chOff x="0" y="0"/>
            <a:chExt cx="2221347" cy="166430"/>
          </a:xfrm>
        </p:grpSpPr>
        <p:sp>
          <p:nvSpPr>
            <p:cNvPr id="14" name="Freeform 14"/>
            <p:cNvSpPr/>
            <p:nvPr/>
          </p:nvSpPr>
          <p:spPr>
            <a:xfrm>
              <a:off x="0" y="0"/>
              <a:ext cx="2221347" cy="166430"/>
            </a:xfrm>
            <a:custGeom>
              <a:avLst/>
              <a:gdLst/>
              <a:ahLst/>
              <a:cxnLst/>
              <a:rect l="l" t="t" r="r" b="b"/>
              <a:pathLst>
                <a:path w="2221347" h="166430">
                  <a:moveTo>
                    <a:pt x="0" y="0"/>
                  </a:moveTo>
                  <a:lnTo>
                    <a:pt x="2221347" y="0"/>
                  </a:lnTo>
                  <a:lnTo>
                    <a:pt x="2221347" y="166430"/>
                  </a:lnTo>
                  <a:lnTo>
                    <a:pt x="0" y="166430"/>
                  </a:lnTo>
                  <a:close/>
                </a:path>
              </a:pathLst>
            </a:custGeom>
            <a:solidFill>
              <a:srgbClr val="D24339"/>
            </a:solidFill>
          </p:spPr>
        </p:sp>
        <p:sp>
          <p:nvSpPr>
            <p:cNvPr id="15" name="TextBox 15"/>
            <p:cNvSpPr txBox="1"/>
            <p:nvPr/>
          </p:nvSpPr>
          <p:spPr>
            <a:xfrm>
              <a:off x="0" y="-47625"/>
              <a:ext cx="2221347" cy="214055"/>
            </a:xfrm>
            <a:prstGeom prst="rect">
              <a:avLst/>
            </a:prstGeom>
          </p:spPr>
          <p:txBody>
            <a:bodyPr lIns="50800" tIns="50800" rIns="50800" bIns="50800" rtlCol="0" anchor="ctr"/>
            <a:lstStyle/>
            <a:p>
              <a:pPr algn="ctr">
                <a:lnSpc>
                  <a:spcPts val="2659"/>
                </a:lnSpc>
                <a:spcBef>
                  <a:spcPct val="0"/>
                </a:spcBef>
              </a:pPr>
              <a:endParaRPr/>
            </a:p>
          </p:txBody>
        </p:sp>
      </p:grpSp>
      <p:sp>
        <p:nvSpPr>
          <p:cNvPr id="16" name="Freeform 16"/>
          <p:cNvSpPr/>
          <p:nvPr/>
        </p:nvSpPr>
        <p:spPr>
          <a:xfrm>
            <a:off x="16536062" y="-337667"/>
            <a:ext cx="2465229" cy="2465229"/>
          </a:xfrm>
          <a:custGeom>
            <a:avLst/>
            <a:gdLst/>
            <a:ahLst/>
            <a:cxnLst/>
            <a:rect l="l" t="t" r="r" b="b"/>
            <a:pathLst>
              <a:path w="2465229" h="2465229">
                <a:moveTo>
                  <a:pt x="0" y="0"/>
                </a:moveTo>
                <a:lnTo>
                  <a:pt x="2465228" y="0"/>
                </a:lnTo>
                <a:lnTo>
                  <a:pt x="2465228" y="2465229"/>
                </a:lnTo>
                <a:lnTo>
                  <a:pt x="0" y="2465229"/>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
        <p:nvSpPr>
          <p:cNvPr id="17" name="Freeform 17"/>
          <p:cNvSpPr/>
          <p:nvPr/>
        </p:nvSpPr>
        <p:spPr>
          <a:xfrm>
            <a:off x="591109" y="7446064"/>
            <a:ext cx="2465229" cy="2465229"/>
          </a:xfrm>
          <a:custGeom>
            <a:avLst/>
            <a:gdLst/>
            <a:ahLst/>
            <a:cxnLst/>
            <a:rect l="l" t="t" r="r" b="b"/>
            <a:pathLst>
              <a:path w="2465229" h="2465229">
                <a:moveTo>
                  <a:pt x="0" y="0"/>
                </a:moveTo>
                <a:lnTo>
                  <a:pt x="2465229" y="0"/>
                </a:lnTo>
                <a:lnTo>
                  <a:pt x="2465229" y="2465228"/>
                </a:lnTo>
                <a:lnTo>
                  <a:pt x="0" y="2465228"/>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pic>
        <p:nvPicPr>
          <p:cNvPr id="19" name="Picture 18">
            <a:extLst>
              <a:ext uri="{FF2B5EF4-FFF2-40B4-BE49-F238E27FC236}">
                <a16:creationId xmlns:a16="http://schemas.microsoft.com/office/drawing/2014/main" id="{B7357C23-8EBA-20EF-D988-9D5FD0B485CE}"/>
              </a:ext>
            </a:extLst>
          </p:cNvPr>
          <p:cNvPicPr>
            <a:picLocks noChangeAspect="1"/>
          </p:cNvPicPr>
          <p:nvPr/>
        </p:nvPicPr>
        <p:blipFill>
          <a:blip r:embed="rId4"/>
          <a:stretch>
            <a:fillRect/>
          </a:stretch>
        </p:blipFill>
        <p:spPr>
          <a:xfrm>
            <a:off x="9095659" y="2599970"/>
            <a:ext cx="8644787" cy="5087060"/>
          </a:xfrm>
          <a:prstGeom prst="rect">
            <a:avLst/>
          </a:prstGeom>
        </p:spPr>
      </p:pic>
      <p:sp>
        <p:nvSpPr>
          <p:cNvPr id="7" name="Rectangle 2">
            <a:extLst>
              <a:ext uri="{FF2B5EF4-FFF2-40B4-BE49-F238E27FC236}">
                <a16:creationId xmlns:a16="http://schemas.microsoft.com/office/drawing/2014/main" id="{9E7B4DBF-7167-77EC-4948-9766579DCB4C}"/>
              </a:ext>
            </a:extLst>
          </p:cNvPr>
          <p:cNvSpPr>
            <a:spLocks noChangeArrowheads="1"/>
          </p:cNvSpPr>
          <p:nvPr/>
        </p:nvSpPr>
        <p:spPr bwMode="auto">
          <a:xfrm>
            <a:off x="192299" y="3700572"/>
            <a:ext cx="8381663" cy="2585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The map visualization highlights </a:t>
            </a:r>
            <a:r>
              <a:rPr kumimoji="0" lang="en-US" altLang="en-US" sz="1800" b="1" i="0" u="none" strike="noStrike" cap="none" normalizeH="0" baseline="0" dirty="0">
                <a:ln>
                  <a:noFill/>
                </a:ln>
                <a:solidFill>
                  <a:schemeClr val="tx1"/>
                </a:solidFill>
                <a:effectLst/>
                <a:latin typeface="Arial" panose="020B0604020202020204" pitchFamily="34" charset="0"/>
              </a:rPr>
              <a:t>North America, Europe, and specific nations like the USA, UK, and France</a:t>
            </a:r>
            <a:r>
              <a:rPr kumimoji="0" lang="en-US" altLang="en-US" sz="1800" b="0" i="0" u="none" strike="noStrike" cap="none" normalizeH="0" baseline="0" dirty="0">
                <a:ln>
                  <a:noFill/>
                </a:ln>
                <a:solidFill>
                  <a:schemeClr val="tx1"/>
                </a:solidFill>
                <a:effectLst/>
                <a:latin typeface="Arial" panose="020B0604020202020204" pitchFamily="34" charset="0"/>
              </a:rPr>
              <a:t> as the regions with the </a:t>
            </a:r>
            <a:r>
              <a:rPr kumimoji="0" lang="en-US" altLang="en-US" sz="1800" b="1" i="0" u="none" strike="noStrike" cap="none" normalizeH="0" baseline="0" dirty="0">
                <a:ln>
                  <a:noFill/>
                </a:ln>
                <a:solidFill>
                  <a:schemeClr val="tx1"/>
                </a:solidFill>
                <a:effectLst/>
                <a:latin typeface="Arial" panose="020B0604020202020204" pitchFamily="34" charset="0"/>
              </a:rPr>
              <a:t>highest Olympic participation levels</a:t>
            </a:r>
            <a:r>
              <a:rPr kumimoji="0" lang="en-US" altLang="en-US" sz="1800" b="0" i="0" u="none" strike="noStrike" cap="none" normalizeH="0" baseline="0" dirty="0">
                <a:ln>
                  <a:noFill/>
                </a:ln>
                <a:solidFill>
                  <a:schemeClr val="tx1"/>
                </a:solidFill>
                <a:effectLst/>
                <a:latin typeface="Arial" panose="020B0604020202020204" pitchFamily="34" charset="0"/>
              </a:rPr>
              <a:t>. These regions consistently dominate athlete representation across various editions of the Olympics, reflecting their </a:t>
            </a:r>
            <a:r>
              <a:rPr kumimoji="0" lang="en-US" altLang="en-US" sz="1800" b="1" i="0" u="none" strike="noStrike" cap="none" normalizeH="0" baseline="0" dirty="0">
                <a:ln>
                  <a:noFill/>
                </a:ln>
                <a:solidFill>
                  <a:schemeClr val="tx1"/>
                </a:solidFill>
                <a:effectLst/>
                <a:latin typeface="Arial" panose="020B0604020202020204" pitchFamily="34" charset="0"/>
              </a:rPr>
              <a:t>advanced training infrastructure, cultural emphasis on sports, and longstanding Olympic presence</a:t>
            </a:r>
            <a:r>
              <a:rPr kumimoji="0" lang="en-US" altLang="en-US" sz="1800" b="0" i="0" u="none" strike="noStrike" cap="none" normalizeH="0" baseline="0" dirty="0">
                <a:ln>
                  <a:noFill/>
                </a:ln>
                <a:solidFill>
                  <a:schemeClr val="tx1"/>
                </a:solidFill>
                <a:effectLst/>
                <a:latin typeface="Arial" panose="020B0604020202020204" pitchFamily="34" charset="0"/>
              </a:rPr>
              <a:t>. The visual clearly demonstrates a concentration of participation from Western countries, indicating strong investment in global sports leadership.</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31171C-000B-1780-F44F-8849CB4A0DDE}"/>
            </a:ext>
          </a:extLst>
        </p:cNvPr>
        <p:cNvGrpSpPr/>
        <p:nvPr/>
      </p:nvGrpSpPr>
      <p:grpSpPr>
        <a:xfrm>
          <a:off x="0" y="0"/>
          <a:ext cx="0" cy="0"/>
          <a:chOff x="0" y="0"/>
          <a:chExt cx="0" cy="0"/>
        </a:xfrm>
      </p:grpSpPr>
      <p:grpSp>
        <p:nvGrpSpPr>
          <p:cNvPr id="3" name="Group 3">
            <a:extLst>
              <a:ext uri="{FF2B5EF4-FFF2-40B4-BE49-F238E27FC236}">
                <a16:creationId xmlns:a16="http://schemas.microsoft.com/office/drawing/2014/main" id="{2565E751-B1BC-BD57-00DC-0FDD849E6361}"/>
              </a:ext>
            </a:extLst>
          </p:cNvPr>
          <p:cNvGrpSpPr/>
          <p:nvPr/>
        </p:nvGrpSpPr>
        <p:grpSpPr>
          <a:xfrm rot="-5400000">
            <a:off x="-3458214" y="4435873"/>
            <a:ext cx="12226501" cy="12977927"/>
            <a:chOff x="0" y="0"/>
            <a:chExt cx="1436696" cy="1524994"/>
          </a:xfrm>
        </p:grpSpPr>
        <p:sp>
          <p:nvSpPr>
            <p:cNvPr id="4" name="Freeform 4">
              <a:extLst>
                <a:ext uri="{FF2B5EF4-FFF2-40B4-BE49-F238E27FC236}">
                  <a16:creationId xmlns:a16="http://schemas.microsoft.com/office/drawing/2014/main" id="{517F1EB7-97C9-1888-9C75-F87294F71F5D}"/>
                </a:ext>
              </a:extLst>
            </p:cNvPr>
            <p:cNvSpPr/>
            <p:nvPr/>
          </p:nvSpPr>
          <p:spPr>
            <a:xfrm>
              <a:off x="0" y="0"/>
              <a:ext cx="1436696" cy="1524994"/>
            </a:xfrm>
            <a:custGeom>
              <a:avLst/>
              <a:gdLst/>
              <a:ahLst/>
              <a:cxnLst/>
              <a:rect l="l" t="t" r="r" b="b"/>
              <a:pathLst>
                <a:path w="1436696" h="1524994">
                  <a:moveTo>
                    <a:pt x="718348" y="1524994"/>
                  </a:moveTo>
                  <a:lnTo>
                    <a:pt x="1436696" y="0"/>
                  </a:lnTo>
                  <a:lnTo>
                    <a:pt x="0" y="0"/>
                  </a:lnTo>
                  <a:lnTo>
                    <a:pt x="718348" y="1524994"/>
                  </a:lnTo>
                  <a:close/>
                </a:path>
              </a:pathLst>
            </a:custGeom>
            <a:solidFill>
              <a:srgbClr val="054B91"/>
            </a:solidFill>
          </p:spPr>
        </p:sp>
        <p:sp>
          <p:nvSpPr>
            <p:cNvPr id="5" name="TextBox 5">
              <a:extLst>
                <a:ext uri="{FF2B5EF4-FFF2-40B4-BE49-F238E27FC236}">
                  <a16:creationId xmlns:a16="http://schemas.microsoft.com/office/drawing/2014/main" id="{A7D9CCE8-BAEA-6B9B-C6E3-E2902F0B8A19}"/>
                </a:ext>
              </a:extLst>
            </p:cNvPr>
            <p:cNvSpPr txBox="1"/>
            <p:nvPr/>
          </p:nvSpPr>
          <p:spPr>
            <a:xfrm>
              <a:off x="224484" y="61303"/>
              <a:ext cx="987729" cy="755658"/>
            </a:xfrm>
            <a:prstGeom prst="rect">
              <a:avLst/>
            </a:prstGeom>
          </p:spPr>
          <p:txBody>
            <a:bodyPr lIns="50800" tIns="50800" rIns="50800" bIns="50800" rtlCol="0" anchor="ctr"/>
            <a:lstStyle/>
            <a:p>
              <a:pPr algn="ctr">
                <a:lnSpc>
                  <a:spcPts val="2659"/>
                </a:lnSpc>
              </a:pPr>
              <a:endParaRPr/>
            </a:p>
          </p:txBody>
        </p:sp>
      </p:grpSp>
      <p:grpSp>
        <p:nvGrpSpPr>
          <p:cNvPr id="8" name="Group 8">
            <a:extLst>
              <a:ext uri="{FF2B5EF4-FFF2-40B4-BE49-F238E27FC236}">
                <a16:creationId xmlns:a16="http://schemas.microsoft.com/office/drawing/2014/main" id="{1FAD4A7C-694F-8CFB-E55E-D4F2A41AE7DD}"/>
              </a:ext>
            </a:extLst>
          </p:cNvPr>
          <p:cNvGrpSpPr/>
          <p:nvPr/>
        </p:nvGrpSpPr>
        <p:grpSpPr>
          <a:xfrm rot="5400000">
            <a:off x="11914034" y="-6953885"/>
            <a:ext cx="12226501" cy="12977927"/>
            <a:chOff x="0" y="0"/>
            <a:chExt cx="1436696" cy="1524994"/>
          </a:xfrm>
        </p:grpSpPr>
        <p:sp>
          <p:nvSpPr>
            <p:cNvPr id="9" name="Freeform 9">
              <a:extLst>
                <a:ext uri="{FF2B5EF4-FFF2-40B4-BE49-F238E27FC236}">
                  <a16:creationId xmlns:a16="http://schemas.microsoft.com/office/drawing/2014/main" id="{F426ED12-B81E-F2FD-EB55-2265507E20E8}"/>
                </a:ext>
              </a:extLst>
            </p:cNvPr>
            <p:cNvSpPr/>
            <p:nvPr/>
          </p:nvSpPr>
          <p:spPr>
            <a:xfrm>
              <a:off x="0" y="0"/>
              <a:ext cx="1436696" cy="1524994"/>
            </a:xfrm>
            <a:custGeom>
              <a:avLst/>
              <a:gdLst/>
              <a:ahLst/>
              <a:cxnLst/>
              <a:rect l="l" t="t" r="r" b="b"/>
              <a:pathLst>
                <a:path w="1436696" h="1524994">
                  <a:moveTo>
                    <a:pt x="718348" y="1524994"/>
                  </a:moveTo>
                  <a:lnTo>
                    <a:pt x="1436696" y="0"/>
                  </a:lnTo>
                  <a:lnTo>
                    <a:pt x="0" y="0"/>
                  </a:lnTo>
                  <a:lnTo>
                    <a:pt x="718348" y="1524994"/>
                  </a:lnTo>
                  <a:close/>
                </a:path>
              </a:pathLst>
            </a:custGeom>
            <a:solidFill>
              <a:srgbClr val="054B91"/>
            </a:solidFill>
          </p:spPr>
        </p:sp>
        <p:sp>
          <p:nvSpPr>
            <p:cNvPr id="10" name="TextBox 10">
              <a:extLst>
                <a:ext uri="{FF2B5EF4-FFF2-40B4-BE49-F238E27FC236}">
                  <a16:creationId xmlns:a16="http://schemas.microsoft.com/office/drawing/2014/main" id="{4E01C36F-0C52-7D4E-704F-431C21D790B8}"/>
                </a:ext>
              </a:extLst>
            </p:cNvPr>
            <p:cNvSpPr txBox="1"/>
            <p:nvPr/>
          </p:nvSpPr>
          <p:spPr>
            <a:xfrm>
              <a:off x="224484" y="61303"/>
              <a:ext cx="987729" cy="755658"/>
            </a:xfrm>
            <a:prstGeom prst="rect">
              <a:avLst/>
            </a:prstGeom>
          </p:spPr>
          <p:txBody>
            <a:bodyPr lIns="50800" tIns="50800" rIns="50800" bIns="50800" rtlCol="0" anchor="ctr"/>
            <a:lstStyle/>
            <a:p>
              <a:pPr algn="ctr">
                <a:lnSpc>
                  <a:spcPts val="2659"/>
                </a:lnSpc>
              </a:pPr>
              <a:endParaRPr/>
            </a:p>
          </p:txBody>
        </p:sp>
      </p:grpSp>
      <p:sp>
        <p:nvSpPr>
          <p:cNvPr id="11" name="TextBox 11">
            <a:extLst>
              <a:ext uri="{FF2B5EF4-FFF2-40B4-BE49-F238E27FC236}">
                <a16:creationId xmlns:a16="http://schemas.microsoft.com/office/drawing/2014/main" id="{7CABE455-D5F8-A8A7-2962-09CD060CA191}"/>
              </a:ext>
            </a:extLst>
          </p:cNvPr>
          <p:cNvSpPr txBox="1"/>
          <p:nvPr/>
        </p:nvSpPr>
        <p:spPr>
          <a:xfrm>
            <a:off x="228600" y="182212"/>
            <a:ext cx="8001000" cy="2043765"/>
          </a:xfrm>
          <a:prstGeom prst="rect">
            <a:avLst/>
          </a:prstGeom>
        </p:spPr>
        <p:txBody>
          <a:bodyPr wrap="square" lIns="0" tIns="0" rIns="0" bIns="0" rtlCol="0" anchor="t">
            <a:spAutoFit/>
          </a:bodyPr>
          <a:lstStyle/>
          <a:p>
            <a:r>
              <a:rPr lang="en-US" sz="2400" dirty="0">
                <a:solidFill>
                  <a:srgbClr val="054B91"/>
                </a:solidFill>
                <a:latin typeface="Bold Ink"/>
                <a:ea typeface="Bold Ink"/>
              </a:rPr>
              <a:t>What is the distribution of medals among different regions?</a:t>
            </a:r>
          </a:p>
          <a:p>
            <a:br>
              <a:rPr lang="en-US" dirty="0"/>
            </a:br>
            <a:endParaRPr lang="en-US" sz="6681" u="none" strike="noStrike" dirty="0">
              <a:solidFill>
                <a:srgbClr val="054B91"/>
              </a:solidFill>
              <a:latin typeface="Bold Ink"/>
              <a:ea typeface="Bold Ink"/>
              <a:cs typeface="Bold Ink"/>
              <a:sym typeface="Bold Ink"/>
            </a:endParaRPr>
          </a:p>
        </p:txBody>
      </p:sp>
      <p:sp>
        <p:nvSpPr>
          <p:cNvPr id="12" name="TextBox 12">
            <a:extLst>
              <a:ext uri="{FF2B5EF4-FFF2-40B4-BE49-F238E27FC236}">
                <a16:creationId xmlns:a16="http://schemas.microsoft.com/office/drawing/2014/main" id="{32FADBBE-E4F8-3F1E-D185-09735A29968B}"/>
              </a:ext>
            </a:extLst>
          </p:cNvPr>
          <p:cNvSpPr txBox="1"/>
          <p:nvPr/>
        </p:nvSpPr>
        <p:spPr>
          <a:xfrm>
            <a:off x="228600" y="1519838"/>
            <a:ext cx="8434176" cy="5153719"/>
          </a:xfrm>
          <a:prstGeom prst="rect">
            <a:avLst/>
          </a:prstGeom>
        </p:spPr>
        <p:txBody>
          <a:bodyPr lIns="0" tIns="0" rIns="0" bIns="0" rtlCol="0" anchor="t">
            <a:spAutoFit/>
          </a:bodyPr>
          <a:lstStyle/>
          <a:p>
            <a:pPr marL="342900" indent="-342900" algn="just">
              <a:lnSpc>
                <a:spcPts val="3079"/>
              </a:lnSpc>
              <a:buFont typeface="Arial" panose="020B0604020202020204" pitchFamily="34" charset="0"/>
              <a:buChar char="•"/>
            </a:pPr>
            <a:r>
              <a:rPr lang="en-US" sz="2400" dirty="0"/>
              <a:t>The bar chart reveals that </a:t>
            </a:r>
            <a:r>
              <a:rPr lang="en-US" sz="2400" b="1" dirty="0"/>
              <a:t>North America and Europe dominate Olympic medal distribution</a:t>
            </a:r>
            <a:r>
              <a:rPr lang="en-US" sz="2400" dirty="0"/>
              <a:t>, with </a:t>
            </a:r>
            <a:r>
              <a:rPr lang="en-US" sz="2400" b="1" dirty="0"/>
              <a:t>the USA, Germany, and the former Soviet Union</a:t>
            </a:r>
            <a:r>
              <a:rPr lang="en-US" sz="2400" dirty="0"/>
              <a:t> standing out as top contributors. The </a:t>
            </a:r>
            <a:r>
              <a:rPr lang="en-US" sz="2400" b="1" dirty="0"/>
              <a:t>USA</a:t>
            </a:r>
            <a:r>
              <a:rPr lang="en-US" sz="2400" dirty="0"/>
              <a:t> leads with a consistently high medal count across most editions, reflecting its strong athletic programs and investment in sports. </a:t>
            </a:r>
            <a:r>
              <a:rPr lang="en-US" sz="2400" b="1" dirty="0"/>
              <a:t>Germany</a:t>
            </a:r>
            <a:r>
              <a:rPr lang="en-US" sz="2400" dirty="0"/>
              <a:t> has shown excellence across both Summer and Winter Games, while the </a:t>
            </a:r>
            <a:r>
              <a:rPr lang="en-US" sz="2400" b="1" dirty="0"/>
              <a:t>Soviet Union</a:t>
            </a:r>
            <a:r>
              <a:rPr lang="en-US" sz="2400" dirty="0"/>
              <a:t> made a remarkable impact during its active years, particularly in gymnastics, weightlifting, and athletics. These countries collectively underscore how historical investment in training infrastructure and competitive systems has translated into long-term Olympic success. Other regions, including </a:t>
            </a:r>
            <a:r>
              <a:rPr lang="en-US" sz="2400" b="1" dirty="0"/>
              <a:t>Asia and Oceania</a:t>
            </a:r>
            <a:r>
              <a:rPr lang="en-US" sz="2400" dirty="0"/>
              <a:t>, are gradually closing the gap but still trail behind these medal-heavy nations.</a:t>
            </a:r>
            <a:endParaRPr lang="en-US" sz="2199" dirty="0">
              <a:solidFill>
                <a:srgbClr val="054B91"/>
              </a:solidFill>
              <a:latin typeface="Poppins"/>
              <a:ea typeface="Poppins"/>
              <a:cs typeface="Poppins"/>
              <a:sym typeface="Poppins"/>
            </a:endParaRPr>
          </a:p>
        </p:txBody>
      </p:sp>
      <p:grpSp>
        <p:nvGrpSpPr>
          <p:cNvPr id="13" name="Group 13">
            <a:extLst>
              <a:ext uri="{FF2B5EF4-FFF2-40B4-BE49-F238E27FC236}">
                <a16:creationId xmlns:a16="http://schemas.microsoft.com/office/drawing/2014/main" id="{616AE2AB-E50D-6C59-B6E2-97D942C17ED8}"/>
              </a:ext>
            </a:extLst>
          </p:cNvPr>
          <p:cNvGrpSpPr/>
          <p:nvPr/>
        </p:nvGrpSpPr>
        <p:grpSpPr>
          <a:xfrm>
            <a:off x="8991600" y="8733316"/>
            <a:ext cx="8434176" cy="631913"/>
            <a:chOff x="0" y="0"/>
            <a:chExt cx="2221347" cy="166430"/>
          </a:xfrm>
        </p:grpSpPr>
        <p:sp>
          <p:nvSpPr>
            <p:cNvPr id="14" name="Freeform 14">
              <a:extLst>
                <a:ext uri="{FF2B5EF4-FFF2-40B4-BE49-F238E27FC236}">
                  <a16:creationId xmlns:a16="http://schemas.microsoft.com/office/drawing/2014/main" id="{84DA08F6-3CDD-5E7F-03C3-865D11549686}"/>
                </a:ext>
              </a:extLst>
            </p:cNvPr>
            <p:cNvSpPr/>
            <p:nvPr/>
          </p:nvSpPr>
          <p:spPr>
            <a:xfrm>
              <a:off x="0" y="0"/>
              <a:ext cx="2221347" cy="166430"/>
            </a:xfrm>
            <a:custGeom>
              <a:avLst/>
              <a:gdLst/>
              <a:ahLst/>
              <a:cxnLst/>
              <a:rect l="l" t="t" r="r" b="b"/>
              <a:pathLst>
                <a:path w="2221347" h="166430">
                  <a:moveTo>
                    <a:pt x="0" y="0"/>
                  </a:moveTo>
                  <a:lnTo>
                    <a:pt x="2221347" y="0"/>
                  </a:lnTo>
                  <a:lnTo>
                    <a:pt x="2221347" y="166430"/>
                  </a:lnTo>
                  <a:lnTo>
                    <a:pt x="0" y="166430"/>
                  </a:lnTo>
                  <a:close/>
                </a:path>
              </a:pathLst>
            </a:custGeom>
            <a:solidFill>
              <a:srgbClr val="D24339"/>
            </a:solidFill>
          </p:spPr>
        </p:sp>
        <p:sp>
          <p:nvSpPr>
            <p:cNvPr id="15" name="TextBox 15">
              <a:extLst>
                <a:ext uri="{FF2B5EF4-FFF2-40B4-BE49-F238E27FC236}">
                  <a16:creationId xmlns:a16="http://schemas.microsoft.com/office/drawing/2014/main" id="{8B10FB40-FE8A-2BCF-40ED-D40A005D2EA1}"/>
                </a:ext>
              </a:extLst>
            </p:cNvPr>
            <p:cNvSpPr txBox="1"/>
            <p:nvPr/>
          </p:nvSpPr>
          <p:spPr>
            <a:xfrm>
              <a:off x="0" y="-47625"/>
              <a:ext cx="2221347" cy="214055"/>
            </a:xfrm>
            <a:prstGeom prst="rect">
              <a:avLst/>
            </a:prstGeom>
          </p:spPr>
          <p:txBody>
            <a:bodyPr lIns="50800" tIns="50800" rIns="50800" bIns="50800" rtlCol="0" anchor="ctr"/>
            <a:lstStyle/>
            <a:p>
              <a:pPr algn="ctr">
                <a:lnSpc>
                  <a:spcPts val="2659"/>
                </a:lnSpc>
                <a:spcBef>
                  <a:spcPct val="0"/>
                </a:spcBef>
              </a:pPr>
              <a:endParaRPr/>
            </a:p>
          </p:txBody>
        </p:sp>
      </p:grpSp>
      <p:sp>
        <p:nvSpPr>
          <p:cNvPr id="16" name="Freeform 16">
            <a:extLst>
              <a:ext uri="{FF2B5EF4-FFF2-40B4-BE49-F238E27FC236}">
                <a16:creationId xmlns:a16="http://schemas.microsoft.com/office/drawing/2014/main" id="{76BF8D45-01C2-D7D4-AF4B-6222B4682202}"/>
              </a:ext>
            </a:extLst>
          </p:cNvPr>
          <p:cNvSpPr/>
          <p:nvPr/>
        </p:nvSpPr>
        <p:spPr>
          <a:xfrm>
            <a:off x="17213226" y="1243465"/>
            <a:ext cx="2465229" cy="2465229"/>
          </a:xfrm>
          <a:custGeom>
            <a:avLst/>
            <a:gdLst/>
            <a:ahLst/>
            <a:cxnLst/>
            <a:rect l="l" t="t" r="r" b="b"/>
            <a:pathLst>
              <a:path w="2465229" h="2465229">
                <a:moveTo>
                  <a:pt x="0" y="0"/>
                </a:moveTo>
                <a:lnTo>
                  <a:pt x="2465228" y="0"/>
                </a:lnTo>
                <a:lnTo>
                  <a:pt x="2465228" y="2465229"/>
                </a:lnTo>
                <a:lnTo>
                  <a:pt x="0" y="2465229"/>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
        <p:nvSpPr>
          <p:cNvPr id="17" name="Freeform 17">
            <a:extLst>
              <a:ext uri="{FF2B5EF4-FFF2-40B4-BE49-F238E27FC236}">
                <a16:creationId xmlns:a16="http://schemas.microsoft.com/office/drawing/2014/main" id="{3CBC3C26-8730-B47C-7755-0A7D62547117}"/>
              </a:ext>
            </a:extLst>
          </p:cNvPr>
          <p:cNvSpPr/>
          <p:nvPr/>
        </p:nvSpPr>
        <p:spPr>
          <a:xfrm>
            <a:off x="591109" y="7446064"/>
            <a:ext cx="2465229" cy="2465229"/>
          </a:xfrm>
          <a:custGeom>
            <a:avLst/>
            <a:gdLst/>
            <a:ahLst/>
            <a:cxnLst/>
            <a:rect l="l" t="t" r="r" b="b"/>
            <a:pathLst>
              <a:path w="2465229" h="2465229">
                <a:moveTo>
                  <a:pt x="0" y="0"/>
                </a:moveTo>
                <a:lnTo>
                  <a:pt x="2465229" y="0"/>
                </a:lnTo>
                <a:lnTo>
                  <a:pt x="2465229" y="2465228"/>
                </a:lnTo>
                <a:lnTo>
                  <a:pt x="0" y="2465228"/>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pic>
        <p:nvPicPr>
          <p:cNvPr id="19" name="Picture 18">
            <a:extLst>
              <a:ext uri="{FF2B5EF4-FFF2-40B4-BE49-F238E27FC236}">
                <a16:creationId xmlns:a16="http://schemas.microsoft.com/office/drawing/2014/main" id="{56498D6B-C73A-E98E-D8B5-3CDCB8560FC6}"/>
              </a:ext>
            </a:extLst>
          </p:cNvPr>
          <p:cNvPicPr>
            <a:picLocks noChangeAspect="1"/>
          </p:cNvPicPr>
          <p:nvPr/>
        </p:nvPicPr>
        <p:blipFill>
          <a:blip r:embed="rId4"/>
          <a:stretch>
            <a:fillRect/>
          </a:stretch>
        </p:blipFill>
        <p:spPr>
          <a:xfrm>
            <a:off x="8991600" y="3266572"/>
            <a:ext cx="8434176" cy="5125165"/>
          </a:xfrm>
          <a:prstGeom prst="rect">
            <a:avLst/>
          </a:prstGeom>
        </p:spPr>
      </p:pic>
    </p:spTree>
    <p:extLst>
      <p:ext uri="{BB962C8B-B14F-4D97-AF65-F5344CB8AC3E}">
        <p14:creationId xmlns:p14="http://schemas.microsoft.com/office/powerpoint/2010/main" val="12084643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7FF278-1A36-E4D5-D681-0D58564B48EE}"/>
            </a:ext>
          </a:extLst>
        </p:cNvPr>
        <p:cNvGrpSpPr/>
        <p:nvPr/>
      </p:nvGrpSpPr>
      <p:grpSpPr>
        <a:xfrm>
          <a:off x="0" y="0"/>
          <a:ext cx="0" cy="0"/>
          <a:chOff x="0" y="0"/>
          <a:chExt cx="0" cy="0"/>
        </a:xfrm>
      </p:grpSpPr>
      <p:grpSp>
        <p:nvGrpSpPr>
          <p:cNvPr id="3" name="Group 3">
            <a:extLst>
              <a:ext uri="{FF2B5EF4-FFF2-40B4-BE49-F238E27FC236}">
                <a16:creationId xmlns:a16="http://schemas.microsoft.com/office/drawing/2014/main" id="{9962D08B-B95F-4E35-23AF-5F7FE912813A}"/>
              </a:ext>
            </a:extLst>
          </p:cNvPr>
          <p:cNvGrpSpPr/>
          <p:nvPr/>
        </p:nvGrpSpPr>
        <p:grpSpPr>
          <a:xfrm rot="-3058992">
            <a:off x="5978182" y="-437606"/>
            <a:ext cx="20379194" cy="15690190"/>
            <a:chOff x="0" y="0"/>
            <a:chExt cx="4466089" cy="2652302"/>
          </a:xfrm>
        </p:grpSpPr>
        <p:sp>
          <p:nvSpPr>
            <p:cNvPr id="4" name="Freeform 4">
              <a:extLst>
                <a:ext uri="{FF2B5EF4-FFF2-40B4-BE49-F238E27FC236}">
                  <a16:creationId xmlns:a16="http://schemas.microsoft.com/office/drawing/2014/main" id="{0CF26366-C4EE-7EBF-2612-4E0FA5AC4E19}"/>
                </a:ext>
              </a:extLst>
            </p:cNvPr>
            <p:cNvSpPr/>
            <p:nvPr/>
          </p:nvSpPr>
          <p:spPr>
            <a:xfrm>
              <a:off x="0" y="0"/>
              <a:ext cx="4466089" cy="2652302"/>
            </a:xfrm>
            <a:custGeom>
              <a:avLst/>
              <a:gdLst/>
              <a:ahLst/>
              <a:cxnLst/>
              <a:rect l="l" t="t" r="r" b="b"/>
              <a:pathLst>
                <a:path w="4466089" h="2652302">
                  <a:moveTo>
                    <a:pt x="0" y="0"/>
                  </a:moveTo>
                  <a:lnTo>
                    <a:pt x="4466089" y="0"/>
                  </a:lnTo>
                  <a:lnTo>
                    <a:pt x="4466089" y="2652302"/>
                  </a:lnTo>
                  <a:lnTo>
                    <a:pt x="0" y="2652302"/>
                  </a:lnTo>
                  <a:close/>
                </a:path>
              </a:pathLst>
            </a:custGeom>
            <a:solidFill>
              <a:srgbClr val="054B91"/>
            </a:solidFill>
          </p:spPr>
        </p:sp>
        <p:sp>
          <p:nvSpPr>
            <p:cNvPr id="5" name="TextBox 5">
              <a:extLst>
                <a:ext uri="{FF2B5EF4-FFF2-40B4-BE49-F238E27FC236}">
                  <a16:creationId xmlns:a16="http://schemas.microsoft.com/office/drawing/2014/main" id="{ABD203C0-9F56-F2AA-21E3-4A4197D2BFD0}"/>
                </a:ext>
              </a:extLst>
            </p:cNvPr>
            <p:cNvSpPr txBox="1"/>
            <p:nvPr/>
          </p:nvSpPr>
          <p:spPr>
            <a:xfrm>
              <a:off x="0" y="-47625"/>
              <a:ext cx="4466089" cy="2699927"/>
            </a:xfrm>
            <a:prstGeom prst="rect">
              <a:avLst/>
            </a:prstGeom>
          </p:spPr>
          <p:txBody>
            <a:bodyPr lIns="50800" tIns="50800" rIns="50800" bIns="50800" rtlCol="0" anchor="ctr"/>
            <a:lstStyle/>
            <a:p>
              <a:pPr algn="ctr">
                <a:lnSpc>
                  <a:spcPts val="2659"/>
                </a:lnSpc>
                <a:spcBef>
                  <a:spcPct val="0"/>
                </a:spcBef>
              </a:pPr>
              <a:endParaRPr/>
            </a:p>
          </p:txBody>
        </p:sp>
      </p:grpSp>
      <p:grpSp>
        <p:nvGrpSpPr>
          <p:cNvPr id="14" name="Group 14">
            <a:extLst>
              <a:ext uri="{FF2B5EF4-FFF2-40B4-BE49-F238E27FC236}">
                <a16:creationId xmlns:a16="http://schemas.microsoft.com/office/drawing/2014/main" id="{D660D3A5-724F-77D5-BF06-8C7D78A370F6}"/>
              </a:ext>
            </a:extLst>
          </p:cNvPr>
          <p:cNvGrpSpPr/>
          <p:nvPr/>
        </p:nvGrpSpPr>
        <p:grpSpPr>
          <a:xfrm>
            <a:off x="-1130717" y="-312599"/>
            <a:ext cx="11414776" cy="824679"/>
            <a:chOff x="0" y="0"/>
            <a:chExt cx="3006361" cy="217199"/>
          </a:xfrm>
        </p:grpSpPr>
        <p:sp>
          <p:nvSpPr>
            <p:cNvPr id="15" name="Freeform 15">
              <a:extLst>
                <a:ext uri="{FF2B5EF4-FFF2-40B4-BE49-F238E27FC236}">
                  <a16:creationId xmlns:a16="http://schemas.microsoft.com/office/drawing/2014/main" id="{4E0240AA-E84C-A1C5-E63A-0D88D81AB49A}"/>
                </a:ext>
              </a:extLst>
            </p:cNvPr>
            <p:cNvSpPr/>
            <p:nvPr/>
          </p:nvSpPr>
          <p:spPr>
            <a:xfrm>
              <a:off x="0" y="0"/>
              <a:ext cx="3006361" cy="217199"/>
            </a:xfrm>
            <a:custGeom>
              <a:avLst/>
              <a:gdLst/>
              <a:ahLst/>
              <a:cxnLst/>
              <a:rect l="l" t="t" r="r" b="b"/>
              <a:pathLst>
                <a:path w="3006361" h="217199">
                  <a:moveTo>
                    <a:pt x="0" y="0"/>
                  </a:moveTo>
                  <a:lnTo>
                    <a:pt x="3006361" y="0"/>
                  </a:lnTo>
                  <a:lnTo>
                    <a:pt x="3006361" y="217199"/>
                  </a:lnTo>
                  <a:lnTo>
                    <a:pt x="0" y="217199"/>
                  </a:lnTo>
                  <a:close/>
                </a:path>
              </a:pathLst>
            </a:custGeom>
            <a:solidFill>
              <a:srgbClr val="D24339"/>
            </a:solidFill>
          </p:spPr>
        </p:sp>
        <p:sp>
          <p:nvSpPr>
            <p:cNvPr id="16" name="TextBox 16">
              <a:extLst>
                <a:ext uri="{FF2B5EF4-FFF2-40B4-BE49-F238E27FC236}">
                  <a16:creationId xmlns:a16="http://schemas.microsoft.com/office/drawing/2014/main" id="{5F7CF9DA-9E24-7ED8-719C-8AED5BD1B33B}"/>
                </a:ext>
              </a:extLst>
            </p:cNvPr>
            <p:cNvSpPr txBox="1"/>
            <p:nvPr/>
          </p:nvSpPr>
          <p:spPr>
            <a:xfrm>
              <a:off x="0" y="-47625"/>
              <a:ext cx="3006361" cy="264824"/>
            </a:xfrm>
            <a:prstGeom prst="rect">
              <a:avLst/>
            </a:prstGeom>
          </p:spPr>
          <p:txBody>
            <a:bodyPr lIns="50800" tIns="50800" rIns="50800" bIns="50800" rtlCol="0" anchor="ctr"/>
            <a:lstStyle/>
            <a:p>
              <a:pPr algn="ctr">
                <a:lnSpc>
                  <a:spcPts val="2659"/>
                </a:lnSpc>
                <a:spcBef>
                  <a:spcPct val="0"/>
                </a:spcBef>
              </a:pPr>
              <a:endParaRPr>
                <a:solidFill>
                  <a:srgbClr val="C00000"/>
                </a:solidFill>
              </a:endParaRPr>
            </a:p>
          </p:txBody>
        </p:sp>
      </p:grpSp>
      <p:sp>
        <p:nvSpPr>
          <p:cNvPr id="22" name="Freeform 22">
            <a:extLst>
              <a:ext uri="{FF2B5EF4-FFF2-40B4-BE49-F238E27FC236}">
                <a16:creationId xmlns:a16="http://schemas.microsoft.com/office/drawing/2014/main" id="{468BB79D-8C79-001A-2921-8D2506992E17}"/>
              </a:ext>
            </a:extLst>
          </p:cNvPr>
          <p:cNvSpPr/>
          <p:nvPr/>
        </p:nvSpPr>
        <p:spPr>
          <a:xfrm>
            <a:off x="-1232614" y="-885814"/>
            <a:ext cx="3222466" cy="3222466"/>
          </a:xfrm>
          <a:custGeom>
            <a:avLst/>
            <a:gdLst/>
            <a:ahLst/>
            <a:cxnLst/>
            <a:rect l="l" t="t" r="r" b="b"/>
            <a:pathLst>
              <a:path w="3222466" h="3222466">
                <a:moveTo>
                  <a:pt x="0" y="0"/>
                </a:moveTo>
                <a:lnTo>
                  <a:pt x="3222466" y="0"/>
                </a:lnTo>
                <a:lnTo>
                  <a:pt x="3222466" y="3222466"/>
                </a:lnTo>
                <a:lnTo>
                  <a:pt x="0" y="3222466"/>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
        <p:nvSpPr>
          <p:cNvPr id="23" name="Freeform 23">
            <a:extLst>
              <a:ext uri="{FF2B5EF4-FFF2-40B4-BE49-F238E27FC236}">
                <a16:creationId xmlns:a16="http://schemas.microsoft.com/office/drawing/2014/main" id="{9D35599A-6296-D2EE-731B-A8324A2FEB96}"/>
              </a:ext>
            </a:extLst>
          </p:cNvPr>
          <p:cNvSpPr/>
          <p:nvPr/>
        </p:nvSpPr>
        <p:spPr>
          <a:xfrm>
            <a:off x="16634052" y="8439161"/>
            <a:ext cx="3222466" cy="3222466"/>
          </a:xfrm>
          <a:custGeom>
            <a:avLst/>
            <a:gdLst/>
            <a:ahLst/>
            <a:cxnLst/>
            <a:rect l="l" t="t" r="r" b="b"/>
            <a:pathLst>
              <a:path w="3222466" h="3222466">
                <a:moveTo>
                  <a:pt x="0" y="0"/>
                </a:moveTo>
                <a:lnTo>
                  <a:pt x="3222467" y="0"/>
                </a:lnTo>
                <a:lnTo>
                  <a:pt x="3222467" y="3222466"/>
                </a:lnTo>
                <a:lnTo>
                  <a:pt x="0" y="3222466"/>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
        <p:nvSpPr>
          <p:cNvPr id="24" name="TextBox 8">
            <a:extLst>
              <a:ext uri="{FF2B5EF4-FFF2-40B4-BE49-F238E27FC236}">
                <a16:creationId xmlns:a16="http://schemas.microsoft.com/office/drawing/2014/main" id="{6DFF7BD1-40BC-6C9A-F0C5-48059F7B4B98}"/>
              </a:ext>
            </a:extLst>
          </p:cNvPr>
          <p:cNvSpPr txBox="1"/>
          <p:nvPr/>
        </p:nvSpPr>
        <p:spPr>
          <a:xfrm>
            <a:off x="4560148" y="8439161"/>
            <a:ext cx="3533161" cy="1291636"/>
          </a:xfrm>
          <a:prstGeom prst="rect">
            <a:avLst/>
          </a:prstGeom>
        </p:spPr>
        <p:txBody>
          <a:bodyPr wrap="square" lIns="0" tIns="0" rIns="0" bIns="0" rtlCol="0" anchor="t">
            <a:spAutoFit/>
          </a:bodyPr>
          <a:lstStyle/>
          <a:p>
            <a:pPr algn="l">
              <a:lnSpc>
                <a:spcPts val="12061"/>
              </a:lnSpc>
            </a:pPr>
            <a:r>
              <a:rPr lang="en-US" sz="3600" dirty="0">
                <a:solidFill>
                  <a:schemeClr val="bg1"/>
                </a:solidFill>
                <a:latin typeface="Aptos" panose="020B0004020202020204" pitchFamily="34" charset="0"/>
                <a:ea typeface="Bold Ink"/>
                <a:sym typeface="Bold Ink"/>
              </a:rPr>
              <a:t> Tool Excel &amp; SQL</a:t>
            </a:r>
          </a:p>
        </p:txBody>
      </p:sp>
      <p:sp>
        <p:nvSpPr>
          <p:cNvPr id="25" name="TextBox 8">
            <a:extLst>
              <a:ext uri="{FF2B5EF4-FFF2-40B4-BE49-F238E27FC236}">
                <a16:creationId xmlns:a16="http://schemas.microsoft.com/office/drawing/2014/main" id="{911B8B19-AF68-CA01-9C3F-C77E08000E63}"/>
              </a:ext>
            </a:extLst>
          </p:cNvPr>
          <p:cNvSpPr txBox="1"/>
          <p:nvPr/>
        </p:nvSpPr>
        <p:spPr>
          <a:xfrm>
            <a:off x="8093309" y="4347038"/>
            <a:ext cx="4381500" cy="1286891"/>
          </a:xfrm>
          <a:prstGeom prst="rect">
            <a:avLst/>
          </a:prstGeom>
        </p:spPr>
        <p:txBody>
          <a:bodyPr wrap="square" lIns="0" tIns="0" rIns="0" bIns="0" rtlCol="0" anchor="t">
            <a:spAutoFit/>
          </a:bodyPr>
          <a:lstStyle/>
          <a:p>
            <a:pPr>
              <a:lnSpc>
                <a:spcPts val="12061"/>
              </a:lnSpc>
            </a:pPr>
            <a:r>
              <a:rPr lang="en-US" sz="3600" dirty="0">
                <a:solidFill>
                  <a:schemeClr val="bg1"/>
                </a:solidFill>
                <a:latin typeface="Aptos" panose="020B0004020202020204" pitchFamily="34" charset="0"/>
                <a:ea typeface="Bold Ink"/>
                <a:sym typeface="Bold Ink"/>
              </a:rPr>
              <a:t>Prepared by  :  Anand</a:t>
            </a:r>
          </a:p>
        </p:txBody>
      </p:sp>
      <p:sp>
        <p:nvSpPr>
          <p:cNvPr id="26" name="TextBox 8">
            <a:extLst>
              <a:ext uri="{FF2B5EF4-FFF2-40B4-BE49-F238E27FC236}">
                <a16:creationId xmlns:a16="http://schemas.microsoft.com/office/drawing/2014/main" id="{5C0A34F9-7E6D-CE26-FE5F-CEF3A3ABC9E0}"/>
              </a:ext>
            </a:extLst>
          </p:cNvPr>
          <p:cNvSpPr txBox="1"/>
          <p:nvPr/>
        </p:nvSpPr>
        <p:spPr>
          <a:xfrm>
            <a:off x="11087100" y="501689"/>
            <a:ext cx="7086600" cy="1286891"/>
          </a:xfrm>
          <a:prstGeom prst="rect">
            <a:avLst/>
          </a:prstGeom>
        </p:spPr>
        <p:txBody>
          <a:bodyPr wrap="square" lIns="0" tIns="0" rIns="0" bIns="0" rtlCol="0" anchor="t">
            <a:spAutoFit/>
          </a:bodyPr>
          <a:lstStyle/>
          <a:p>
            <a:pPr>
              <a:lnSpc>
                <a:spcPts val="12061"/>
              </a:lnSpc>
            </a:pPr>
            <a:r>
              <a:rPr lang="en-US" sz="4800" dirty="0">
                <a:solidFill>
                  <a:schemeClr val="bg1"/>
                </a:solidFill>
                <a:latin typeface="Bold Ink"/>
                <a:ea typeface="Bold Ink"/>
                <a:sym typeface="Bold Ink"/>
              </a:rPr>
              <a:t>EDA Problem Statement</a:t>
            </a:r>
          </a:p>
        </p:txBody>
      </p:sp>
    </p:spTree>
    <p:extLst>
      <p:ext uri="{BB962C8B-B14F-4D97-AF65-F5344CB8AC3E}">
        <p14:creationId xmlns:p14="http://schemas.microsoft.com/office/powerpoint/2010/main" val="1417699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BF7F13-DAA0-8A32-01F8-8231801CC590}"/>
            </a:ext>
          </a:extLst>
        </p:cNvPr>
        <p:cNvGrpSpPr/>
        <p:nvPr/>
      </p:nvGrpSpPr>
      <p:grpSpPr>
        <a:xfrm>
          <a:off x="0" y="0"/>
          <a:ext cx="0" cy="0"/>
          <a:chOff x="0" y="0"/>
          <a:chExt cx="0" cy="0"/>
        </a:xfrm>
      </p:grpSpPr>
      <p:pic>
        <p:nvPicPr>
          <p:cNvPr id="18" name="Graphic 17">
            <a:extLst>
              <a:ext uri="{FF2B5EF4-FFF2-40B4-BE49-F238E27FC236}">
                <a16:creationId xmlns:a16="http://schemas.microsoft.com/office/drawing/2014/main" id="{F10FFC5D-DAE1-C996-9F8C-AC0CDBE3152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412" y="-571500"/>
            <a:ext cx="18727003" cy="11430000"/>
          </a:xfrm>
          <a:prstGeom prst="rect">
            <a:avLst/>
          </a:prstGeom>
        </p:spPr>
      </p:pic>
    </p:spTree>
    <p:extLst>
      <p:ext uri="{BB962C8B-B14F-4D97-AF65-F5344CB8AC3E}">
        <p14:creationId xmlns:p14="http://schemas.microsoft.com/office/powerpoint/2010/main" val="36212425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228D06-38C1-4129-44AF-67A0C2768DD6}"/>
            </a:ext>
          </a:extLst>
        </p:cNvPr>
        <p:cNvGrpSpPr/>
        <p:nvPr/>
      </p:nvGrpSpPr>
      <p:grpSpPr>
        <a:xfrm>
          <a:off x="0" y="0"/>
          <a:ext cx="0" cy="0"/>
          <a:chOff x="0" y="0"/>
          <a:chExt cx="0" cy="0"/>
        </a:xfrm>
      </p:grpSpPr>
      <p:grpSp>
        <p:nvGrpSpPr>
          <p:cNvPr id="8" name="Group 8">
            <a:extLst>
              <a:ext uri="{FF2B5EF4-FFF2-40B4-BE49-F238E27FC236}">
                <a16:creationId xmlns:a16="http://schemas.microsoft.com/office/drawing/2014/main" id="{8DA82F5F-4090-FD4D-B094-9A8090A49684}"/>
              </a:ext>
            </a:extLst>
          </p:cNvPr>
          <p:cNvGrpSpPr/>
          <p:nvPr/>
        </p:nvGrpSpPr>
        <p:grpSpPr>
          <a:xfrm>
            <a:off x="-1813576" y="9337388"/>
            <a:ext cx="11414776" cy="1351401"/>
            <a:chOff x="0" y="0"/>
            <a:chExt cx="3006361" cy="338153"/>
          </a:xfrm>
        </p:grpSpPr>
        <p:sp>
          <p:nvSpPr>
            <p:cNvPr id="9" name="Freeform 9">
              <a:extLst>
                <a:ext uri="{FF2B5EF4-FFF2-40B4-BE49-F238E27FC236}">
                  <a16:creationId xmlns:a16="http://schemas.microsoft.com/office/drawing/2014/main" id="{359B1BCA-78B2-3639-1B2A-76A2B4053F3A}"/>
                </a:ext>
              </a:extLst>
            </p:cNvPr>
            <p:cNvSpPr/>
            <p:nvPr/>
          </p:nvSpPr>
          <p:spPr>
            <a:xfrm>
              <a:off x="0" y="0"/>
              <a:ext cx="3006361" cy="338153"/>
            </a:xfrm>
            <a:custGeom>
              <a:avLst/>
              <a:gdLst/>
              <a:ahLst/>
              <a:cxnLst/>
              <a:rect l="l" t="t" r="r" b="b"/>
              <a:pathLst>
                <a:path w="3006361" h="338153">
                  <a:moveTo>
                    <a:pt x="0" y="0"/>
                  </a:moveTo>
                  <a:lnTo>
                    <a:pt x="3006361" y="0"/>
                  </a:lnTo>
                  <a:lnTo>
                    <a:pt x="3006361" y="338153"/>
                  </a:lnTo>
                  <a:lnTo>
                    <a:pt x="0" y="338153"/>
                  </a:lnTo>
                  <a:close/>
                </a:path>
              </a:pathLst>
            </a:custGeom>
            <a:solidFill>
              <a:srgbClr val="D24339"/>
            </a:solidFill>
          </p:spPr>
        </p:sp>
        <p:sp>
          <p:nvSpPr>
            <p:cNvPr id="10" name="TextBox 10">
              <a:extLst>
                <a:ext uri="{FF2B5EF4-FFF2-40B4-BE49-F238E27FC236}">
                  <a16:creationId xmlns:a16="http://schemas.microsoft.com/office/drawing/2014/main" id="{F670FA68-5E5A-3F5F-589C-DADFD6236172}"/>
                </a:ext>
              </a:extLst>
            </p:cNvPr>
            <p:cNvSpPr txBox="1"/>
            <p:nvPr/>
          </p:nvSpPr>
          <p:spPr>
            <a:xfrm>
              <a:off x="0" y="-47625"/>
              <a:ext cx="3006361" cy="385778"/>
            </a:xfrm>
            <a:prstGeom prst="rect">
              <a:avLst/>
            </a:prstGeom>
          </p:spPr>
          <p:txBody>
            <a:bodyPr lIns="50800" tIns="50800" rIns="50800" bIns="50800" rtlCol="0" anchor="ctr"/>
            <a:lstStyle/>
            <a:p>
              <a:pPr algn="ctr">
                <a:lnSpc>
                  <a:spcPts val="2659"/>
                </a:lnSpc>
                <a:spcBef>
                  <a:spcPct val="0"/>
                </a:spcBef>
              </a:pPr>
              <a:endParaRPr/>
            </a:p>
          </p:txBody>
        </p:sp>
      </p:grpSp>
      <p:sp>
        <p:nvSpPr>
          <p:cNvPr id="12" name="TextBox 12">
            <a:extLst>
              <a:ext uri="{FF2B5EF4-FFF2-40B4-BE49-F238E27FC236}">
                <a16:creationId xmlns:a16="http://schemas.microsoft.com/office/drawing/2014/main" id="{913A7C25-C0FE-B58C-DDA9-27F3866CD937}"/>
              </a:ext>
            </a:extLst>
          </p:cNvPr>
          <p:cNvSpPr txBox="1"/>
          <p:nvPr/>
        </p:nvSpPr>
        <p:spPr>
          <a:xfrm>
            <a:off x="9206619" y="621371"/>
            <a:ext cx="9018761" cy="3557449"/>
          </a:xfrm>
          <a:prstGeom prst="rect">
            <a:avLst/>
          </a:prstGeom>
        </p:spPr>
        <p:txBody>
          <a:bodyPr wrap="square" lIns="0" tIns="0" rIns="0" bIns="0" rtlCol="0" anchor="t">
            <a:spAutoFit/>
          </a:bodyPr>
          <a:lstStyle/>
          <a:p>
            <a:pPr marL="342900" indent="-342900" algn="just">
              <a:lnSpc>
                <a:spcPts val="3079"/>
              </a:lnSpc>
              <a:buFont typeface="Arial" panose="020B0604020202020204" pitchFamily="34" charset="0"/>
              <a:buChar char="•"/>
            </a:pPr>
            <a:r>
              <a:rPr lang="en-US" sz="2199" dirty="0">
                <a:latin typeface="Poppins"/>
                <a:ea typeface="Poppins"/>
                <a:cs typeface="Poppins"/>
                <a:sym typeface="Poppins"/>
              </a:rPr>
              <a:t>The analysis of the Olympic Games' hosting years reveals a generally consistent scheduling pattern with notable historical exceptions. </a:t>
            </a:r>
            <a:r>
              <a:rPr lang="en-US" sz="2199" b="1" dirty="0">
                <a:latin typeface="Poppins"/>
                <a:ea typeface="Poppins"/>
                <a:cs typeface="Poppins"/>
                <a:sym typeface="Poppins"/>
              </a:rPr>
              <a:t>From 1896 to 1912, the Olympics occurred every 4 years</a:t>
            </a:r>
            <a:r>
              <a:rPr lang="en-US" sz="2199" dirty="0">
                <a:latin typeface="Poppins"/>
                <a:ea typeface="Poppins"/>
                <a:cs typeface="Poppins"/>
                <a:sym typeface="Poppins"/>
              </a:rPr>
              <a:t>, establishing the traditional frequency. However, global conflicts disrupted this pattern significantly: </a:t>
            </a:r>
            <a:r>
              <a:rPr lang="en-US" sz="2199" b="1" dirty="0">
                <a:latin typeface="Poppins"/>
                <a:ea typeface="Poppins"/>
                <a:cs typeface="Poppins"/>
                <a:sym typeface="Poppins"/>
              </a:rPr>
              <a:t>the 1916 Olympics were canceled due to World War I, resulting in an 8-year gap, and both the 1940 and 1944 Olympics </a:t>
            </a:r>
            <a:r>
              <a:rPr lang="en-US" sz="2199" dirty="0">
                <a:latin typeface="Poppins"/>
                <a:ea typeface="Poppins"/>
                <a:cs typeface="Poppins"/>
                <a:sym typeface="Poppins"/>
              </a:rPr>
              <a:t>were canceled due to World War II, creating a 12-year gap between the 1936 and 1948 Games.</a:t>
            </a:r>
          </a:p>
        </p:txBody>
      </p:sp>
      <p:sp>
        <p:nvSpPr>
          <p:cNvPr id="16" name="TextBox 12">
            <a:extLst>
              <a:ext uri="{FF2B5EF4-FFF2-40B4-BE49-F238E27FC236}">
                <a16:creationId xmlns:a16="http://schemas.microsoft.com/office/drawing/2014/main" id="{46F46236-3913-3D06-3C9A-D52A990768FB}"/>
              </a:ext>
            </a:extLst>
          </p:cNvPr>
          <p:cNvSpPr txBox="1"/>
          <p:nvPr/>
        </p:nvSpPr>
        <p:spPr>
          <a:xfrm>
            <a:off x="3200400" y="18660"/>
            <a:ext cx="11887200" cy="465512"/>
          </a:xfrm>
          <a:prstGeom prst="rect">
            <a:avLst/>
          </a:prstGeom>
        </p:spPr>
        <p:txBody>
          <a:bodyPr wrap="square" lIns="0" tIns="0" rIns="0" bIns="0" rtlCol="0" anchor="t">
            <a:spAutoFit/>
          </a:bodyPr>
          <a:lstStyle/>
          <a:p>
            <a:pPr algn="ctr">
              <a:lnSpc>
                <a:spcPts val="4209"/>
              </a:lnSpc>
              <a:spcBef>
                <a:spcPct val="0"/>
              </a:spcBef>
            </a:pPr>
            <a:r>
              <a:rPr lang="en-US" sz="2400" dirty="0">
                <a:solidFill>
                  <a:srgbClr val="054B91"/>
                </a:solidFill>
                <a:latin typeface="Bold Ink"/>
                <a:ea typeface="Bold Ink"/>
              </a:rPr>
              <a:t> Are there any trends or patterns in the frequency of hosting Olympic Games?</a:t>
            </a:r>
          </a:p>
        </p:txBody>
      </p:sp>
      <p:sp>
        <p:nvSpPr>
          <p:cNvPr id="22" name="Freeform 14">
            <a:extLst>
              <a:ext uri="{FF2B5EF4-FFF2-40B4-BE49-F238E27FC236}">
                <a16:creationId xmlns:a16="http://schemas.microsoft.com/office/drawing/2014/main" id="{2BD5D5A0-E1DA-3139-DDE3-3CE8ACCC7279}"/>
              </a:ext>
            </a:extLst>
          </p:cNvPr>
          <p:cNvSpPr/>
          <p:nvPr/>
        </p:nvSpPr>
        <p:spPr>
          <a:xfrm>
            <a:off x="16459200" y="8572500"/>
            <a:ext cx="2465229" cy="2465229"/>
          </a:xfrm>
          <a:custGeom>
            <a:avLst/>
            <a:gdLst/>
            <a:ahLst/>
            <a:cxnLst/>
            <a:rect l="l" t="t" r="r" b="b"/>
            <a:pathLst>
              <a:path w="2465229" h="2465229">
                <a:moveTo>
                  <a:pt x="0" y="0"/>
                </a:moveTo>
                <a:lnTo>
                  <a:pt x="2465229" y="0"/>
                </a:lnTo>
                <a:lnTo>
                  <a:pt x="2465229" y="2465229"/>
                </a:lnTo>
                <a:lnTo>
                  <a:pt x="0" y="2465229"/>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graphicFrame>
        <p:nvGraphicFramePr>
          <p:cNvPr id="3" name="Chart 2">
            <a:extLst>
              <a:ext uri="{FF2B5EF4-FFF2-40B4-BE49-F238E27FC236}">
                <a16:creationId xmlns:a16="http://schemas.microsoft.com/office/drawing/2014/main" id="{62D0E41A-510F-4541-AC6D-D60DDD50A160}"/>
              </a:ext>
            </a:extLst>
          </p:cNvPr>
          <p:cNvGraphicFramePr>
            <a:graphicFrameLocks/>
          </p:cNvGraphicFramePr>
          <p:nvPr>
            <p:extLst>
              <p:ext uri="{D42A27DB-BD31-4B8C-83A1-F6EECF244321}">
                <p14:modId xmlns:p14="http://schemas.microsoft.com/office/powerpoint/2010/main" val="3874241968"/>
              </p:ext>
            </p:extLst>
          </p:nvPr>
        </p:nvGraphicFramePr>
        <p:xfrm>
          <a:off x="434520" y="676315"/>
          <a:ext cx="8023680" cy="3933785"/>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7" name="Table 6">
            <a:extLst>
              <a:ext uri="{FF2B5EF4-FFF2-40B4-BE49-F238E27FC236}">
                <a16:creationId xmlns:a16="http://schemas.microsoft.com/office/drawing/2014/main" id="{0ACB347A-8F79-59FB-E422-F6BDCFDBEFDD}"/>
              </a:ext>
            </a:extLst>
          </p:cNvPr>
          <p:cNvGraphicFramePr>
            <a:graphicFrameLocks noGrp="1"/>
          </p:cNvGraphicFramePr>
          <p:nvPr>
            <p:extLst>
              <p:ext uri="{D42A27DB-BD31-4B8C-83A1-F6EECF244321}">
                <p14:modId xmlns:p14="http://schemas.microsoft.com/office/powerpoint/2010/main" val="2355767644"/>
              </p:ext>
            </p:extLst>
          </p:nvPr>
        </p:nvGraphicFramePr>
        <p:xfrm>
          <a:off x="62619" y="5627386"/>
          <a:ext cx="9144000" cy="2569845"/>
        </p:xfrm>
        <a:graphic>
          <a:graphicData uri="http://schemas.openxmlformats.org/drawingml/2006/table">
            <a:tbl>
              <a:tblPr>
                <a:tableStyleId>{5C22544A-7EE6-4342-B048-85BDC9FD1C3A}</a:tableStyleId>
              </a:tblPr>
              <a:tblGrid>
                <a:gridCol w="9144000">
                  <a:extLst>
                    <a:ext uri="{9D8B030D-6E8A-4147-A177-3AD203B41FA5}">
                      <a16:colId xmlns:a16="http://schemas.microsoft.com/office/drawing/2014/main" val="2939346497"/>
                    </a:ext>
                  </a:extLst>
                </a:gridCol>
              </a:tblGrid>
              <a:tr h="2344314">
                <a:tc>
                  <a:txBody>
                    <a:bodyPr/>
                    <a:lstStyle/>
                    <a:p>
                      <a:pPr algn="ctr" fontAlgn="ctr"/>
                      <a:r>
                        <a:rPr lang="en-US" sz="2800" b="1" i="1" u="none" strike="noStrike" dirty="0">
                          <a:solidFill>
                            <a:srgbClr val="054B91"/>
                          </a:solidFill>
                          <a:effectLst/>
                          <a:latin typeface="Aptos" panose="020B0004020202020204" pitchFamily="34" charset="0"/>
                        </a:rPr>
                        <a:t>SQL Query</a:t>
                      </a:r>
                    </a:p>
                    <a:p>
                      <a:pPr algn="ctr" fontAlgn="ctr"/>
                      <a:r>
                        <a:rPr lang="en-US" sz="2800" u="none" strike="noStrike" dirty="0">
                          <a:effectLst/>
                        </a:rPr>
                        <a:t>select </a:t>
                      </a:r>
                      <a:r>
                        <a:rPr lang="en-US" sz="2800" u="none" strike="noStrike" dirty="0" err="1">
                          <a:effectLst/>
                        </a:rPr>
                        <a:t>games_year</a:t>
                      </a:r>
                      <a:r>
                        <a:rPr lang="en-US" sz="2800" u="none" strike="noStrike" dirty="0">
                          <a:effectLst/>
                        </a:rPr>
                        <a:t>, lag(</a:t>
                      </a:r>
                      <a:r>
                        <a:rPr lang="en-US" sz="2800" u="none" strike="noStrike" dirty="0" err="1">
                          <a:effectLst/>
                        </a:rPr>
                        <a:t>games_year</a:t>
                      </a:r>
                      <a:r>
                        <a:rPr lang="en-US" sz="2800" u="none" strike="noStrike" dirty="0">
                          <a:effectLst/>
                        </a:rPr>
                        <a:t>) over(order by </a:t>
                      </a:r>
                      <a:r>
                        <a:rPr lang="en-US" sz="2800" u="none" strike="noStrike" dirty="0" err="1">
                          <a:effectLst/>
                        </a:rPr>
                        <a:t>games_year</a:t>
                      </a:r>
                      <a:r>
                        <a:rPr lang="en-US" sz="2800" u="none" strike="noStrike" dirty="0">
                          <a:effectLst/>
                        </a:rPr>
                        <a:t>) as </a:t>
                      </a:r>
                      <a:r>
                        <a:rPr lang="en-US" sz="2800" u="none" strike="noStrike" dirty="0" err="1">
                          <a:effectLst/>
                        </a:rPr>
                        <a:t>previous_year</a:t>
                      </a:r>
                      <a:r>
                        <a:rPr lang="en-US" sz="2800" u="none" strike="noStrike" dirty="0">
                          <a:effectLst/>
                        </a:rPr>
                        <a:t>,</a:t>
                      </a:r>
                      <a:br>
                        <a:rPr lang="en-US" sz="2800" u="none" strike="noStrike" dirty="0">
                          <a:effectLst/>
                        </a:rPr>
                      </a:br>
                      <a:r>
                        <a:rPr lang="en-US" sz="2800" u="none" strike="noStrike" dirty="0" err="1">
                          <a:effectLst/>
                        </a:rPr>
                        <a:t>games_year</a:t>
                      </a:r>
                      <a:r>
                        <a:rPr lang="en-US" sz="2800" u="none" strike="noStrike" dirty="0">
                          <a:effectLst/>
                        </a:rPr>
                        <a:t> - lag(</a:t>
                      </a:r>
                      <a:r>
                        <a:rPr lang="en-US" sz="2800" u="none" strike="noStrike" dirty="0" err="1">
                          <a:effectLst/>
                        </a:rPr>
                        <a:t>games_year</a:t>
                      </a:r>
                      <a:r>
                        <a:rPr lang="en-US" sz="2800" u="none" strike="noStrike" dirty="0">
                          <a:effectLst/>
                        </a:rPr>
                        <a:t>) over(order by </a:t>
                      </a:r>
                      <a:r>
                        <a:rPr lang="en-US" sz="2800" u="none" strike="noStrike" dirty="0" err="1">
                          <a:effectLst/>
                        </a:rPr>
                        <a:t>games_year</a:t>
                      </a:r>
                      <a:r>
                        <a:rPr lang="en-US" sz="2800" u="none" strike="noStrike" dirty="0">
                          <a:effectLst/>
                        </a:rPr>
                        <a:t>) as </a:t>
                      </a:r>
                      <a:r>
                        <a:rPr lang="en-US" sz="2800" u="none" strike="noStrike" dirty="0" err="1">
                          <a:effectLst/>
                        </a:rPr>
                        <a:t>gaps_between</a:t>
                      </a:r>
                      <a:r>
                        <a:rPr lang="en-US" sz="2800" u="none" strike="noStrike" dirty="0">
                          <a:effectLst/>
                        </a:rPr>
                        <a:t> </a:t>
                      </a:r>
                      <a:br>
                        <a:rPr lang="en-US" sz="2800" u="none" strike="noStrike" dirty="0">
                          <a:effectLst/>
                        </a:rPr>
                      </a:br>
                      <a:r>
                        <a:rPr lang="en-US" sz="2800" u="none" strike="noStrike" dirty="0">
                          <a:effectLst/>
                        </a:rPr>
                        <a:t>from games;</a:t>
                      </a:r>
                      <a:endParaRPr lang="en-US" sz="28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340582954"/>
                  </a:ext>
                </a:extLst>
              </a:tr>
            </a:tbl>
          </a:graphicData>
        </a:graphic>
      </p:graphicFrame>
      <p:graphicFrame>
        <p:nvGraphicFramePr>
          <p:cNvPr id="14" name="Table 13">
            <a:extLst>
              <a:ext uri="{FF2B5EF4-FFF2-40B4-BE49-F238E27FC236}">
                <a16:creationId xmlns:a16="http://schemas.microsoft.com/office/drawing/2014/main" id="{D99CCE80-BA86-80B1-8B11-6F56D3F44839}"/>
              </a:ext>
            </a:extLst>
          </p:cNvPr>
          <p:cNvGraphicFramePr>
            <a:graphicFrameLocks noGrp="1"/>
          </p:cNvGraphicFramePr>
          <p:nvPr>
            <p:extLst>
              <p:ext uri="{D42A27DB-BD31-4B8C-83A1-F6EECF244321}">
                <p14:modId xmlns:p14="http://schemas.microsoft.com/office/powerpoint/2010/main" val="1894971366"/>
              </p:ext>
            </p:extLst>
          </p:nvPr>
        </p:nvGraphicFramePr>
        <p:xfrm>
          <a:off x="9601200" y="4478125"/>
          <a:ext cx="2514600" cy="436245"/>
        </p:xfrm>
        <a:graphic>
          <a:graphicData uri="http://schemas.openxmlformats.org/drawingml/2006/table">
            <a:tbl>
              <a:tblPr>
                <a:tableStyleId>{5C22544A-7EE6-4342-B048-85BDC9FD1C3A}</a:tableStyleId>
              </a:tblPr>
              <a:tblGrid>
                <a:gridCol w="2514600">
                  <a:extLst>
                    <a:ext uri="{9D8B030D-6E8A-4147-A177-3AD203B41FA5}">
                      <a16:colId xmlns:a16="http://schemas.microsoft.com/office/drawing/2014/main" val="3951531167"/>
                    </a:ext>
                  </a:extLst>
                </a:gridCol>
              </a:tblGrid>
              <a:tr h="383893">
                <a:tc>
                  <a:txBody>
                    <a:bodyPr/>
                    <a:lstStyle/>
                    <a:p>
                      <a:pPr algn="ctr" fontAlgn="ctr"/>
                      <a:r>
                        <a:rPr lang="en-US" sz="2800" b="1" i="1" u="none" strike="noStrike" dirty="0">
                          <a:solidFill>
                            <a:srgbClr val="054B91"/>
                          </a:solidFill>
                          <a:effectLst/>
                          <a:latin typeface="Aptos" panose="020B0004020202020204" pitchFamily="34" charset="0"/>
                        </a:rPr>
                        <a:t>DATA SET :</a:t>
                      </a:r>
                      <a:endParaRPr lang="en-IN" sz="2800" b="1" i="1" u="none" strike="noStrike" dirty="0">
                        <a:solidFill>
                          <a:srgbClr val="054B91"/>
                        </a:solidFill>
                        <a:effectLst/>
                        <a:latin typeface="Aptos" panose="020B0004020202020204" pitchFamily="34" charset="0"/>
                      </a:endParaRPr>
                    </a:p>
                  </a:txBody>
                  <a:tcPr marL="9525" marR="9525" marT="9525" marB="0" anchor="ctr"/>
                </a:tc>
                <a:extLst>
                  <a:ext uri="{0D108BD9-81ED-4DB2-BD59-A6C34878D82A}">
                    <a16:rowId xmlns:a16="http://schemas.microsoft.com/office/drawing/2014/main" val="1874117653"/>
                  </a:ext>
                </a:extLst>
              </a:tr>
            </a:tbl>
          </a:graphicData>
        </a:graphic>
      </p:graphicFrame>
      <p:pic>
        <p:nvPicPr>
          <p:cNvPr id="18" name="Picture 17">
            <a:extLst>
              <a:ext uri="{FF2B5EF4-FFF2-40B4-BE49-F238E27FC236}">
                <a16:creationId xmlns:a16="http://schemas.microsoft.com/office/drawing/2014/main" id="{788FB43D-390C-38C3-F18E-92B9CDB7532E}"/>
              </a:ext>
            </a:extLst>
          </p:cNvPr>
          <p:cNvPicPr>
            <a:picLocks noChangeAspect="1"/>
          </p:cNvPicPr>
          <p:nvPr/>
        </p:nvPicPr>
        <p:blipFill>
          <a:blip r:embed="rId6"/>
          <a:stretch>
            <a:fillRect/>
          </a:stretch>
        </p:blipFill>
        <p:spPr>
          <a:xfrm>
            <a:off x="9982200" y="5190089"/>
            <a:ext cx="5943600" cy="5096911"/>
          </a:xfrm>
          <a:prstGeom prst="rect">
            <a:avLst/>
          </a:prstGeom>
        </p:spPr>
      </p:pic>
    </p:spTree>
    <p:extLst>
      <p:ext uri="{BB962C8B-B14F-4D97-AF65-F5344CB8AC3E}">
        <p14:creationId xmlns:p14="http://schemas.microsoft.com/office/powerpoint/2010/main" val="40499799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FA9E91-4613-D17D-FBA7-B15706A2D955}"/>
            </a:ext>
          </a:extLst>
        </p:cNvPr>
        <p:cNvGrpSpPr/>
        <p:nvPr/>
      </p:nvGrpSpPr>
      <p:grpSpPr>
        <a:xfrm>
          <a:off x="0" y="0"/>
          <a:ext cx="0" cy="0"/>
          <a:chOff x="0" y="0"/>
          <a:chExt cx="0" cy="0"/>
        </a:xfrm>
      </p:grpSpPr>
      <p:grpSp>
        <p:nvGrpSpPr>
          <p:cNvPr id="8" name="Group 8">
            <a:extLst>
              <a:ext uri="{FF2B5EF4-FFF2-40B4-BE49-F238E27FC236}">
                <a16:creationId xmlns:a16="http://schemas.microsoft.com/office/drawing/2014/main" id="{E37641E5-1E78-1118-B0C3-5654BCC70D1C}"/>
              </a:ext>
            </a:extLst>
          </p:cNvPr>
          <p:cNvGrpSpPr/>
          <p:nvPr/>
        </p:nvGrpSpPr>
        <p:grpSpPr>
          <a:xfrm>
            <a:off x="-2014494" y="9193133"/>
            <a:ext cx="11414776" cy="1351401"/>
            <a:chOff x="0" y="0"/>
            <a:chExt cx="3006361" cy="338153"/>
          </a:xfrm>
        </p:grpSpPr>
        <p:sp>
          <p:nvSpPr>
            <p:cNvPr id="9" name="Freeform 9">
              <a:extLst>
                <a:ext uri="{FF2B5EF4-FFF2-40B4-BE49-F238E27FC236}">
                  <a16:creationId xmlns:a16="http://schemas.microsoft.com/office/drawing/2014/main" id="{61D36B58-D77A-4C84-E318-8D80264F7D04}"/>
                </a:ext>
              </a:extLst>
            </p:cNvPr>
            <p:cNvSpPr/>
            <p:nvPr/>
          </p:nvSpPr>
          <p:spPr>
            <a:xfrm>
              <a:off x="0" y="0"/>
              <a:ext cx="3006361" cy="338153"/>
            </a:xfrm>
            <a:custGeom>
              <a:avLst/>
              <a:gdLst/>
              <a:ahLst/>
              <a:cxnLst/>
              <a:rect l="l" t="t" r="r" b="b"/>
              <a:pathLst>
                <a:path w="3006361" h="338153">
                  <a:moveTo>
                    <a:pt x="0" y="0"/>
                  </a:moveTo>
                  <a:lnTo>
                    <a:pt x="3006361" y="0"/>
                  </a:lnTo>
                  <a:lnTo>
                    <a:pt x="3006361" y="338153"/>
                  </a:lnTo>
                  <a:lnTo>
                    <a:pt x="0" y="338153"/>
                  </a:lnTo>
                  <a:close/>
                </a:path>
              </a:pathLst>
            </a:custGeom>
            <a:solidFill>
              <a:srgbClr val="D24339"/>
            </a:solidFill>
          </p:spPr>
        </p:sp>
        <p:sp>
          <p:nvSpPr>
            <p:cNvPr id="10" name="TextBox 10">
              <a:extLst>
                <a:ext uri="{FF2B5EF4-FFF2-40B4-BE49-F238E27FC236}">
                  <a16:creationId xmlns:a16="http://schemas.microsoft.com/office/drawing/2014/main" id="{D7FC3589-EED2-BBB4-79EE-45CA64B2733A}"/>
                </a:ext>
              </a:extLst>
            </p:cNvPr>
            <p:cNvSpPr txBox="1"/>
            <p:nvPr/>
          </p:nvSpPr>
          <p:spPr>
            <a:xfrm>
              <a:off x="0" y="-47625"/>
              <a:ext cx="3006361" cy="385778"/>
            </a:xfrm>
            <a:prstGeom prst="rect">
              <a:avLst/>
            </a:prstGeom>
          </p:spPr>
          <p:txBody>
            <a:bodyPr lIns="50800" tIns="50800" rIns="50800" bIns="50800" rtlCol="0" anchor="ctr"/>
            <a:lstStyle/>
            <a:p>
              <a:pPr algn="ctr">
                <a:lnSpc>
                  <a:spcPts val="2659"/>
                </a:lnSpc>
                <a:spcBef>
                  <a:spcPct val="0"/>
                </a:spcBef>
              </a:pPr>
              <a:endParaRPr/>
            </a:p>
          </p:txBody>
        </p:sp>
      </p:grpSp>
      <p:sp>
        <p:nvSpPr>
          <p:cNvPr id="16" name="TextBox 12">
            <a:extLst>
              <a:ext uri="{FF2B5EF4-FFF2-40B4-BE49-F238E27FC236}">
                <a16:creationId xmlns:a16="http://schemas.microsoft.com/office/drawing/2014/main" id="{99EB824B-65D1-E7BD-4DED-92DA5CB658B3}"/>
              </a:ext>
            </a:extLst>
          </p:cNvPr>
          <p:cNvSpPr txBox="1"/>
          <p:nvPr/>
        </p:nvSpPr>
        <p:spPr>
          <a:xfrm>
            <a:off x="4038600" y="-54747"/>
            <a:ext cx="10210800" cy="475771"/>
          </a:xfrm>
          <a:prstGeom prst="rect">
            <a:avLst/>
          </a:prstGeom>
        </p:spPr>
        <p:txBody>
          <a:bodyPr wrap="square" lIns="0" tIns="0" rIns="0" bIns="0" rtlCol="0" anchor="t">
            <a:spAutoFit/>
          </a:bodyPr>
          <a:lstStyle/>
          <a:p>
            <a:pPr algn="ctr">
              <a:lnSpc>
                <a:spcPts val="4209"/>
              </a:lnSpc>
              <a:spcBef>
                <a:spcPct val="0"/>
              </a:spcBef>
            </a:pPr>
            <a:r>
              <a:rPr lang="en-US" sz="2400" dirty="0">
                <a:solidFill>
                  <a:srgbClr val="054B91"/>
                </a:solidFill>
                <a:latin typeface="Bold Ink" panose="020B0604020202020204" charset="-128"/>
                <a:ea typeface="Bold Ink" panose="020B0604020202020204" charset="-128"/>
              </a:rPr>
              <a:t>How has the duration of Olympic Games changed over time?</a:t>
            </a:r>
          </a:p>
        </p:txBody>
      </p:sp>
      <p:sp>
        <p:nvSpPr>
          <p:cNvPr id="22" name="Freeform 14">
            <a:extLst>
              <a:ext uri="{FF2B5EF4-FFF2-40B4-BE49-F238E27FC236}">
                <a16:creationId xmlns:a16="http://schemas.microsoft.com/office/drawing/2014/main" id="{D16DE405-DF94-10F0-994F-11FFD0BBDA25}"/>
              </a:ext>
            </a:extLst>
          </p:cNvPr>
          <p:cNvSpPr/>
          <p:nvPr/>
        </p:nvSpPr>
        <p:spPr>
          <a:xfrm>
            <a:off x="16779978" y="8355817"/>
            <a:ext cx="2465229" cy="2465229"/>
          </a:xfrm>
          <a:custGeom>
            <a:avLst/>
            <a:gdLst/>
            <a:ahLst/>
            <a:cxnLst/>
            <a:rect l="l" t="t" r="r" b="b"/>
            <a:pathLst>
              <a:path w="2465229" h="2465229">
                <a:moveTo>
                  <a:pt x="0" y="0"/>
                </a:moveTo>
                <a:lnTo>
                  <a:pt x="2465229" y="0"/>
                </a:lnTo>
                <a:lnTo>
                  <a:pt x="2465229" y="2465229"/>
                </a:lnTo>
                <a:lnTo>
                  <a:pt x="0" y="2465229"/>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sp>
        <p:nvSpPr>
          <p:cNvPr id="3" name="TextBox 12">
            <a:extLst>
              <a:ext uri="{FF2B5EF4-FFF2-40B4-BE49-F238E27FC236}">
                <a16:creationId xmlns:a16="http://schemas.microsoft.com/office/drawing/2014/main" id="{4EC3950D-1152-5DFC-9990-69FBD1D85551}"/>
              </a:ext>
            </a:extLst>
          </p:cNvPr>
          <p:cNvSpPr txBox="1"/>
          <p:nvPr/>
        </p:nvSpPr>
        <p:spPr>
          <a:xfrm>
            <a:off x="9400283" y="534046"/>
            <a:ext cx="8838194" cy="3563540"/>
          </a:xfrm>
          <a:prstGeom prst="rect">
            <a:avLst/>
          </a:prstGeom>
        </p:spPr>
        <p:txBody>
          <a:bodyPr wrap="square" lIns="0" tIns="0" rIns="0" bIns="0" rtlCol="0" anchor="t">
            <a:spAutoFit/>
          </a:bodyPr>
          <a:lstStyle/>
          <a:p>
            <a:pPr marL="342900" indent="-342900" algn="just">
              <a:lnSpc>
                <a:spcPts val="3079"/>
              </a:lnSpc>
              <a:buFont typeface="Arial" panose="020B0604020202020204" pitchFamily="34" charset="0"/>
              <a:buChar char="•"/>
            </a:pPr>
            <a:r>
              <a:rPr lang="en-US" sz="2400" dirty="0"/>
              <a:t>The duration between Olympic Games has historically followed a consistent </a:t>
            </a:r>
            <a:r>
              <a:rPr lang="en-US" sz="2400" b="1" dirty="0"/>
              <a:t>4-year cycle</a:t>
            </a:r>
            <a:r>
              <a:rPr lang="en-US" sz="2400" dirty="0"/>
              <a:t>. However, analysis shows notable deviations in certain periods.</a:t>
            </a:r>
          </a:p>
          <a:p>
            <a:pPr marL="342900" indent="-342900" algn="just">
              <a:lnSpc>
                <a:spcPts val="3079"/>
              </a:lnSpc>
              <a:buFont typeface="Arial" panose="020B0604020202020204" pitchFamily="34" charset="0"/>
              <a:buChar char="•"/>
            </a:pPr>
            <a:r>
              <a:rPr lang="en-US" sz="2400" dirty="0"/>
              <a:t>For example, there was </a:t>
            </a:r>
            <a:r>
              <a:rPr lang="en-US" sz="2400" b="1" dirty="0"/>
              <a:t>an 8-year gap between 1912 and 1920, and a 12-year gap </a:t>
            </a:r>
            <a:r>
              <a:rPr lang="en-US" sz="2400" dirty="0"/>
              <a:t>between 1936 and 1948, indicating major interruptions.</a:t>
            </a:r>
          </a:p>
          <a:p>
            <a:pPr marL="342900" indent="-342900" algn="just">
              <a:lnSpc>
                <a:spcPts val="3079"/>
              </a:lnSpc>
              <a:buFont typeface="Arial" panose="020B0604020202020204" pitchFamily="34" charset="0"/>
              <a:buChar char="•"/>
            </a:pPr>
            <a:r>
              <a:rPr lang="en-US" sz="2400" dirty="0"/>
              <a:t>In the post-1990s era, we observe a shift to 2-year intervals, corresponding to the introduction of staggered Winter and Summer Games.</a:t>
            </a:r>
            <a:endParaRPr lang="en-US" sz="2400" dirty="0">
              <a:solidFill>
                <a:srgbClr val="054B91"/>
              </a:solidFill>
              <a:latin typeface="Poppins"/>
              <a:ea typeface="Poppins"/>
              <a:cs typeface="Poppins"/>
              <a:sym typeface="Poppins"/>
            </a:endParaRPr>
          </a:p>
        </p:txBody>
      </p:sp>
      <p:graphicFrame>
        <p:nvGraphicFramePr>
          <p:cNvPr id="5" name="Chart 4">
            <a:extLst>
              <a:ext uri="{FF2B5EF4-FFF2-40B4-BE49-F238E27FC236}">
                <a16:creationId xmlns:a16="http://schemas.microsoft.com/office/drawing/2014/main" id="{477C110D-7E08-F07C-C6B4-FDAEE13F2F9E}"/>
              </a:ext>
            </a:extLst>
          </p:cNvPr>
          <p:cNvGraphicFramePr>
            <a:graphicFrameLocks/>
          </p:cNvGraphicFramePr>
          <p:nvPr>
            <p:extLst>
              <p:ext uri="{D42A27DB-BD31-4B8C-83A1-F6EECF244321}">
                <p14:modId xmlns:p14="http://schemas.microsoft.com/office/powerpoint/2010/main" val="1322947024"/>
              </p:ext>
            </p:extLst>
          </p:nvPr>
        </p:nvGraphicFramePr>
        <p:xfrm>
          <a:off x="304800" y="830470"/>
          <a:ext cx="7973318" cy="3657601"/>
        </p:xfrm>
        <a:graphic>
          <a:graphicData uri="http://schemas.openxmlformats.org/drawingml/2006/chart">
            <c:chart xmlns:c="http://schemas.openxmlformats.org/drawingml/2006/chart" xmlns:r="http://schemas.openxmlformats.org/officeDocument/2006/relationships" r:id="rId5"/>
          </a:graphicData>
        </a:graphic>
      </p:graphicFrame>
      <p:sp>
        <p:nvSpPr>
          <p:cNvPr id="7" name="TextBox 6">
            <a:extLst>
              <a:ext uri="{FF2B5EF4-FFF2-40B4-BE49-F238E27FC236}">
                <a16:creationId xmlns:a16="http://schemas.microsoft.com/office/drawing/2014/main" id="{51AB5075-475F-A298-79D6-F05A7B532E55}"/>
              </a:ext>
            </a:extLst>
          </p:cNvPr>
          <p:cNvSpPr txBox="1"/>
          <p:nvPr/>
        </p:nvSpPr>
        <p:spPr>
          <a:xfrm>
            <a:off x="0" y="5524500"/>
            <a:ext cx="9414796" cy="2677656"/>
          </a:xfrm>
          <a:prstGeom prst="rect">
            <a:avLst/>
          </a:prstGeom>
          <a:noFill/>
        </p:spPr>
        <p:txBody>
          <a:bodyPr wrap="square">
            <a:spAutoFit/>
          </a:bodyPr>
          <a:lstStyle/>
          <a:p>
            <a:pPr algn="ctr" fontAlgn="ctr"/>
            <a:r>
              <a:rPr lang="en-US" sz="2800" b="1" i="1" dirty="0">
                <a:solidFill>
                  <a:srgbClr val="054B91"/>
                </a:solidFill>
                <a:latin typeface="Aptos" panose="020B0004020202020204" pitchFamily="34" charset="0"/>
              </a:rPr>
              <a:t>SQL Query</a:t>
            </a:r>
          </a:p>
          <a:p>
            <a:pPr algn="ctr" fontAlgn="ctr"/>
            <a:r>
              <a:rPr lang="en-US" sz="2800" dirty="0"/>
              <a:t>select </a:t>
            </a:r>
            <a:r>
              <a:rPr lang="en-US" sz="2800" dirty="0" err="1"/>
              <a:t>games_year</a:t>
            </a:r>
            <a:r>
              <a:rPr lang="en-US" sz="2800" dirty="0"/>
              <a:t>, lag(</a:t>
            </a:r>
            <a:r>
              <a:rPr lang="en-US" sz="2800" dirty="0" err="1"/>
              <a:t>games_year</a:t>
            </a:r>
            <a:r>
              <a:rPr lang="en-US" sz="2800" dirty="0"/>
              <a:t>) over(order by </a:t>
            </a:r>
            <a:r>
              <a:rPr lang="en-US" sz="2800" dirty="0" err="1"/>
              <a:t>games_year</a:t>
            </a:r>
            <a:r>
              <a:rPr lang="en-US" sz="2800" dirty="0"/>
              <a:t>) as </a:t>
            </a:r>
            <a:r>
              <a:rPr lang="en-US" sz="2800" dirty="0" err="1"/>
              <a:t>previous_year</a:t>
            </a:r>
            <a:r>
              <a:rPr lang="en-US" sz="2800" dirty="0"/>
              <a:t>,</a:t>
            </a:r>
            <a:br>
              <a:rPr lang="en-US" sz="2800" dirty="0"/>
            </a:br>
            <a:r>
              <a:rPr lang="en-US" sz="2800" dirty="0" err="1"/>
              <a:t>games_year</a:t>
            </a:r>
            <a:r>
              <a:rPr lang="en-US" sz="2800" dirty="0"/>
              <a:t> - lag(</a:t>
            </a:r>
            <a:r>
              <a:rPr lang="en-US" sz="2800" dirty="0" err="1"/>
              <a:t>games_year</a:t>
            </a:r>
            <a:r>
              <a:rPr lang="en-US" sz="2800" dirty="0"/>
              <a:t>) over(order by </a:t>
            </a:r>
            <a:r>
              <a:rPr lang="en-US" sz="2800" dirty="0" err="1"/>
              <a:t>games_year</a:t>
            </a:r>
            <a:r>
              <a:rPr lang="en-US" sz="2800" dirty="0"/>
              <a:t>) as </a:t>
            </a:r>
            <a:r>
              <a:rPr lang="en-US" sz="2800" dirty="0" err="1"/>
              <a:t>gaps_between</a:t>
            </a:r>
            <a:r>
              <a:rPr lang="en-US" sz="2800" dirty="0"/>
              <a:t> </a:t>
            </a:r>
            <a:br>
              <a:rPr lang="en-US" sz="2800" dirty="0"/>
            </a:br>
            <a:r>
              <a:rPr lang="en-US" sz="2800" dirty="0"/>
              <a:t>from games;</a:t>
            </a:r>
            <a:endParaRPr lang="en-US" sz="2800" dirty="0">
              <a:solidFill>
                <a:srgbClr val="000000"/>
              </a:solidFill>
              <a:latin typeface="Calibri" panose="020F0502020204030204" pitchFamily="34" charset="0"/>
            </a:endParaRPr>
          </a:p>
        </p:txBody>
      </p:sp>
      <p:pic>
        <p:nvPicPr>
          <p:cNvPr id="11" name="Picture 10">
            <a:extLst>
              <a:ext uri="{FF2B5EF4-FFF2-40B4-BE49-F238E27FC236}">
                <a16:creationId xmlns:a16="http://schemas.microsoft.com/office/drawing/2014/main" id="{20A45D2B-28DD-B0AE-89CF-CFE13EEF23DF}"/>
              </a:ext>
            </a:extLst>
          </p:cNvPr>
          <p:cNvPicPr>
            <a:picLocks noChangeAspect="1"/>
          </p:cNvPicPr>
          <p:nvPr/>
        </p:nvPicPr>
        <p:blipFill>
          <a:blip r:embed="rId6"/>
          <a:stretch>
            <a:fillRect/>
          </a:stretch>
        </p:blipFill>
        <p:spPr>
          <a:xfrm>
            <a:off x="10215921" y="4934286"/>
            <a:ext cx="6545914" cy="5411575"/>
          </a:xfrm>
          <a:prstGeom prst="rect">
            <a:avLst/>
          </a:prstGeom>
        </p:spPr>
      </p:pic>
      <p:graphicFrame>
        <p:nvGraphicFramePr>
          <p:cNvPr id="12" name="Table 11">
            <a:extLst>
              <a:ext uri="{FF2B5EF4-FFF2-40B4-BE49-F238E27FC236}">
                <a16:creationId xmlns:a16="http://schemas.microsoft.com/office/drawing/2014/main" id="{4287B7EA-8C60-BA21-2B2D-90A9D0424D19}"/>
              </a:ext>
            </a:extLst>
          </p:cNvPr>
          <p:cNvGraphicFramePr>
            <a:graphicFrameLocks noGrp="1"/>
          </p:cNvGraphicFramePr>
          <p:nvPr>
            <p:extLst>
              <p:ext uri="{D42A27DB-BD31-4B8C-83A1-F6EECF244321}">
                <p14:modId xmlns:p14="http://schemas.microsoft.com/office/powerpoint/2010/main" val="3073982593"/>
              </p:ext>
            </p:extLst>
          </p:nvPr>
        </p:nvGraphicFramePr>
        <p:xfrm>
          <a:off x="9783339" y="4297801"/>
          <a:ext cx="2408661" cy="436269"/>
        </p:xfrm>
        <a:graphic>
          <a:graphicData uri="http://schemas.openxmlformats.org/drawingml/2006/table">
            <a:tbl>
              <a:tblPr>
                <a:tableStyleId>{5C22544A-7EE6-4342-B048-85BDC9FD1C3A}</a:tableStyleId>
              </a:tblPr>
              <a:tblGrid>
                <a:gridCol w="2408661">
                  <a:extLst>
                    <a:ext uri="{9D8B030D-6E8A-4147-A177-3AD203B41FA5}">
                      <a16:colId xmlns:a16="http://schemas.microsoft.com/office/drawing/2014/main" val="3951531167"/>
                    </a:ext>
                  </a:extLst>
                </a:gridCol>
              </a:tblGrid>
              <a:tr h="436269">
                <a:tc>
                  <a:txBody>
                    <a:bodyPr/>
                    <a:lstStyle/>
                    <a:p>
                      <a:pPr algn="ctr" fontAlgn="ctr"/>
                      <a:r>
                        <a:rPr lang="en-US" sz="2800" b="1" i="1" u="none" strike="noStrike" dirty="0">
                          <a:solidFill>
                            <a:srgbClr val="054B91"/>
                          </a:solidFill>
                          <a:effectLst/>
                          <a:latin typeface="Aptos" panose="020B0004020202020204" pitchFamily="34" charset="0"/>
                        </a:rPr>
                        <a:t>DATA SET :</a:t>
                      </a:r>
                      <a:endParaRPr lang="en-IN" sz="2800" b="1" i="1" u="none" strike="noStrike" dirty="0">
                        <a:solidFill>
                          <a:srgbClr val="054B91"/>
                        </a:solidFill>
                        <a:effectLst/>
                        <a:latin typeface="Aptos" panose="020B0004020202020204" pitchFamily="34" charset="0"/>
                      </a:endParaRPr>
                    </a:p>
                  </a:txBody>
                  <a:tcPr marL="9525" marR="9525" marT="9525" marB="0" anchor="ctr"/>
                </a:tc>
                <a:extLst>
                  <a:ext uri="{0D108BD9-81ED-4DB2-BD59-A6C34878D82A}">
                    <a16:rowId xmlns:a16="http://schemas.microsoft.com/office/drawing/2014/main" val="1874117653"/>
                  </a:ext>
                </a:extLst>
              </a:tr>
            </a:tbl>
          </a:graphicData>
        </a:graphic>
      </p:graphicFrame>
    </p:spTree>
    <p:extLst>
      <p:ext uri="{BB962C8B-B14F-4D97-AF65-F5344CB8AC3E}">
        <p14:creationId xmlns:p14="http://schemas.microsoft.com/office/powerpoint/2010/main" val="25189673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3366"/>
        </a:solidFill>
        <a:effectLst/>
      </p:bgPr>
    </p:bg>
    <p:spTree>
      <p:nvGrpSpPr>
        <p:cNvPr id="1" name="">
          <a:extLst>
            <a:ext uri="{FF2B5EF4-FFF2-40B4-BE49-F238E27FC236}">
              <a16:creationId xmlns:a16="http://schemas.microsoft.com/office/drawing/2014/main" id="{8C9E9430-04E5-C57C-DF50-6619EB0A78C9}"/>
            </a:ext>
          </a:extLst>
        </p:cNvPr>
        <p:cNvGrpSpPr/>
        <p:nvPr/>
      </p:nvGrpSpPr>
      <p:grpSpPr>
        <a:xfrm>
          <a:off x="0" y="0"/>
          <a:ext cx="0" cy="0"/>
          <a:chOff x="0" y="0"/>
          <a:chExt cx="0" cy="0"/>
        </a:xfrm>
      </p:grpSpPr>
      <p:sp>
        <p:nvSpPr>
          <p:cNvPr id="5" name="TextBox 5">
            <a:extLst>
              <a:ext uri="{FF2B5EF4-FFF2-40B4-BE49-F238E27FC236}">
                <a16:creationId xmlns:a16="http://schemas.microsoft.com/office/drawing/2014/main" id="{F638DA57-EEBA-02C9-0A5B-6569ED32A244}"/>
              </a:ext>
            </a:extLst>
          </p:cNvPr>
          <p:cNvSpPr txBox="1"/>
          <p:nvPr/>
        </p:nvSpPr>
        <p:spPr>
          <a:xfrm>
            <a:off x="10295809" y="-2599539"/>
            <a:ext cx="16140684" cy="6174115"/>
          </a:xfrm>
          <a:prstGeom prst="rect">
            <a:avLst/>
          </a:prstGeom>
        </p:spPr>
        <p:txBody>
          <a:bodyPr lIns="50800" tIns="50800" rIns="50800" bIns="50800" rtlCol="0" anchor="ctr"/>
          <a:lstStyle/>
          <a:p>
            <a:pPr algn="ctr">
              <a:lnSpc>
                <a:spcPts val="2659"/>
              </a:lnSpc>
            </a:pPr>
            <a:endParaRPr/>
          </a:p>
        </p:txBody>
      </p:sp>
      <p:grpSp>
        <p:nvGrpSpPr>
          <p:cNvPr id="79" name="Group 78">
            <a:extLst>
              <a:ext uri="{FF2B5EF4-FFF2-40B4-BE49-F238E27FC236}">
                <a16:creationId xmlns:a16="http://schemas.microsoft.com/office/drawing/2014/main" id="{E29887F9-B6DF-B1AB-65C0-F742940C0073}"/>
              </a:ext>
            </a:extLst>
          </p:cNvPr>
          <p:cNvGrpSpPr/>
          <p:nvPr/>
        </p:nvGrpSpPr>
        <p:grpSpPr>
          <a:xfrm>
            <a:off x="2686166" y="3646"/>
            <a:ext cx="6093845" cy="10286997"/>
            <a:chOff x="12259448" y="0"/>
            <a:chExt cx="6093845" cy="10286997"/>
          </a:xfrm>
        </p:grpSpPr>
        <p:sp>
          <p:nvSpPr>
            <p:cNvPr id="44" name="Rectangle 43">
              <a:extLst>
                <a:ext uri="{FF2B5EF4-FFF2-40B4-BE49-F238E27FC236}">
                  <a16:creationId xmlns:a16="http://schemas.microsoft.com/office/drawing/2014/main" id="{50424348-62B9-3A51-B766-A1A4D3F4D27E}"/>
                </a:ext>
              </a:extLst>
            </p:cNvPr>
            <p:cNvSpPr/>
            <p:nvPr/>
          </p:nvSpPr>
          <p:spPr>
            <a:xfrm rot="5400000">
              <a:off x="10162872" y="2096576"/>
              <a:ext cx="10286997" cy="6093845"/>
            </a:xfrm>
            <a:prstGeom prst="rect">
              <a:avLst/>
            </a:prstGeom>
            <a:solidFill>
              <a:schemeClr val="tx2">
                <a:lumMod val="40000"/>
                <a:lumOff val="60000"/>
              </a:schemeClr>
            </a:solidFill>
            <a:ln>
              <a:solidFill>
                <a:schemeClr val="tx2">
                  <a:lumMod val="40000"/>
                  <a:lumOff val="60000"/>
                </a:schemeClr>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i="1" dirty="0">
                <a:latin typeface="Aptos" panose="020B0004020202020204" pitchFamily="34" charset="0"/>
              </a:endParaRPr>
            </a:p>
          </p:txBody>
        </p:sp>
        <p:sp>
          <p:nvSpPr>
            <p:cNvPr id="49" name="TextBox 48">
              <a:extLst>
                <a:ext uri="{FF2B5EF4-FFF2-40B4-BE49-F238E27FC236}">
                  <a16:creationId xmlns:a16="http://schemas.microsoft.com/office/drawing/2014/main" id="{AFB61EAA-800B-ACC8-ADD2-4B707246B940}"/>
                </a:ext>
              </a:extLst>
            </p:cNvPr>
            <p:cNvSpPr txBox="1"/>
            <p:nvPr/>
          </p:nvSpPr>
          <p:spPr>
            <a:xfrm>
              <a:off x="13923173" y="1146163"/>
              <a:ext cx="2790085" cy="861774"/>
            </a:xfrm>
            <a:prstGeom prst="rect">
              <a:avLst/>
            </a:prstGeom>
            <a:noFill/>
          </p:spPr>
          <p:txBody>
            <a:bodyPr wrap="square">
              <a:spAutoFit/>
            </a:bodyPr>
            <a:lstStyle/>
            <a:p>
              <a:r>
                <a:rPr lang="en-IN" sz="5000" b="1" dirty="0"/>
                <a:t>🥅  </a:t>
              </a:r>
              <a:r>
                <a:rPr lang="en-IN" sz="5000" b="1" dirty="0">
                  <a:solidFill>
                    <a:schemeClr val="bg1"/>
                  </a:solidFill>
                </a:rPr>
                <a:t>Goal</a:t>
              </a:r>
            </a:p>
          </p:txBody>
        </p:sp>
        <p:sp>
          <p:nvSpPr>
            <p:cNvPr id="57" name="TextBox 56">
              <a:extLst>
                <a:ext uri="{FF2B5EF4-FFF2-40B4-BE49-F238E27FC236}">
                  <a16:creationId xmlns:a16="http://schemas.microsoft.com/office/drawing/2014/main" id="{57663916-E744-2C32-42F8-617555A2D744}"/>
                </a:ext>
              </a:extLst>
            </p:cNvPr>
            <p:cNvSpPr txBox="1"/>
            <p:nvPr/>
          </p:nvSpPr>
          <p:spPr>
            <a:xfrm>
              <a:off x="13106402" y="3977586"/>
              <a:ext cx="4322606" cy="2308324"/>
            </a:xfrm>
            <a:prstGeom prst="rect">
              <a:avLst/>
            </a:prstGeom>
            <a:noFill/>
          </p:spPr>
          <p:txBody>
            <a:bodyPr wrap="square">
              <a:spAutoFit/>
            </a:bodyPr>
            <a:lstStyle/>
            <a:p>
              <a:pPr marL="285750" indent="-285750" algn="ctr">
                <a:buFont typeface="Arial" panose="020B0604020202020204" pitchFamily="34" charset="0"/>
                <a:buChar char="•"/>
              </a:pPr>
              <a:r>
                <a:rPr lang="en-US" b="1" i="1" dirty="0">
                  <a:solidFill>
                    <a:schemeClr val="bg1"/>
                  </a:solidFill>
                  <a:latin typeface="Aptos" panose="020B0004020202020204" pitchFamily="34" charset="0"/>
                </a:rPr>
                <a:t>To present a comprehensive data-driven overview of Olympic performance across countries and time.</a:t>
              </a:r>
              <a:br>
                <a:rPr lang="en-US" b="1" i="1" dirty="0">
                  <a:solidFill>
                    <a:schemeClr val="bg1"/>
                  </a:solidFill>
                  <a:latin typeface="Aptos" panose="020B0004020202020204" pitchFamily="34" charset="0"/>
                </a:rPr>
              </a:br>
              <a:r>
                <a:rPr lang="en-US" b="1" i="1" dirty="0">
                  <a:solidFill>
                    <a:schemeClr val="bg1"/>
                  </a:solidFill>
                  <a:latin typeface="Aptos" panose="020B0004020202020204" pitchFamily="34" charset="0"/>
                </a:rPr>
                <a:t>This empowers stakeholders to understand athletic trends, participation growth, and competitive dominance.</a:t>
              </a:r>
            </a:p>
          </p:txBody>
        </p:sp>
      </p:grpSp>
      <p:grpSp>
        <p:nvGrpSpPr>
          <p:cNvPr id="95" name="Group 94">
            <a:extLst>
              <a:ext uri="{FF2B5EF4-FFF2-40B4-BE49-F238E27FC236}">
                <a16:creationId xmlns:a16="http://schemas.microsoft.com/office/drawing/2014/main" id="{FDEF4173-6FB4-1E1C-EC54-DC418681E635}"/>
              </a:ext>
            </a:extLst>
          </p:cNvPr>
          <p:cNvGrpSpPr/>
          <p:nvPr/>
        </p:nvGrpSpPr>
        <p:grpSpPr>
          <a:xfrm>
            <a:off x="1009223" y="-5195"/>
            <a:ext cx="6891352" cy="10297390"/>
            <a:chOff x="5432626" y="2898620"/>
            <a:chExt cx="6891352" cy="10297390"/>
          </a:xfrm>
        </p:grpSpPr>
        <p:sp>
          <p:nvSpPr>
            <p:cNvPr id="91" name="Rectangle 90">
              <a:extLst>
                <a:ext uri="{FF2B5EF4-FFF2-40B4-BE49-F238E27FC236}">
                  <a16:creationId xmlns:a16="http://schemas.microsoft.com/office/drawing/2014/main" id="{A99DE62A-621B-2F2B-3062-C4F6ECD6CC89}"/>
                </a:ext>
              </a:extLst>
            </p:cNvPr>
            <p:cNvSpPr/>
            <p:nvPr/>
          </p:nvSpPr>
          <p:spPr>
            <a:xfrm rot="5400000">
              <a:off x="3499923" y="4831323"/>
              <a:ext cx="10297390" cy="6431983"/>
            </a:xfrm>
            <a:prstGeom prst="rect">
              <a:avLst/>
            </a:prstGeom>
            <a:solidFill>
              <a:schemeClr val="tx2">
                <a:lumMod val="60000"/>
                <a:lumOff val="40000"/>
              </a:schemeClr>
            </a:solidFill>
            <a:ln>
              <a:solidFill>
                <a:schemeClr val="tx2">
                  <a:lumMod val="60000"/>
                  <a:lumOff val="40000"/>
                </a:schemeClr>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i="1" dirty="0">
                <a:latin typeface="Aptos" panose="020B0004020202020204" pitchFamily="34" charset="0"/>
              </a:endParaRPr>
            </a:p>
          </p:txBody>
        </p:sp>
        <p:sp>
          <p:nvSpPr>
            <p:cNvPr id="92" name="TextBox 91">
              <a:extLst>
                <a:ext uri="{FF2B5EF4-FFF2-40B4-BE49-F238E27FC236}">
                  <a16:creationId xmlns:a16="http://schemas.microsoft.com/office/drawing/2014/main" id="{A732C71F-C051-A4AF-7379-6365180D204B}"/>
                </a:ext>
              </a:extLst>
            </p:cNvPr>
            <p:cNvSpPr txBox="1"/>
            <p:nvPr/>
          </p:nvSpPr>
          <p:spPr>
            <a:xfrm>
              <a:off x="6787472" y="4120497"/>
              <a:ext cx="3655827" cy="861774"/>
            </a:xfrm>
            <a:prstGeom prst="rect">
              <a:avLst/>
            </a:prstGeom>
            <a:noFill/>
          </p:spPr>
          <p:txBody>
            <a:bodyPr wrap="square">
              <a:spAutoFit/>
            </a:bodyPr>
            <a:lstStyle/>
            <a:p>
              <a:r>
                <a:rPr lang="en-IN" sz="5000" b="1" dirty="0"/>
                <a:t>📈  </a:t>
              </a:r>
              <a:r>
                <a:rPr lang="en-IN" sz="5000" b="1" dirty="0">
                  <a:solidFill>
                    <a:schemeClr val="bg1"/>
                  </a:solidFill>
                </a:rPr>
                <a:t>Analysis</a:t>
              </a:r>
              <a:r>
                <a:rPr lang="en-IN" sz="5000" b="1" dirty="0"/>
                <a:t> </a:t>
              </a:r>
              <a:endParaRPr lang="en-IN" sz="5000" b="1" dirty="0">
                <a:solidFill>
                  <a:schemeClr val="bg1"/>
                </a:solidFill>
              </a:endParaRPr>
            </a:p>
          </p:txBody>
        </p:sp>
        <p:sp>
          <p:nvSpPr>
            <p:cNvPr id="93" name="Isosceles Triangle 92">
              <a:extLst>
                <a:ext uri="{FF2B5EF4-FFF2-40B4-BE49-F238E27FC236}">
                  <a16:creationId xmlns:a16="http://schemas.microsoft.com/office/drawing/2014/main" id="{1F03238A-4E48-4933-AAFF-F42ED27D40C7}"/>
                </a:ext>
              </a:extLst>
            </p:cNvPr>
            <p:cNvSpPr/>
            <p:nvPr/>
          </p:nvSpPr>
          <p:spPr>
            <a:xfrm rot="5400000">
              <a:off x="11501303" y="4218686"/>
              <a:ext cx="1088332" cy="557019"/>
            </a:xfrm>
            <a:prstGeom prst="triangle">
              <a:avLst/>
            </a:prstGeom>
            <a:solidFill>
              <a:schemeClr val="tx2">
                <a:lumMod val="60000"/>
                <a:lumOff val="40000"/>
              </a:schemeClr>
            </a:solidFill>
            <a:ln>
              <a:solidFill>
                <a:schemeClr val="tx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94" name="TextBox 93">
              <a:extLst>
                <a:ext uri="{FF2B5EF4-FFF2-40B4-BE49-F238E27FC236}">
                  <a16:creationId xmlns:a16="http://schemas.microsoft.com/office/drawing/2014/main" id="{DB40A3C5-91EC-57CD-0CD6-9F7B5DB8FA14}"/>
                </a:ext>
              </a:extLst>
            </p:cNvPr>
            <p:cNvSpPr txBox="1"/>
            <p:nvPr/>
          </p:nvSpPr>
          <p:spPr>
            <a:xfrm>
              <a:off x="6175915" y="7117646"/>
              <a:ext cx="4787182" cy="1754326"/>
            </a:xfrm>
            <a:prstGeom prst="rect">
              <a:avLst/>
            </a:prstGeom>
            <a:noFill/>
          </p:spPr>
          <p:txBody>
            <a:bodyPr wrap="square">
              <a:spAutoFit/>
            </a:bodyPr>
            <a:lstStyle/>
            <a:p>
              <a:pPr marL="285750" indent="-285750" algn="ctr">
                <a:buFont typeface="Arial" panose="020B0604020202020204" pitchFamily="34" charset="0"/>
                <a:buChar char="•"/>
              </a:pPr>
              <a:r>
                <a:rPr lang="en-US" b="1" i="1" dirty="0">
                  <a:solidFill>
                    <a:schemeClr val="bg1"/>
                  </a:solidFill>
                  <a:latin typeface="Aptos" panose="020B0004020202020204" pitchFamily="34" charset="0"/>
                </a:rPr>
                <a:t>Data from multiple dimensions—gender, region, season, and event—was explored through 36 questions.</a:t>
              </a:r>
              <a:br>
                <a:rPr lang="en-US" b="1" i="1" dirty="0">
                  <a:solidFill>
                    <a:schemeClr val="bg1"/>
                  </a:solidFill>
                  <a:latin typeface="Aptos" panose="020B0004020202020204" pitchFamily="34" charset="0"/>
                </a:rPr>
              </a:br>
              <a:r>
                <a:rPr lang="en-US" b="1" i="1" dirty="0">
                  <a:solidFill>
                    <a:schemeClr val="bg1"/>
                  </a:solidFill>
                  <a:latin typeface="Aptos" panose="020B0004020202020204" pitchFamily="34" charset="0"/>
                </a:rPr>
                <a:t>Visual dashboards in Excel and Power BI were developed to present findings clearly and interactively.</a:t>
              </a:r>
            </a:p>
          </p:txBody>
        </p:sp>
      </p:grpSp>
      <p:grpSp>
        <p:nvGrpSpPr>
          <p:cNvPr id="96" name="Group 95">
            <a:extLst>
              <a:ext uri="{FF2B5EF4-FFF2-40B4-BE49-F238E27FC236}">
                <a16:creationId xmlns:a16="http://schemas.microsoft.com/office/drawing/2014/main" id="{C198F726-E835-C58E-3A6E-D6D2EF5BC9B3}"/>
              </a:ext>
            </a:extLst>
          </p:cNvPr>
          <p:cNvGrpSpPr/>
          <p:nvPr/>
        </p:nvGrpSpPr>
        <p:grpSpPr>
          <a:xfrm>
            <a:off x="-37133" y="2"/>
            <a:ext cx="6611780" cy="10286998"/>
            <a:chOff x="-25474" y="-28152"/>
            <a:chExt cx="6458998" cy="10286998"/>
          </a:xfrm>
        </p:grpSpPr>
        <p:sp>
          <p:nvSpPr>
            <p:cNvPr id="97" name="Rectangle 96">
              <a:extLst>
                <a:ext uri="{FF2B5EF4-FFF2-40B4-BE49-F238E27FC236}">
                  <a16:creationId xmlns:a16="http://schemas.microsoft.com/office/drawing/2014/main" id="{321E29E2-D8C2-CC8F-181B-8F5C33B87C87}"/>
                </a:ext>
              </a:extLst>
            </p:cNvPr>
            <p:cNvSpPr/>
            <p:nvPr/>
          </p:nvSpPr>
          <p:spPr>
            <a:xfrm rot="5400000">
              <a:off x="-2160179" y="2106553"/>
              <a:ext cx="10286998" cy="6017587"/>
            </a:xfrm>
            <a:prstGeom prst="rect">
              <a:avLst/>
            </a:prstGeom>
            <a:solidFill>
              <a:srgbClr val="0066CC"/>
            </a:solidFill>
            <a:ln>
              <a:solidFill>
                <a:srgbClr val="0066CC"/>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i="1" dirty="0">
                <a:latin typeface="Aptos" panose="020B0004020202020204" pitchFamily="34" charset="0"/>
              </a:endParaRPr>
            </a:p>
          </p:txBody>
        </p:sp>
        <p:sp>
          <p:nvSpPr>
            <p:cNvPr id="98" name="TextBox 12">
              <a:extLst>
                <a:ext uri="{FF2B5EF4-FFF2-40B4-BE49-F238E27FC236}">
                  <a16:creationId xmlns:a16="http://schemas.microsoft.com/office/drawing/2014/main" id="{1BD321B2-7B75-2898-3C30-C8FB76127C61}"/>
                </a:ext>
              </a:extLst>
            </p:cNvPr>
            <p:cNvSpPr txBox="1"/>
            <p:nvPr/>
          </p:nvSpPr>
          <p:spPr>
            <a:xfrm>
              <a:off x="809532" y="972634"/>
              <a:ext cx="3611170" cy="1077667"/>
            </a:xfrm>
            <a:prstGeom prst="rect">
              <a:avLst/>
            </a:prstGeom>
          </p:spPr>
          <p:txBody>
            <a:bodyPr wrap="square" lIns="0" tIns="0" rIns="0" bIns="0" rtlCol="0" anchor="t">
              <a:spAutoFit/>
            </a:bodyPr>
            <a:lstStyle/>
            <a:p>
              <a:pPr>
                <a:lnSpc>
                  <a:spcPts val="9353"/>
                </a:lnSpc>
                <a:spcBef>
                  <a:spcPct val="0"/>
                </a:spcBef>
              </a:pPr>
              <a:r>
                <a:rPr lang="en-IN" sz="5000" dirty="0"/>
                <a:t>🎯 </a:t>
              </a:r>
              <a:r>
                <a:rPr lang="en-IN" sz="5000" b="1" dirty="0">
                  <a:solidFill>
                    <a:schemeClr val="bg1"/>
                  </a:solidFill>
                </a:rPr>
                <a:t>Objective</a:t>
              </a:r>
              <a:endParaRPr lang="en-US" sz="5000" dirty="0">
                <a:solidFill>
                  <a:schemeClr val="bg1"/>
                </a:solidFill>
                <a:latin typeface="Bold Ink"/>
                <a:ea typeface="Bold Ink"/>
                <a:cs typeface="Bold Ink"/>
                <a:sym typeface="Bold Ink"/>
              </a:endParaRPr>
            </a:p>
          </p:txBody>
        </p:sp>
        <p:sp>
          <p:nvSpPr>
            <p:cNvPr id="99" name="Isosceles Triangle 98">
              <a:extLst>
                <a:ext uri="{FF2B5EF4-FFF2-40B4-BE49-F238E27FC236}">
                  <a16:creationId xmlns:a16="http://schemas.microsoft.com/office/drawing/2014/main" id="{8571190E-64D2-9227-40E6-BDB4B93A6F38}"/>
                </a:ext>
              </a:extLst>
            </p:cNvPr>
            <p:cNvSpPr/>
            <p:nvPr/>
          </p:nvSpPr>
          <p:spPr>
            <a:xfrm rot="5400000">
              <a:off x="5738852" y="1355667"/>
              <a:ext cx="970227" cy="419116"/>
            </a:xfrm>
            <a:prstGeom prst="triangle">
              <a:avLst/>
            </a:prstGeom>
            <a:solidFill>
              <a:srgbClr val="0066CC"/>
            </a:solidFill>
            <a:ln>
              <a:solidFill>
                <a:srgbClr val="0066C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0" name="TextBox 99">
              <a:extLst>
                <a:ext uri="{FF2B5EF4-FFF2-40B4-BE49-F238E27FC236}">
                  <a16:creationId xmlns:a16="http://schemas.microsoft.com/office/drawing/2014/main" id="{297F8C07-433A-5309-0022-A589AD96ACD2}"/>
                </a:ext>
              </a:extLst>
            </p:cNvPr>
            <p:cNvSpPr txBox="1"/>
            <p:nvPr/>
          </p:nvSpPr>
          <p:spPr>
            <a:xfrm>
              <a:off x="144254" y="4185676"/>
              <a:ext cx="4885157" cy="1754326"/>
            </a:xfrm>
            <a:prstGeom prst="rect">
              <a:avLst/>
            </a:prstGeom>
            <a:noFill/>
          </p:spPr>
          <p:txBody>
            <a:bodyPr wrap="square">
              <a:spAutoFit/>
            </a:bodyPr>
            <a:lstStyle/>
            <a:p>
              <a:pPr marL="285750" indent="-285750" algn="ctr">
                <a:buFont typeface="Arial" panose="020B0604020202020204" pitchFamily="34" charset="0"/>
                <a:buChar char="•"/>
              </a:pPr>
              <a:r>
                <a:rPr lang="en-US" b="1" i="1" dirty="0">
                  <a:solidFill>
                    <a:schemeClr val="bg1"/>
                  </a:solidFill>
                  <a:latin typeface="Aptos" panose="020B0004020202020204" pitchFamily="34" charset="0"/>
                </a:rPr>
                <a:t>To analyze historical Olympic data and identify trends in events, participants, and medal distributions.</a:t>
              </a:r>
              <a:br>
                <a:rPr lang="en-US" b="1" i="1" dirty="0">
                  <a:solidFill>
                    <a:schemeClr val="bg1"/>
                  </a:solidFill>
                  <a:latin typeface="Aptos" panose="020B0004020202020204" pitchFamily="34" charset="0"/>
                </a:rPr>
              </a:br>
              <a:r>
                <a:rPr lang="en-US" b="1" i="1" dirty="0">
                  <a:solidFill>
                    <a:schemeClr val="bg1"/>
                  </a:solidFill>
                  <a:latin typeface="Aptos" panose="020B0004020202020204" pitchFamily="34" charset="0"/>
                </a:rPr>
                <a:t>The objective is to derive actionable insights that enhance sports strategy and decision-making.</a:t>
              </a:r>
            </a:p>
          </p:txBody>
        </p:sp>
      </p:grpSp>
    </p:spTree>
    <p:extLst>
      <p:ext uri="{BB962C8B-B14F-4D97-AF65-F5344CB8AC3E}">
        <p14:creationId xmlns:p14="http://schemas.microsoft.com/office/powerpoint/2010/main" val="350868344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EB73F2-2295-A36E-DF79-647DAC86516C}"/>
            </a:ext>
          </a:extLst>
        </p:cNvPr>
        <p:cNvGrpSpPr/>
        <p:nvPr/>
      </p:nvGrpSpPr>
      <p:grpSpPr>
        <a:xfrm>
          <a:off x="0" y="0"/>
          <a:ext cx="0" cy="0"/>
          <a:chOff x="0" y="0"/>
          <a:chExt cx="0" cy="0"/>
        </a:xfrm>
      </p:grpSpPr>
      <p:grpSp>
        <p:nvGrpSpPr>
          <p:cNvPr id="3" name="Group 3">
            <a:extLst>
              <a:ext uri="{FF2B5EF4-FFF2-40B4-BE49-F238E27FC236}">
                <a16:creationId xmlns:a16="http://schemas.microsoft.com/office/drawing/2014/main" id="{F48BF610-A4D4-4BDF-9CB7-D21E50C1D503}"/>
              </a:ext>
            </a:extLst>
          </p:cNvPr>
          <p:cNvGrpSpPr/>
          <p:nvPr/>
        </p:nvGrpSpPr>
        <p:grpSpPr>
          <a:xfrm>
            <a:off x="17144780" y="-496890"/>
            <a:ext cx="1165823" cy="10916870"/>
            <a:chOff x="0" y="0"/>
            <a:chExt cx="1541734" cy="2875225"/>
          </a:xfrm>
        </p:grpSpPr>
        <p:sp>
          <p:nvSpPr>
            <p:cNvPr id="4" name="Freeform 4">
              <a:extLst>
                <a:ext uri="{FF2B5EF4-FFF2-40B4-BE49-F238E27FC236}">
                  <a16:creationId xmlns:a16="http://schemas.microsoft.com/office/drawing/2014/main" id="{039F691E-9632-7539-EEF9-0E7B32B2F444}"/>
                </a:ext>
              </a:extLst>
            </p:cNvPr>
            <p:cNvSpPr/>
            <p:nvPr/>
          </p:nvSpPr>
          <p:spPr>
            <a:xfrm>
              <a:off x="0" y="0"/>
              <a:ext cx="1541734" cy="2875225"/>
            </a:xfrm>
            <a:custGeom>
              <a:avLst/>
              <a:gdLst/>
              <a:ahLst/>
              <a:cxnLst/>
              <a:rect l="l" t="t" r="r" b="b"/>
              <a:pathLst>
                <a:path w="1541734" h="2875225">
                  <a:moveTo>
                    <a:pt x="0" y="0"/>
                  </a:moveTo>
                  <a:lnTo>
                    <a:pt x="1541734" y="0"/>
                  </a:lnTo>
                  <a:lnTo>
                    <a:pt x="1541734" y="2875225"/>
                  </a:lnTo>
                  <a:lnTo>
                    <a:pt x="0" y="2875225"/>
                  </a:lnTo>
                  <a:close/>
                </a:path>
              </a:pathLst>
            </a:custGeom>
            <a:solidFill>
              <a:srgbClr val="054B91"/>
            </a:solidFill>
          </p:spPr>
        </p:sp>
        <p:sp>
          <p:nvSpPr>
            <p:cNvPr id="5" name="TextBox 5">
              <a:extLst>
                <a:ext uri="{FF2B5EF4-FFF2-40B4-BE49-F238E27FC236}">
                  <a16:creationId xmlns:a16="http://schemas.microsoft.com/office/drawing/2014/main" id="{3EC9F5B6-89C6-9C98-8060-2346143853DB}"/>
                </a:ext>
              </a:extLst>
            </p:cNvPr>
            <p:cNvSpPr txBox="1"/>
            <p:nvPr/>
          </p:nvSpPr>
          <p:spPr>
            <a:xfrm>
              <a:off x="0" y="-47625"/>
              <a:ext cx="1541734" cy="2922850"/>
            </a:xfrm>
            <a:prstGeom prst="rect">
              <a:avLst/>
            </a:prstGeom>
          </p:spPr>
          <p:txBody>
            <a:bodyPr lIns="50800" tIns="50800" rIns="50800" bIns="50800" rtlCol="0" anchor="ctr"/>
            <a:lstStyle/>
            <a:p>
              <a:pPr algn="ctr">
                <a:lnSpc>
                  <a:spcPts val="2659"/>
                </a:lnSpc>
                <a:spcBef>
                  <a:spcPct val="0"/>
                </a:spcBef>
              </a:pPr>
              <a:endParaRPr/>
            </a:p>
          </p:txBody>
        </p:sp>
      </p:grpSp>
      <p:grpSp>
        <p:nvGrpSpPr>
          <p:cNvPr id="13" name="Group 13">
            <a:extLst>
              <a:ext uri="{FF2B5EF4-FFF2-40B4-BE49-F238E27FC236}">
                <a16:creationId xmlns:a16="http://schemas.microsoft.com/office/drawing/2014/main" id="{A1441D55-F21E-F842-330B-E2DECFFCE4B4}"/>
              </a:ext>
            </a:extLst>
          </p:cNvPr>
          <p:cNvGrpSpPr/>
          <p:nvPr/>
        </p:nvGrpSpPr>
        <p:grpSpPr>
          <a:xfrm>
            <a:off x="-2085719" y="9337705"/>
            <a:ext cx="11414776" cy="1082275"/>
            <a:chOff x="0" y="0"/>
            <a:chExt cx="3006361" cy="217199"/>
          </a:xfrm>
        </p:grpSpPr>
        <p:sp>
          <p:nvSpPr>
            <p:cNvPr id="14" name="Freeform 14">
              <a:extLst>
                <a:ext uri="{FF2B5EF4-FFF2-40B4-BE49-F238E27FC236}">
                  <a16:creationId xmlns:a16="http://schemas.microsoft.com/office/drawing/2014/main" id="{F4436CE4-C140-06B7-7FD0-1137777F0469}"/>
                </a:ext>
              </a:extLst>
            </p:cNvPr>
            <p:cNvSpPr/>
            <p:nvPr/>
          </p:nvSpPr>
          <p:spPr>
            <a:xfrm>
              <a:off x="0" y="0"/>
              <a:ext cx="3006361" cy="217199"/>
            </a:xfrm>
            <a:custGeom>
              <a:avLst/>
              <a:gdLst/>
              <a:ahLst/>
              <a:cxnLst/>
              <a:rect l="l" t="t" r="r" b="b"/>
              <a:pathLst>
                <a:path w="3006361" h="217199">
                  <a:moveTo>
                    <a:pt x="0" y="0"/>
                  </a:moveTo>
                  <a:lnTo>
                    <a:pt x="3006361" y="0"/>
                  </a:lnTo>
                  <a:lnTo>
                    <a:pt x="3006361" y="217199"/>
                  </a:lnTo>
                  <a:lnTo>
                    <a:pt x="0" y="217199"/>
                  </a:lnTo>
                  <a:close/>
                </a:path>
              </a:pathLst>
            </a:custGeom>
            <a:solidFill>
              <a:srgbClr val="D24339"/>
            </a:solidFill>
          </p:spPr>
        </p:sp>
        <p:sp>
          <p:nvSpPr>
            <p:cNvPr id="15" name="TextBox 15">
              <a:extLst>
                <a:ext uri="{FF2B5EF4-FFF2-40B4-BE49-F238E27FC236}">
                  <a16:creationId xmlns:a16="http://schemas.microsoft.com/office/drawing/2014/main" id="{B9A5F2EB-81BE-3DA0-20A0-6358EF6D0A63}"/>
                </a:ext>
              </a:extLst>
            </p:cNvPr>
            <p:cNvSpPr txBox="1"/>
            <p:nvPr/>
          </p:nvSpPr>
          <p:spPr>
            <a:xfrm>
              <a:off x="0" y="-47625"/>
              <a:ext cx="3006361" cy="264824"/>
            </a:xfrm>
            <a:prstGeom prst="rect">
              <a:avLst/>
            </a:prstGeom>
          </p:spPr>
          <p:txBody>
            <a:bodyPr lIns="50800" tIns="50800" rIns="50800" bIns="50800" rtlCol="0" anchor="ctr"/>
            <a:lstStyle/>
            <a:p>
              <a:pPr algn="ctr">
                <a:lnSpc>
                  <a:spcPts val="2659"/>
                </a:lnSpc>
                <a:spcBef>
                  <a:spcPct val="0"/>
                </a:spcBef>
              </a:pPr>
              <a:endParaRPr/>
            </a:p>
          </p:txBody>
        </p:sp>
      </p:grpSp>
      <p:sp>
        <p:nvSpPr>
          <p:cNvPr id="25" name="Freeform 13">
            <a:extLst>
              <a:ext uri="{FF2B5EF4-FFF2-40B4-BE49-F238E27FC236}">
                <a16:creationId xmlns:a16="http://schemas.microsoft.com/office/drawing/2014/main" id="{073EDBB9-3780-4021-8071-13764283AABB}"/>
              </a:ext>
            </a:extLst>
          </p:cNvPr>
          <p:cNvSpPr/>
          <p:nvPr/>
        </p:nvSpPr>
        <p:spPr>
          <a:xfrm>
            <a:off x="16122621" y="8461171"/>
            <a:ext cx="2465229" cy="2465229"/>
          </a:xfrm>
          <a:custGeom>
            <a:avLst/>
            <a:gdLst/>
            <a:ahLst/>
            <a:cxnLst/>
            <a:rect l="l" t="t" r="r" b="b"/>
            <a:pathLst>
              <a:path w="2465229" h="2465229">
                <a:moveTo>
                  <a:pt x="0" y="0"/>
                </a:moveTo>
                <a:lnTo>
                  <a:pt x="2465229" y="0"/>
                </a:lnTo>
                <a:lnTo>
                  <a:pt x="2465229" y="2465229"/>
                </a:lnTo>
                <a:lnTo>
                  <a:pt x="0" y="2465229"/>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IN" dirty="0"/>
          </a:p>
        </p:txBody>
      </p:sp>
      <p:sp>
        <p:nvSpPr>
          <p:cNvPr id="26" name="TextBox 12">
            <a:extLst>
              <a:ext uri="{FF2B5EF4-FFF2-40B4-BE49-F238E27FC236}">
                <a16:creationId xmlns:a16="http://schemas.microsoft.com/office/drawing/2014/main" id="{06C76D88-8F4D-4D65-1088-89B690F51DAF}"/>
              </a:ext>
            </a:extLst>
          </p:cNvPr>
          <p:cNvSpPr txBox="1"/>
          <p:nvPr/>
        </p:nvSpPr>
        <p:spPr>
          <a:xfrm>
            <a:off x="2971800" y="-47995"/>
            <a:ext cx="11749585" cy="460382"/>
          </a:xfrm>
          <a:prstGeom prst="rect">
            <a:avLst/>
          </a:prstGeom>
        </p:spPr>
        <p:txBody>
          <a:bodyPr wrap="square" lIns="0" tIns="0" rIns="0" bIns="0" rtlCol="0" anchor="t">
            <a:spAutoFit/>
          </a:bodyPr>
          <a:lstStyle/>
          <a:p>
            <a:pPr algn="ctr">
              <a:lnSpc>
                <a:spcPts val="4209"/>
              </a:lnSpc>
              <a:spcBef>
                <a:spcPct val="0"/>
              </a:spcBef>
            </a:pPr>
            <a:r>
              <a:rPr lang="en-US" sz="2200" dirty="0">
                <a:solidFill>
                  <a:srgbClr val="054B91"/>
                </a:solidFill>
                <a:latin typeface="Bold Ink"/>
                <a:ea typeface="Bold Ink"/>
              </a:rPr>
              <a:t>Are there any notable events or occurrences associated with specific Olympic Games?</a:t>
            </a:r>
          </a:p>
        </p:txBody>
      </p:sp>
      <p:sp>
        <p:nvSpPr>
          <p:cNvPr id="27" name="TextBox 12">
            <a:extLst>
              <a:ext uri="{FF2B5EF4-FFF2-40B4-BE49-F238E27FC236}">
                <a16:creationId xmlns:a16="http://schemas.microsoft.com/office/drawing/2014/main" id="{E2BA3213-B756-0E43-94A5-485B97C5BE41}"/>
              </a:ext>
            </a:extLst>
          </p:cNvPr>
          <p:cNvSpPr txBox="1"/>
          <p:nvPr/>
        </p:nvSpPr>
        <p:spPr>
          <a:xfrm>
            <a:off x="8610600" y="593214"/>
            <a:ext cx="8455671" cy="3162212"/>
          </a:xfrm>
          <a:prstGeom prst="rect">
            <a:avLst/>
          </a:prstGeom>
        </p:spPr>
        <p:txBody>
          <a:bodyPr wrap="square" lIns="0" tIns="0" rIns="0" bIns="0" rtlCol="0" anchor="t">
            <a:spAutoFit/>
          </a:bodyPr>
          <a:lstStyle/>
          <a:p>
            <a:pPr marL="342900" indent="-342900" algn="just">
              <a:lnSpc>
                <a:spcPts val="3079"/>
              </a:lnSpc>
              <a:buFont typeface="Arial" panose="020B0604020202020204" pitchFamily="34" charset="0"/>
              <a:buChar char="•"/>
            </a:pPr>
            <a:r>
              <a:rPr lang="en-US" sz="2400" dirty="0"/>
              <a:t>The data reveals that while the Olympic Games have mostly followed a 4-year cycle, certain years show major deviations that align with notable world events.</a:t>
            </a:r>
          </a:p>
          <a:p>
            <a:pPr marL="342900" indent="-342900" algn="just">
              <a:lnSpc>
                <a:spcPts val="3079"/>
              </a:lnSpc>
              <a:buFont typeface="Arial" panose="020B0604020202020204" pitchFamily="34" charset="0"/>
              <a:buChar char="•"/>
            </a:pPr>
            <a:r>
              <a:rPr lang="en-US" sz="2400" dirty="0"/>
              <a:t>For instance:</a:t>
            </a:r>
          </a:p>
          <a:p>
            <a:pPr marL="342900" indent="-342900" algn="just">
              <a:lnSpc>
                <a:spcPts val="3079"/>
              </a:lnSpc>
              <a:buFont typeface="Arial" panose="020B0604020202020204" pitchFamily="34" charset="0"/>
              <a:buChar char="•"/>
            </a:pPr>
            <a:r>
              <a:rPr lang="en-US" sz="2400" dirty="0"/>
              <a:t>The 12-year gap between 1936 and 1948 and</a:t>
            </a:r>
          </a:p>
          <a:p>
            <a:pPr marL="342900" indent="-342900" algn="just">
              <a:lnSpc>
                <a:spcPts val="3079"/>
              </a:lnSpc>
              <a:buFont typeface="Arial" panose="020B0604020202020204" pitchFamily="34" charset="0"/>
              <a:buChar char="•"/>
            </a:pPr>
            <a:r>
              <a:rPr lang="en-US" sz="2400" dirty="0"/>
              <a:t>The 8-year gap between 1912 and 1920</a:t>
            </a:r>
          </a:p>
          <a:p>
            <a:pPr marL="342900" indent="-342900" algn="just">
              <a:lnSpc>
                <a:spcPts val="3079"/>
              </a:lnSpc>
              <a:buFont typeface="Arial" panose="020B0604020202020204" pitchFamily="34" charset="0"/>
              <a:buChar char="•"/>
            </a:pPr>
            <a:r>
              <a:rPr lang="en-US" sz="2400" dirty="0"/>
              <a:t>highlight periods during which the Games were interrupted by World War II and World War I, respectively.</a:t>
            </a:r>
          </a:p>
        </p:txBody>
      </p:sp>
      <p:graphicFrame>
        <p:nvGraphicFramePr>
          <p:cNvPr id="2" name="Chart 1">
            <a:extLst>
              <a:ext uri="{FF2B5EF4-FFF2-40B4-BE49-F238E27FC236}">
                <a16:creationId xmlns:a16="http://schemas.microsoft.com/office/drawing/2014/main" id="{84203809-DD4E-DB4B-F207-36D4E97FFEC9}"/>
              </a:ext>
            </a:extLst>
          </p:cNvPr>
          <p:cNvGraphicFramePr>
            <a:graphicFrameLocks/>
          </p:cNvGraphicFramePr>
          <p:nvPr>
            <p:extLst>
              <p:ext uri="{D42A27DB-BD31-4B8C-83A1-F6EECF244321}">
                <p14:modId xmlns:p14="http://schemas.microsoft.com/office/powerpoint/2010/main" val="2758560948"/>
              </p:ext>
            </p:extLst>
          </p:nvPr>
        </p:nvGraphicFramePr>
        <p:xfrm>
          <a:off x="117435" y="649695"/>
          <a:ext cx="7922271" cy="4140751"/>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6" name="Table 5">
            <a:extLst>
              <a:ext uri="{FF2B5EF4-FFF2-40B4-BE49-F238E27FC236}">
                <a16:creationId xmlns:a16="http://schemas.microsoft.com/office/drawing/2014/main" id="{41F3BC13-93B2-5F2D-EC29-0DE52C2B52FD}"/>
              </a:ext>
            </a:extLst>
          </p:cNvPr>
          <p:cNvGraphicFramePr>
            <a:graphicFrameLocks noGrp="1"/>
          </p:cNvGraphicFramePr>
          <p:nvPr>
            <p:extLst>
              <p:ext uri="{D42A27DB-BD31-4B8C-83A1-F6EECF244321}">
                <p14:modId xmlns:p14="http://schemas.microsoft.com/office/powerpoint/2010/main" val="3970999528"/>
              </p:ext>
            </p:extLst>
          </p:nvPr>
        </p:nvGraphicFramePr>
        <p:xfrm>
          <a:off x="185057" y="5757357"/>
          <a:ext cx="9144000" cy="2569845"/>
        </p:xfrm>
        <a:graphic>
          <a:graphicData uri="http://schemas.openxmlformats.org/drawingml/2006/table">
            <a:tbl>
              <a:tblPr>
                <a:tableStyleId>{5C22544A-7EE6-4342-B048-85BDC9FD1C3A}</a:tableStyleId>
              </a:tblPr>
              <a:tblGrid>
                <a:gridCol w="9144000">
                  <a:extLst>
                    <a:ext uri="{9D8B030D-6E8A-4147-A177-3AD203B41FA5}">
                      <a16:colId xmlns:a16="http://schemas.microsoft.com/office/drawing/2014/main" val="2939346497"/>
                    </a:ext>
                  </a:extLst>
                </a:gridCol>
              </a:tblGrid>
              <a:tr h="2344314">
                <a:tc>
                  <a:txBody>
                    <a:bodyPr/>
                    <a:lstStyle/>
                    <a:p>
                      <a:pPr algn="ctr" fontAlgn="ctr"/>
                      <a:r>
                        <a:rPr lang="en-US" sz="2800" b="1" i="1" u="none" strike="noStrike" dirty="0">
                          <a:solidFill>
                            <a:srgbClr val="054B91"/>
                          </a:solidFill>
                          <a:effectLst/>
                          <a:latin typeface="Aptos" panose="020B0004020202020204" pitchFamily="34" charset="0"/>
                        </a:rPr>
                        <a:t>SQL Query</a:t>
                      </a:r>
                    </a:p>
                    <a:p>
                      <a:pPr algn="ctr" fontAlgn="ctr"/>
                      <a:r>
                        <a:rPr lang="en-US" sz="2800" u="none" strike="noStrike" dirty="0">
                          <a:effectLst/>
                        </a:rPr>
                        <a:t>select </a:t>
                      </a:r>
                      <a:r>
                        <a:rPr lang="en-US" sz="2800" u="none" strike="noStrike" dirty="0" err="1">
                          <a:effectLst/>
                        </a:rPr>
                        <a:t>games_year</a:t>
                      </a:r>
                      <a:r>
                        <a:rPr lang="en-US" sz="2800" u="none" strike="noStrike" dirty="0">
                          <a:effectLst/>
                        </a:rPr>
                        <a:t>, lag(</a:t>
                      </a:r>
                      <a:r>
                        <a:rPr lang="en-US" sz="2800" u="none" strike="noStrike" dirty="0" err="1">
                          <a:effectLst/>
                        </a:rPr>
                        <a:t>games_year</a:t>
                      </a:r>
                      <a:r>
                        <a:rPr lang="en-US" sz="2800" u="none" strike="noStrike" dirty="0">
                          <a:effectLst/>
                        </a:rPr>
                        <a:t>) over(order by </a:t>
                      </a:r>
                      <a:r>
                        <a:rPr lang="en-US" sz="2800" u="none" strike="noStrike" dirty="0" err="1">
                          <a:effectLst/>
                        </a:rPr>
                        <a:t>games_year</a:t>
                      </a:r>
                      <a:r>
                        <a:rPr lang="en-US" sz="2800" u="none" strike="noStrike" dirty="0">
                          <a:effectLst/>
                        </a:rPr>
                        <a:t>) as </a:t>
                      </a:r>
                      <a:r>
                        <a:rPr lang="en-US" sz="2800" u="none" strike="noStrike" dirty="0" err="1">
                          <a:effectLst/>
                        </a:rPr>
                        <a:t>previous_year</a:t>
                      </a:r>
                      <a:r>
                        <a:rPr lang="en-US" sz="2800" u="none" strike="noStrike" dirty="0">
                          <a:effectLst/>
                        </a:rPr>
                        <a:t>,</a:t>
                      </a:r>
                      <a:br>
                        <a:rPr lang="en-US" sz="2800" u="none" strike="noStrike" dirty="0">
                          <a:effectLst/>
                        </a:rPr>
                      </a:br>
                      <a:r>
                        <a:rPr lang="en-US" sz="2800" u="none" strike="noStrike" dirty="0" err="1">
                          <a:effectLst/>
                        </a:rPr>
                        <a:t>games_year</a:t>
                      </a:r>
                      <a:r>
                        <a:rPr lang="en-US" sz="2800" u="none" strike="noStrike" dirty="0">
                          <a:effectLst/>
                        </a:rPr>
                        <a:t> - lag(</a:t>
                      </a:r>
                      <a:r>
                        <a:rPr lang="en-US" sz="2800" u="none" strike="noStrike" dirty="0" err="1">
                          <a:effectLst/>
                        </a:rPr>
                        <a:t>games_year</a:t>
                      </a:r>
                      <a:r>
                        <a:rPr lang="en-US" sz="2800" u="none" strike="noStrike" dirty="0">
                          <a:effectLst/>
                        </a:rPr>
                        <a:t>) over(order by </a:t>
                      </a:r>
                      <a:r>
                        <a:rPr lang="en-US" sz="2800" u="none" strike="noStrike" dirty="0" err="1">
                          <a:effectLst/>
                        </a:rPr>
                        <a:t>games_year</a:t>
                      </a:r>
                      <a:r>
                        <a:rPr lang="en-US" sz="2800" u="none" strike="noStrike" dirty="0">
                          <a:effectLst/>
                        </a:rPr>
                        <a:t>) as </a:t>
                      </a:r>
                      <a:r>
                        <a:rPr lang="en-US" sz="2800" u="none" strike="noStrike" dirty="0" err="1">
                          <a:effectLst/>
                        </a:rPr>
                        <a:t>gaps_between</a:t>
                      </a:r>
                      <a:r>
                        <a:rPr lang="en-US" sz="2800" u="none" strike="noStrike" dirty="0">
                          <a:effectLst/>
                        </a:rPr>
                        <a:t> </a:t>
                      </a:r>
                      <a:br>
                        <a:rPr lang="en-US" sz="2800" u="none" strike="noStrike" dirty="0">
                          <a:effectLst/>
                        </a:rPr>
                      </a:br>
                      <a:r>
                        <a:rPr lang="en-US" sz="2800" u="none" strike="noStrike" dirty="0">
                          <a:effectLst/>
                        </a:rPr>
                        <a:t>from games;</a:t>
                      </a:r>
                      <a:endParaRPr lang="en-US" sz="28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340582954"/>
                  </a:ext>
                </a:extLst>
              </a:tr>
            </a:tbl>
          </a:graphicData>
        </a:graphic>
      </p:graphicFrame>
      <p:graphicFrame>
        <p:nvGraphicFramePr>
          <p:cNvPr id="7" name="Table 6">
            <a:extLst>
              <a:ext uri="{FF2B5EF4-FFF2-40B4-BE49-F238E27FC236}">
                <a16:creationId xmlns:a16="http://schemas.microsoft.com/office/drawing/2014/main" id="{89B52619-B07E-CAA3-E069-647E2B656ECA}"/>
              </a:ext>
            </a:extLst>
          </p:cNvPr>
          <p:cNvGraphicFramePr>
            <a:graphicFrameLocks noGrp="1"/>
          </p:cNvGraphicFramePr>
          <p:nvPr>
            <p:extLst>
              <p:ext uri="{D42A27DB-BD31-4B8C-83A1-F6EECF244321}">
                <p14:modId xmlns:p14="http://schemas.microsoft.com/office/powerpoint/2010/main" val="1233026590"/>
              </p:ext>
            </p:extLst>
          </p:nvPr>
        </p:nvGraphicFramePr>
        <p:xfrm>
          <a:off x="9354457" y="4073864"/>
          <a:ext cx="2514600" cy="436245"/>
        </p:xfrm>
        <a:graphic>
          <a:graphicData uri="http://schemas.openxmlformats.org/drawingml/2006/table">
            <a:tbl>
              <a:tblPr>
                <a:tableStyleId>{5C22544A-7EE6-4342-B048-85BDC9FD1C3A}</a:tableStyleId>
              </a:tblPr>
              <a:tblGrid>
                <a:gridCol w="2514600">
                  <a:extLst>
                    <a:ext uri="{9D8B030D-6E8A-4147-A177-3AD203B41FA5}">
                      <a16:colId xmlns:a16="http://schemas.microsoft.com/office/drawing/2014/main" val="3951531167"/>
                    </a:ext>
                  </a:extLst>
                </a:gridCol>
              </a:tblGrid>
              <a:tr h="383893">
                <a:tc>
                  <a:txBody>
                    <a:bodyPr/>
                    <a:lstStyle/>
                    <a:p>
                      <a:pPr algn="ctr" fontAlgn="ctr"/>
                      <a:r>
                        <a:rPr lang="en-US" sz="2800" b="1" i="1" u="none" strike="noStrike" dirty="0">
                          <a:solidFill>
                            <a:srgbClr val="054B91"/>
                          </a:solidFill>
                          <a:effectLst/>
                          <a:latin typeface="Aptos" panose="020B0004020202020204" pitchFamily="34" charset="0"/>
                        </a:rPr>
                        <a:t>DATA SET :</a:t>
                      </a:r>
                      <a:endParaRPr lang="en-IN" sz="2800" b="1" i="1" u="none" strike="noStrike" dirty="0">
                        <a:solidFill>
                          <a:srgbClr val="054B91"/>
                        </a:solidFill>
                        <a:effectLst/>
                        <a:latin typeface="Aptos" panose="020B0004020202020204" pitchFamily="34" charset="0"/>
                      </a:endParaRPr>
                    </a:p>
                  </a:txBody>
                  <a:tcPr marL="9525" marR="9525" marT="9525" marB="0" anchor="ctr"/>
                </a:tc>
                <a:extLst>
                  <a:ext uri="{0D108BD9-81ED-4DB2-BD59-A6C34878D82A}">
                    <a16:rowId xmlns:a16="http://schemas.microsoft.com/office/drawing/2014/main" val="1874117653"/>
                  </a:ext>
                </a:extLst>
              </a:tr>
            </a:tbl>
          </a:graphicData>
        </a:graphic>
      </p:graphicFrame>
      <p:pic>
        <p:nvPicPr>
          <p:cNvPr id="8" name="Picture 7">
            <a:extLst>
              <a:ext uri="{FF2B5EF4-FFF2-40B4-BE49-F238E27FC236}">
                <a16:creationId xmlns:a16="http://schemas.microsoft.com/office/drawing/2014/main" id="{ABD6D25C-9B59-AD0D-1636-5EEFC5999F23}"/>
              </a:ext>
            </a:extLst>
          </p:cNvPr>
          <p:cNvPicPr>
            <a:picLocks noChangeAspect="1"/>
          </p:cNvPicPr>
          <p:nvPr/>
        </p:nvPicPr>
        <p:blipFill>
          <a:blip r:embed="rId5"/>
          <a:stretch>
            <a:fillRect/>
          </a:stretch>
        </p:blipFill>
        <p:spPr>
          <a:xfrm>
            <a:off x="9879171" y="4790446"/>
            <a:ext cx="5943600" cy="5496553"/>
          </a:xfrm>
          <a:prstGeom prst="rect">
            <a:avLst/>
          </a:prstGeom>
        </p:spPr>
      </p:pic>
    </p:spTree>
    <p:extLst>
      <p:ext uri="{BB962C8B-B14F-4D97-AF65-F5344CB8AC3E}">
        <p14:creationId xmlns:p14="http://schemas.microsoft.com/office/powerpoint/2010/main" val="42454033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a:extLst>
            <a:ext uri="{FF2B5EF4-FFF2-40B4-BE49-F238E27FC236}">
              <a16:creationId xmlns:a16="http://schemas.microsoft.com/office/drawing/2014/main" id="{FE2FE30E-A270-56CB-CFE1-ABBEA3A0C2A7}"/>
            </a:ext>
          </a:extLst>
        </p:cNvPr>
        <p:cNvGrpSpPr/>
        <p:nvPr/>
      </p:nvGrpSpPr>
      <p:grpSpPr>
        <a:xfrm>
          <a:off x="0" y="0"/>
          <a:ext cx="0" cy="0"/>
          <a:chOff x="0" y="0"/>
          <a:chExt cx="0" cy="0"/>
        </a:xfrm>
      </p:grpSpPr>
      <p:grpSp>
        <p:nvGrpSpPr>
          <p:cNvPr id="3" name="Group 3">
            <a:extLst>
              <a:ext uri="{FF2B5EF4-FFF2-40B4-BE49-F238E27FC236}">
                <a16:creationId xmlns:a16="http://schemas.microsoft.com/office/drawing/2014/main" id="{8C9C1318-5C5C-B432-1E63-0D69F9469813}"/>
              </a:ext>
            </a:extLst>
          </p:cNvPr>
          <p:cNvGrpSpPr/>
          <p:nvPr/>
        </p:nvGrpSpPr>
        <p:grpSpPr>
          <a:xfrm>
            <a:off x="-6732378" y="-566398"/>
            <a:ext cx="12226501" cy="6052418"/>
            <a:chOff x="0" y="0"/>
            <a:chExt cx="1436696" cy="711200"/>
          </a:xfrm>
        </p:grpSpPr>
        <p:sp>
          <p:nvSpPr>
            <p:cNvPr id="4" name="Freeform 4">
              <a:extLst>
                <a:ext uri="{FF2B5EF4-FFF2-40B4-BE49-F238E27FC236}">
                  <a16:creationId xmlns:a16="http://schemas.microsoft.com/office/drawing/2014/main" id="{889DAE24-D655-C9E2-7DD8-19766C92AFE4}"/>
                </a:ext>
              </a:extLst>
            </p:cNvPr>
            <p:cNvSpPr/>
            <p:nvPr/>
          </p:nvSpPr>
          <p:spPr>
            <a:xfrm>
              <a:off x="0" y="0"/>
              <a:ext cx="1436696" cy="711200"/>
            </a:xfrm>
            <a:custGeom>
              <a:avLst/>
              <a:gdLst/>
              <a:ahLst/>
              <a:cxnLst/>
              <a:rect l="l" t="t" r="r" b="b"/>
              <a:pathLst>
                <a:path w="1436696" h="711200">
                  <a:moveTo>
                    <a:pt x="718348" y="711200"/>
                  </a:moveTo>
                  <a:lnTo>
                    <a:pt x="1436696" y="0"/>
                  </a:lnTo>
                  <a:lnTo>
                    <a:pt x="0" y="0"/>
                  </a:lnTo>
                  <a:lnTo>
                    <a:pt x="718348" y="711200"/>
                  </a:lnTo>
                  <a:close/>
                </a:path>
              </a:pathLst>
            </a:custGeom>
            <a:solidFill>
              <a:srgbClr val="054B91"/>
            </a:solidFill>
          </p:spPr>
        </p:sp>
        <p:sp>
          <p:nvSpPr>
            <p:cNvPr id="5" name="TextBox 5">
              <a:extLst>
                <a:ext uri="{FF2B5EF4-FFF2-40B4-BE49-F238E27FC236}">
                  <a16:creationId xmlns:a16="http://schemas.microsoft.com/office/drawing/2014/main" id="{A66E1E96-393E-3922-06AC-9E23475B301C}"/>
                </a:ext>
              </a:extLst>
            </p:cNvPr>
            <p:cNvSpPr txBox="1"/>
            <p:nvPr/>
          </p:nvSpPr>
          <p:spPr>
            <a:xfrm>
              <a:off x="224484" y="3175"/>
              <a:ext cx="987729" cy="377825"/>
            </a:xfrm>
            <a:prstGeom prst="rect">
              <a:avLst/>
            </a:prstGeom>
          </p:spPr>
          <p:txBody>
            <a:bodyPr lIns="50800" tIns="50800" rIns="50800" bIns="50800" rtlCol="0" anchor="ctr"/>
            <a:lstStyle/>
            <a:p>
              <a:pPr algn="ctr">
                <a:lnSpc>
                  <a:spcPts val="2659"/>
                </a:lnSpc>
              </a:pPr>
              <a:endParaRPr/>
            </a:p>
          </p:txBody>
        </p:sp>
      </p:grpSp>
      <p:sp>
        <p:nvSpPr>
          <p:cNvPr id="10" name="TextBox 10">
            <a:extLst>
              <a:ext uri="{FF2B5EF4-FFF2-40B4-BE49-F238E27FC236}">
                <a16:creationId xmlns:a16="http://schemas.microsoft.com/office/drawing/2014/main" id="{0F6F073A-CE8A-2F62-8770-1F191ABAE70D}"/>
              </a:ext>
            </a:extLst>
          </p:cNvPr>
          <p:cNvSpPr txBox="1"/>
          <p:nvPr/>
        </p:nvSpPr>
        <p:spPr>
          <a:xfrm>
            <a:off x="10988360" y="6603322"/>
            <a:ext cx="5853773" cy="2176636"/>
          </a:xfrm>
          <a:prstGeom prst="rect">
            <a:avLst/>
          </a:prstGeom>
        </p:spPr>
        <p:txBody>
          <a:bodyPr lIns="50800" tIns="50800" rIns="50800" bIns="50800" rtlCol="0" anchor="ctr"/>
          <a:lstStyle/>
          <a:p>
            <a:pPr algn="ctr">
              <a:lnSpc>
                <a:spcPts val="2659"/>
              </a:lnSpc>
              <a:spcBef>
                <a:spcPct val="0"/>
              </a:spcBef>
            </a:pPr>
            <a:endParaRPr/>
          </a:p>
        </p:txBody>
      </p:sp>
      <p:sp>
        <p:nvSpPr>
          <p:cNvPr id="11" name="Freeform 11">
            <a:extLst>
              <a:ext uri="{FF2B5EF4-FFF2-40B4-BE49-F238E27FC236}">
                <a16:creationId xmlns:a16="http://schemas.microsoft.com/office/drawing/2014/main" id="{1256BABB-7086-7DB8-0046-A0F29E9F7119}"/>
              </a:ext>
            </a:extLst>
          </p:cNvPr>
          <p:cNvSpPr/>
          <p:nvPr/>
        </p:nvSpPr>
        <p:spPr>
          <a:xfrm>
            <a:off x="11375006" y="7139812"/>
            <a:ext cx="761929" cy="976832"/>
          </a:xfrm>
          <a:custGeom>
            <a:avLst/>
            <a:gdLst/>
            <a:ahLst/>
            <a:cxnLst/>
            <a:rect l="l" t="t" r="r" b="b"/>
            <a:pathLst>
              <a:path w="761929" h="976832">
                <a:moveTo>
                  <a:pt x="0" y="0"/>
                </a:moveTo>
                <a:lnTo>
                  <a:pt x="761928" y="0"/>
                </a:lnTo>
                <a:lnTo>
                  <a:pt x="761928" y="976832"/>
                </a:lnTo>
                <a:lnTo>
                  <a:pt x="0" y="97683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3" name="TextBox 13">
            <a:extLst>
              <a:ext uri="{FF2B5EF4-FFF2-40B4-BE49-F238E27FC236}">
                <a16:creationId xmlns:a16="http://schemas.microsoft.com/office/drawing/2014/main" id="{64C35858-8615-2B5F-3A64-65BD7E9981DB}"/>
              </a:ext>
            </a:extLst>
          </p:cNvPr>
          <p:cNvSpPr txBox="1"/>
          <p:nvPr/>
        </p:nvSpPr>
        <p:spPr>
          <a:xfrm>
            <a:off x="10210800" y="5966234"/>
            <a:ext cx="8034703" cy="3323987"/>
          </a:xfrm>
          <a:prstGeom prst="rect">
            <a:avLst/>
          </a:prstGeom>
        </p:spPr>
        <p:txBody>
          <a:bodyPr wrap="square" lIns="0" tIns="0" rIns="0" bIns="0" rtlCol="0" anchor="t">
            <a:spAutoFit/>
          </a:bodyPr>
          <a:lstStyle/>
          <a:p>
            <a:pPr marL="342900" indent="-342900">
              <a:buFont typeface="Arial" panose="020B0604020202020204" pitchFamily="34" charset="0"/>
              <a:buChar char="•"/>
            </a:pPr>
            <a:r>
              <a:rPr lang="en-US" sz="2400" dirty="0"/>
              <a:t>Since the year 2000, a few notable sports have made their debut in the Olympic Games, including </a:t>
            </a:r>
            <a:r>
              <a:rPr lang="en-US" sz="2400" b="1" dirty="0"/>
              <a:t>Taekwondo, Triathlon, Trampolining, and Rugby Sevens </a:t>
            </a:r>
            <a:r>
              <a:rPr lang="en-US" sz="2400" dirty="0"/>
              <a:t>(added in 2016). These emerging sports indicate the Olympic Committee's efforts to modernize the Games by including disciplines that are globally growing in popularity, offer high spectator appeal, and reflect evolving athletic trends. The steady inclusion of such sports highlights the Olympics' adaptability to new-age sports culture.</a:t>
            </a:r>
          </a:p>
        </p:txBody>
      </p:sp>
      <p:sp>
        <p:nvSpPr>
          <p:cNvPr id="16" name="Freeform 16">
            <a:extLst>
              <a:ext uri="{FF2B5EF4-FFF2-40B4-BE49-F238E27FC236}">
                <a16:creationId xmlns:a16="http://schemas.microsoft.com/office/drawing/2014/main" id="{58200E88-1254-25CD-4661-EBEAB6C1C6B2}"/>
              </a:ext>
            </a:extLst>
          </p:cNvPr>
          <p:cNvSpPr/>
          <p:nvPr/>
        </p:nvSpPr>
        <p:spPr>
          <a:xfrm>
            <a:off x="-1232614" y="-885814"/>
            <a:ext cx="2465229" cy="2465229"/>
          </a:xfrm>
          <a:custGeom>
            <a:avLst/>
            <a:gdLst/>
            <a:ahLst/>
            <a:cxnLst/>
            <a:rect l="l" t="t" r="r" b="b"/>
            <a:pathLst>
              <a:path w="2465229" h="2465229">
                <a:moveTo>
                  <a:pt x="0" y="0"/>
                </a:moveTo>
                <a:lnTo>
                  <a:pt x="2465228" y="0"/>
                </a:lnTo>
                <a:lnTo>
                  <a:pt x="2465228" y="2465229"/>
                </a:lnTo>
                <a:lnTo>
                  <a:pt x="0" y="2465229"/>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sp>
      <p:sp>
        <p:nvSpPr>
          <p:cNvPr id="17" name="Freeform 17">
            <a:extLst>
              <a:ext uri="{FF2B5EF4-FFF2-40B4-BE49-F238E27FC236}">
                <a16:creationId xmlns:a16="http://schemas.microsoft.com/office/drawing/2014/main" id="{61022EA2-E765-4103-3CE9-31118895ABA5}"/>
              </a:ext>
            </a:extLst>
          </p:cNvPr>
          <p:cNvSpPr/>
          <p:nvPr/>
        </p:nvSpPr>
        <p:spPr>
          <a:xfrm>
            <a:off x="17055386" y="8779958"/>
            <a:ext cx="2465229" cy="2465229"/>
          </a:xfrm>
          <a:custGeom>
            <a:avLst/>
            <a:gdLst/>
            <a:ahLst/>
            <a:cxnLst/>
            <a:rect l="l" t="t" r="r" b="b"/>
            <a:pathLst>
              <a:path w="2465229" h="2465229">
                <a:moveTo>
                  <a:pt x="0" y="0"/>
                </a:moveTo>
                <a:lnTo>
                  <a:pt x="2465228" y="0"/>
                </a:lnTo>
                <a:lnTo>
                  <a:pt x="2465228" y="2465229"/>
                </a:lnTo>
                <a:lnTo>
                  <a:pt x="0" y="2465229"/>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sp>
      <p:sp>
        <p:nvSpPr>
          <p:cNvPr id="19" name="TextBox 12">
            <a:extLst>
              <a:ext uri="{FF2B5EF4-FFF2-40B4-BE49-F238E27FC236}">
                <a16:creationId xmlns:a16="http://schemas.microsoft.com/office/drawing/2014/main" id="{4046BBC9-D32B-FD61-BA56-9A6BF470F63A}"/>
              </a:ext>
            </a:extLst>
          </p:cNvPr>
          <p:cNvSpPr txBox="1"/>
          <p:nvPr/>
        </p:nvSpPr>
        <p:spPr>
          <a:xfrm>
            <a:off x="4670467" y="-118712"/>
            <a:ext cx="12635786" cy="465512"/>
          </a:xfrm>
          <a:prstGeom prst="rect">
            <a:avLst/>
          </a:prstGeom>
        </p:spPr>
        <p:txBody>
          <a:bodyPr wrap="square" lIns="0" tIns="0" rIns="0" bIns="0" rtlCol="0" anchor="t">
            <a:spAutoFit/>
          </a:bodyPr>
          <a:lstStyle/>
          <a:p>
            <a:pPr algn="ctr">
              <a:lnSpc>
                <a:spcPts val="4209"/>
              </a:lnSpc>
              <a:spcBef>
                <a:spcPct val="0"/>
              </a:spcBef>
            </a:pPr>
            <a:r>
              <a:rPr lang="en-US" sz="2400" dirty="0">
                <a:solidFill>
                  <a:srgbClr val="054B91"/>
                </a:solidFill>
                <a:latin typeface="Bold Ink"/>
                <a:ea typeface="Bold Ink"/>
              </a:rPr>
              <a:t>Are there any emerging sports that have been recently added to the Olympics?</a:t>
            </a:r>
            <a:endParaRPr lang="en-US" sz="2400" u="none" strike="noStrike" dirty="0">
              <a:solidFill>
                <a:srgbClr val="054B91"/>
              </a:solidFill>
              <a:latin typeface="Bold Ink"/>
              <a:ea typeface="Bold Ink"/>
              <a:cs typeface="Bold Ink"/>
              <a:sym typeface="Bold Ink"/>
            </a:endParaRPr>
          </a:p>
        </p:txBody>
      </p:sp>
      <p:graphicFrame>
        <p:nvGraphicFramePr>
          <p:cNvPr id="6" name="Chart 5">
            <a:extLst>
              <a:ext uri="{FF2B5EF4-FFF2-40B4-BE49-F238E27FC236}">
                <a16:creationId xmlns:a16="http://schemas.microsoft.com/office/drawing/2014/main" id="{DEAC8716-4750-4368-BF04-CE59F6F4C193}"/>
              </a:ext>
            </a:extLst>
          </p:cNvPr>
          <p:cNvGraphicFramePr>
            <a:graphicFrameLocks/>
          </p:cNvGraphicFramePr>
          <p:nvPr>
            <p:extLst>
              <p:ext uri="{D42A27DB-BD31-4B8C-83A1-F6EECF244321}">
                <p14:modId xmlns:p14="http://schemas.microsoft.com/office/powerpoint/2010/main" val="16858162"/>
              </p:ext>
            </p:extLst>
          </p:nvPr>
        </p:nvGraphicFramePr>
        <p:xfrm>
          <a:off x="237030" y="5021472"/>
          <a:ext cx="9584990" cy="4991100"/>
        </p:xfrm>
        <a:graphic>
          <a:graphicData uri="http://schemas.openxmlformats.org/drawingml/2006/chart">
            <c:chart xmlns:c="http://schemas.openxmlformats.org/drawingml/2006/chart" xmlns:r="http://schemas.openxmlformats.org/officeDocument/2006/relationships" r:id="rId7"/>
          </a:graphicData>
        </a:graphic>
      </p:graphicFrame>
      <p:sp>
        <p:nvSpPr>
          <p:cNvPr id="8" name="TextBox 7">
            <a:extLst>
              <a:ext uri="{FF2B5EF4-FFF2-40B4-BE49-F238E27FC236}">
                <a16:creationId xmlns:a16="http://schemas.microsoft.com/office/drawing/2014/main" id="{6C491E33-E910-7C6F-AF4E-159A9BC6A90A}"/>
              </a:ext>
            </a:extLst>
          </p:cNvPr>
          <p:cNvSpPr txBox="1"/>
          <p:nvPr/>
        </p:nvSpPr>
        <p:spPr>
          <a:xfrm>
            <a:off x="2805871" y="721588"/>
            <a:ext cx="6277623" cy="3908762"/>
          </a:xfrm>
          <a:prstGeom prst="rect">
            <a:avLst/>
          </a:prstGeom>
          <a:noFill/>
        </p:spPr>
        <p:txBody>
          <a:bodyPr wrap="square">
            <a:spAutoFit/>
          </a:bodyPr>
          <a:lstStyle/>
          <a:p>
            <a:pPr algn="ctr" fontAlgn="ctr"/>
            <a:r>
              <a:rPr lang="en-US" sz="2800" b="1" i="1" u="none" strike="noStrike" dirty="0">
                <a:solidFill>
                  <a:srgbClr val="054B91"/>
                </a:solidFill>
                <a:effectLst/>
                <a:latin typeface="Aptos" panose="020B0004020202020204" pitchFamily="34" charset="0"/>
              </a:rPr>
              <a:t>SQL Query</a:t>
            </a:r>
          </a:p>
          <a:p>
            <a:pPr algn="ctr" fontAlgn="ctr"/>
            <a:r>
              <a:rPr lang="en-US" sz="2000" dirty="0"/>
              <a:t>SELECT </a:t>
            </a:r>
          </a:p>
          <a:p>
            <a:pPr algn="ctr" fontAlgn="ctr"/>
            <a:r>
              <a:rPr lang="en-US" sz="2000" dirty="0"/>
              <a:t>    </a:t>
            </a:r>
            <a:r>
              <a:rPr lang="en-US" sz="2000" dirty="0" err="1"/>
              <a:t>s.sport_name</a:t>
            </a:r>
            <a:r>
              <a:rPr lang="en-US" sz="2000" dirty="0"/>
              <a:t>,</a:t>
            </a:r>
          </a:p>
          <a:p>
            <a:pPr algn="ctr" fontAlgn="ctr"/>
            <a:r>
              <a:rPr lang="en-US" sz="2000" dirty="0"/>
              <a:t>    MIN(</a:t>
            </a:r>
            <a:r>
              <a:rPr lang="en-US" sz="2000" dirty="0" err="1"/>
              <a:t>g.games_year</a:t>
            </a:r>
            <a:r>
              <a:rPr lang="en-US" sz="2000" dirty="0"/>
              <a:t>) AS </a:t>
            </a:r>
            <a:r>
              <a:rPr lang="en-US" sz="2000" dirty="0" err="1"/>
              <a:t>first_appearance</a:t>
            </a:r>
            <a:endParaRPr lang="en-US" sz="2000" dirty="0"/>
          </a:p>
          <a:p>
            <a:pPr algn="ctr" fontAlgn="ctr"/>
            <a:r>
              <a:rPr lang="en-US" sz="2000" dirty="0"/>
              <a:t>FROM event e</a:t>
            </a:r>
          </a:p>
          <a:p>
            <a:pPr algn="ctr" fontAlgn="ctr"/>
            <a:r>
              <a:rPr lang="en-US" sz="2000" dirty="0"/>
              <a:t>JOIN sport s ON </a:t>
            </a:r>
            <a:r>
              <a:rPr lang="en-US" sz="2000" dirty="0" err="1"/>
              <a:t>e.sport_id</a:t>
            </a:r>
            <a:r>
              <a:rPr lang="en-US" sz="2000" dirty="0"/>
              <a:t> = s.id</a:t>
            </a:r>
          </a:p>
          <a:p>
            <a:pPr algn="ctr" fontAlgn="ctr"/>
            <a:r>
              <a:rPr lang="en-US" sz="2000" dirty="0"/>
              <a:t>JOIN </a:t>
            </a:r>
            <a:r>
              <a:rPr lang="en-US" sz="2000" dirty="0" err="1"/>
              <a:t>competitor_event</a:t>
            </a:r>
            <a:r>
              <a:rPr lang="en-US" sz="2000" dirty="0"/>
              <a:t> </a:t>
            </a:r>
            <a:r>
              <a:rPr lang="en-US" sz="2000" dirty="0" err="1"/>
              <a:t>ce</a:t>
            </a:r>
            <a:r>
              <a:rPr lang="en-US" sz="2000" dirty="0"/>
              <a:t> ON </a:t>
            </a:r>
            <a:r>
              <a:rPr lang="en-US" sz="2000" dirty="0" err="1"/>
              <a:t>ce.event_id</a:t>
            </a:r>
            <a:r>
              <a:rPr lang="en-US" sz="2000" dirty="0"/>
              <a:t> = e.id</a:t>
            </a:r>
          </a:p>
          <a:p>
            <a:pPr algn="ctr" fontAlgn="ctr"/>
            <a:r>
              <a:rPr lang="en-US" sz="2000" dirty="0"/>
              <a:t>JOIN </a:t>
            </a:r>
            <a:r>
              <a:rPr lang="en-US" sz="2000" dirty="0" err="1"/>
              <a:t>games_competitor</a:t>
            </a:r>
            <a:r>
              <a:rPr lang="en-US" sz="2000" dirty="0"/>
              <a:t> </a:t>
            </a:r>
            <a:r>
              <a:rPr lang="en-US" sz="2000" dirty="0" err="1"/>
              <a:t>gc</a:t>
            </a:r>
            <a:r>
              <a:rPr lang="en-US" sz="2000" dirty="0"/>
              <a:t> ON gc.id = </a:t>
            </a:r>
            <a:r>
              <a:rPr lang="en-US" sz="2000" dirty="0" err="1"/>
              <a:t>ce.competitor_id</a:t>
            </a:r>
            <a:endParaRPr lang="en-US" sz="2000" dirty="0"/>
          </a:p>
          <a:p>
            <a:pPr algn="ctr" fontAlgn="ctr"/>
            <a:r>
              <a:rPr lang="en-US" sz="2000" dirty="0"/>
              <a:t>JOIN games g ON g.id = </a:t>
            </a:r>
            <a:r>
              <a:rPr lang="en-US" sz="2000" dirty="0" err="1"/>
              <a:t>gc.games_id</a:t>
            </a:r>
            <a:endParaRPr lang="en-US" sz="2000" dirty="0"/>
          </a:p>
          <a:p>
            <a:pPr algn="ctr" fontAlgn="ctr"/>
            <a:r>
              <a:rPr lang="en-US" sz="2000" dirty="0"/>
              <a:t>GROUP BY </a:t>
            </a:r>
            <a:r>
              <a:rPr lang="en-US" sz="2000" dirty="0" err="1"/>
              <a:t>s.sport_name</a:t>
            </a:r>
            <a:endParaRPr lang="en-US" sz="2000" dirty="0"/>
          </a:p>
          <a:p>
            <a:pPr algn="ctr" fontAlgn="ctr"/>
            <a:r>
              <a:rPr lang="en-US" sz="2000" dirty="0"/>
              <a:t>HAVING </a:t>
            </a:r>
            <a:r>
              <a:rPr lang="en-US" sz="2000" dirty="0" err="1"/>
              <a:t>first_appearance</a:t>
            </a:r>
            <a:r>
              <a:rPr lang="en-US" sz="2000" dirty="0"/>
              <a:t> &gt;= 2000</a:t>
            </a:r>
          </a:p>
          <a:p>
            <a:pPr algn="ctr" fontAlgn="ctr"/>
            <a:r>
              <a:rPr lang="en-US" sz="2000" dirty="0"/>
              <a:t>ORDER BY </a:t>
            </a:r>
            <a:r>
              <a:rPr lang="en-US" sz="2000" dirty="0" err="1"/>
              <a:t>first_appearance</a:t>
            </a:r>
            <a:r>
              <a:rPr lang="en-US" sz="2000" dirty="0"/>
              <a:t>;</a:t>
            </a:r>
            <a:endParaRPr lang="en-US" sz="2000" b="0" i="0" u="none" strike="noStrike" dirty="0">
              <a:solidFill>
                <a:srgbClr val="000000"/>
              </a:solidFill>
              <a:effectLst/>
              <a:latin typeface="Calibri" panose="020F0502020204030204" pitchFamily="34" charset="0"/>
            </a:endParaRPr>
          </a:p>
        </p:txBody>
      </p:sp>
      <p:pic>
        <p:nvPicPr>
          <p:cNvPr id="14" name="Picture 13">
            <a:extLst>
              <a:ext uri="{FF2B5EF4-FFF2-40B4-BE49-F238E27FC236}">
                <a16:creationId xmlns:a16="http://schemas.microsoft.com/office/drawing/2014/main" id="{89DD21C0-79B4-0B5F-A854-A366E7F0DCD6}"/>
              </a:ext>
            </a:extLst>
          </p:cNvPr>
          <p:cNvPicPr>
            <a:picLocks noChangeAspect="1"/>
          </p:cNvPicPr>
          <p:nvPr/>
        </p:nvPicPr>
        <p:blipFill>
          <a:blip r:embed="rId8"/>
          <a:stretch>
            <a:fillRect/>
          </a:stretch>
        </p:blipFill>
        <p:spPr>
          <a:xfrm>
            <a:off x="10905346" y="1821575"/>
            <a:ext cx="6019800" cy="3199897"/>
          </a:xfrm>
          <a:prstGeom prst="rect">
            <a:avLst/>
          </a:prstGeom>
        </p:spPr>
      </p:pic>
      <p:graphicFrame>
        <p:nvGraphicFramePr>
          <p:cNvPr id="15" name="Table 14">
            <a:extLst>
              <a:ext uri="{FF2B5EF4-FFF2-40B4-BE49-F238E27FC236}">
                <a16:creationId xmlns:a16="http://schemas.microsoft.com/office/drawing/2014/main" id="{842AF05A-D3B8-30DC-78FC-DF2573167E1A}"/>
              </a:ext>
            </a:extLst>
          </p:cNvPr>
          <p:cNvGraphicFramePr>
            <a:graphicFrameLocks noGrp="1"/>
          </p:cNvGraphicFramePr>
          <p:nvPr>
            <p:extLst>
              <p:ext uri="{D42A27DB-BD31-4B8C-83A1-F6EECF244321}">
                <p14:modId xmlns:p14="http://schemas.microsoft.com/office/powerpoint/2010/main" val="2392424895"/>
              </p:ext>
            </p:extLst>
          </p:nvPr>
        </p:nvGraphicFramePr>
        <p:xfrm>
          <a:off x="10498670" y="1066786"/>
          <a:ext cx="2514600" cy="436245"/>
        </p:xfrm>
        <a:graphic>
          <a:graphicData uri="http://schemas.openxmlformats.org/drawingml/2006/table">
            <a:tbl>
              <a:tblPr>
                <a:tableStyleId>{5C22544A-7EE6-4342-B048-85BDC9FD1C3A}</a:tableStyleId>
              </a:tblPr>
              <a:tblGrid>
                <a:gridCol w="2514600">
                  <a:extLst>
                    <a:ext uri="{9D8B030D-6E8A-4147-A177-3AD203B41FA5}">
                      <a16:colId xmlns:a16="http://schemas.microsoft.com/office/drawing/2014/main" val="3951531167"/>
                    </a:ext>
                  </a:extLst>
                </a:gridCol>
              </a:tblGrid>
              <a:tr h="383893">
                <a:tc>
                  <a:txBody>
                    <a:bodyPr/>
                    <a:lstStyle/>
                    <a:p>
                      <a:pPr algn="ctr" fontAlgn="ctr"/>
                      <a:r>
                        <a:rPr lang="en-US" sz="2800" b="1" i="1" u="none" strike="noStrike" dirty="0">
                          <a:solidFill>
                            <a:srgbClr val="054B91"/>
                          </a:solidFill>
                          <a:effectLst/>
                          <a:latin typeface="Aptos" panose="020B0004020202020204" pitchFamily="34" charset="0"/>
                        </a:rPr>
                        <a:t>DATA SET :</a:t>
                      </a:r>
                      <a:endParaRPr lang="en-IN" sz="2800" b="1" i="1" u="none" strike="noStrike" dirty="0">
                        <a:solidFill>
                          <a:srgbClr val="054B91"/>
                        </a:solidFill>
                        <a:effectLst/>
                        <a:latin typeface="Aptos" panose="020B0004020202020204" pitchFamily="34" charset="0"/>
                      </a:endParaRPr>
                    </a:p>
                  </a:txBody>
                  <a:tcPr marL="9525" marR="9525" marT="9525" marB="0" anchor="ctr"/>
                </a:tc>
                <a:extLst>
                  <a:ext uri="{0D108BD9-81ED-4DB2-BD59-A6C34878D82A}">
                    <a16:rowId xmlns:a16="http://schemas.microsoft.com/office/drawing/2014/main" val="1874117653"/>
                  </a:ext>
                </a:extLst>
              </a:tr>
            </a:tbl>
          </a:graphicData>
        </a:graphic>
      </p:graphicFrame>
    </p:spTree>
    <p:extLst>
      <p:ext uri="{BB962C8B-B14F-4D97-AF65-F5344CB8AC3E}">
        <p14:creationId xmlns:p14="http://schemas.microsoft.com/office/powerpoint/2010/main" val="29417796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5BC5F6-C1F8-A209-1AA0-DCEC66CEB871}"/>
            </a:ext>
          </a:extLst>
        </p:cNvPr>
        <p:cNvGrpSpPr/>
        <p:nvPr/>
      </p:nvGrpSpPr>
      <p:grpSpPr>
        <a:xfrm>
          <a:off x="0" y="0"/>
          <a:ext cx="0" cy="0"/>
          <a:chOff x="0" y="0"/>
          <a:chExt cx="0" cy="0"/>
        </a:xfrm>
      </p:grpSpPr>
      <p:grpSp>
        <p:nvGrpSpPr>
          <p:cNvPr id="3" name="Group 3">
            <a:extLst>
              <a:ext uri="{FF2B5EF4-FFF2-40B4-BE49-F238E27FC236}">
                <a16:creationId xmlns:a16="http://schemas.microsoft.com/office/drawing/2014/main" id="{1F2CDF4F-B7DB-F902-A89D-3D919D18BC6A}"/>
              </a:ext>
            </a:extLst>
          </p:cNvPr>
          <p:cNvGrpSpPr/>
          <p:nvPr/>
        </p:nvGrpSpPr>
        <p:grpSpPr>
          <a:xfrm>
            <a:off x="-6732378" y="-566398"/>
            <a:ext cx="12226501" cy="6052418"/>
            <a:chOff x="0" y="0"/>
            <a:chExt cx="1436696" cy="711200"/>
          </a:xfrm>
        </p:grpSpPr>
        <p:sp>
          <p:nvSpPr>
            <p:cNvPr id="4" name="Freeform 4">
              <a:extLst>
                <a:ext uri="{FF2B5EF4-FFF2-40B4-BE49-F238E27FC236}">
                  <a16:creationId xmlns:a16="http://schemas.microsoft.com/office/drawing/2014/main" id="{20C19755-CBDB-F9F7-CA26-37B35F29CC8A}"/>
                </a:ext>
              </a:extLst>
            </p:cNvPr>
            <p:cNvSpPr/>
            <p:nvPr/>
          </p:nvSpPr>
          <p:spPr>
            <a:xfrm>
              <a:off x="0" y="0"/>
              <a:ext cx="1436696" cy="711200"/>
            </a:xfrm>
            <a:custGeom>
              <a:avLst/>
              <a:gdLst/>
              <a:ahLst/>
              <a:cxnLst/>
              <a:rect l="l" t="t" r="r" b="b"/>
              <a:pathLst>
                <a:path w="1436696" h="711200">
                  <a:moveTo>
                    <a:pt x="718348" y="711200"/>
                  </a:moveTo>
                  <a:lnTo>
                    <a:pt x="1436696" y="0"/>
                  </a:lnTo>
                  <a:lnTo>
                    <a:pt x="0" y="0"/>
                  </a:lnTo>
                  <a:lnTo>
                    <a:pt x="718348" y="711200"/>
                  </a:lnTo>
                  <a:close/>
                </a:path>
              </a:pathLst>
            </a:custGeom>
            <a:solidFill>
              <a:srgbClr val="054B91"/>
            </a:solidFill>
          </p:spPr>
        </p:sp>
        <p:sp>
          <p:nvSpPr>
            <p:cNvPr id="5" name="TextBox 5">
              <a:extLst>
                <a:ext uri="{FF2B5EF4-FFF2-40B4-BE49-F238E27FC236}">
                  <a16:creationId xmlns:a16="http://schemas.microsoft.com/office/drawing/2014/main" id="{A42C82C1-8D2F-997F-6328-0CF4CF67A5EA}"/>
                </a:ext>
              </a:extLst>
            </p:cNvPr>
            <p:cNvSpPr txBox="1"/>
            <p:nvPr/>
          </p:nvSpPr>
          <p:spPr>
            <a:xfrm>
              <a:off x="224484" y="3175"/>
              <a:ext cx="987729" cy="377825"/>
            </a:xfrm>
            <a:prstGeom prst="rect">
              <a:avLst/>
            </a:prstGeom>
          </p:spPr>
          <p:txBody>
            <a:bodyPr lIns="50800" tIns="50800" rIns="50800" bIns="50800" rtlCol="0" anchor="ctr"/>
            <a:lstStyle/>
            <a:p>
              <a:pPr algn="ctr">
                <a:lnSpc>
                  <a:spcPts val="2659"/>
                </a:lnSpc>
              </a:pPr>
              <a:endParaRPr/>
            </a:p>
          </p:txBody>
        </p:sp>
      </p:grpSp>
      <p:sp>
        <p:nvSpPr>
          <p:cNvPr id="10" name="TextBox 10">
            <a:extLst>
              <a:ext uri="{FF2B5EF4-FFF2-40B4-BE49-F238E27FC236}">
                <a16:creationId xmlns:a16="http://schemas.microsoft.com/office/drawing/2014/main" id="{0B3682DB-D427-C225-4F87-B19198C265AE}"/>
              </a:ext>
            </a:extLst>
          </p:cNvPr>
          <p:cNvSpPr txBox="1"/>
          <p:nvPr/>
        </p:nvSpPr>
        <p:spPr>
          <a:xfrm>
            <a:off x="10988360" y="6603322"/>
            <a:ext cx="5853773" cy="2176636"/>
          </a:xfrm>
          <a:prstGeom prst="rect">
            <a:avLst/>
          </a:prstGeom>
        </p:spPr>
        <p:txBody>
          <a:bodyPr lIns="50800" tIns="50800" rIns="50800" bIns="50800" rtlCol="0" anchor="ctr"/>
          <a:lstStyle/>
          <a:p>
            <a:pPr algn="ctr">
              <a:lnSpc>
                <a:spcPts val="2659"/>
              </a:lnSpc>
              <a:spcBef>
                <a:spcPct val="0"/>
              </a:spcBef>
            </a:pPr>
            <a:endParaRPr/>
          </a:p>
        </p:txBody>
      </p:sp>
      <p:sp>
        <p:nvSpPr>
          <p:cNvPr id="11" name="Freeform 11">
            <a:extLst>
              <a:ext uri="{FF2B5EF4-FFF2-40B4-BE49-F238E27FC236}">
                <a16:creationId xmlns:a16="http://schemas.microsoft.com/office/drawing/2014/main" id="{3249231D-D8DF-EB4B-8120-ECF5571B78FE}"/>
              </a:ext>
            </a:extLst>
          </p:cNvPr>
          <p:cNvSpPr/>
          <p:nvPr/>
        </p:nvSpPr>
        <p:spPr>
          <a:xfrm>
            <a:off x="11375006" y="7139812"/>
            <a:ext cx="761929" cy="976832"/>
          </a:xfrm>
          <a:custGeom>
            <a:avLst/>
            <a:gdLst/>
            <a:ahLst/>
            <a:cxnLst/>
            <a:rect l="l" t="t" r="r" b="b"/>
            <a:pathLst>
              <a:path w="761929" h="976832">
                <a:moveTo>
                  <a:pt x="0" y="0"/>
                </a:moveTo>
                <a:lnTo>
                  <a:pt x="761928" y="0"/>
                </a:lnTo>
                <a:lnTo>
                  <a:pt x="761928" y="976832"/>
                </a:lnTo>
                <a:lnTo>
                  <a:pt x="0" y="9768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2" name="TextBox 12">
            <a:extLst>
              <a:ext uri="{FF2B5EF4-FFF2-40B4-BE49-F238E27FC236}">
                <a16:creationId xmlns:a16="http://schemas.microsoft.com/office/drawing/2014/main" id="{EAF9A402-9522-8F01-30EA-70BD8998B56A}"/>
              </a:ext>
            </a:extLst>
          </p:cNvPr>
          <p:cNvSpPr txBox="1"/>
          <p:nvPr/>
        </p:nvSpPr>
        <p:spPr>
          <a:xfrm>
            <a:off x="4267200" y="2106622"/>
            <a:ext cx="9812612" cy="575286"/>
          </a:xfrm>
          <a:prstGeom prst="rect">
            <a:avLst/>
          </a:prstGeom>
        </p:spPr>
        <p:txBody>
          <a:bodyPr wrap="square" lIns="0" tIns="0" rIns="0" bIns="0" rtlCol="0" anchor="t">
            <a:spAutoFit/>
          </a:bodyPr>
          <a:lstStyle/>
          <a:p>
            <a:pPr marL="0" lvl="0" indent="0" algn="ctr">
              <a:lnSpc>
                <a:spcPts val="4209"/>
              </a:lnSpc>
              <a:spcBef>
                <a:spcPct val="0"/>
              </a:spcBef>
            </a:pPr>
            <a:endParaRPr lang="en-US" sz="6681" u="none" strike="noStrike" dirty="0">
              <a:solidFill>
                <a:srgbClr val="054B91"/>
              </a:solidFill>
              <a:latin typeface="Bold Ink"/>
              <a:ea typeface="Bold Ink"/>
              <a:cs typeface="Bold Ink"/>
              <a:sym typeface="Bold Ink"/>
            </a:endParaRPr>
          </a:p>
        </p:txBody>
      </p:sp>
      <p:sp>
        <p:nvSpPr>
          <p:cNvPr id="13" name="TextBox 13">
            <a:extLst>
              <a:ext uri="{FF2B5EF4-FFF2-40B4-BE49-F238E27FC236}">
                <a16:creationId xmlns:a16="http://schemas.microsoft.com/office/drawing/2014/main" id="{E227E077-C551-8A53-8966-926CBD2636D9}"/>
              </a:ext>
            </a:extLst>
          </p:cNvPr>
          <p:cNvSpPr txBox="1"/>
          <p:nvPr/>
        </p:nvSpPr>
        <p:spPr>
          <a:xfrm>
            <a:off x="8002921" y="6269984"/>
            <a:ext cx="10245823" cy="3693319"/>
          </a:xfrm>
          <a:prstGeom prst="rect">
            <a:avLst/>
          </a:prstGeom>
        </p:spPr>
        <p:txBody>
          <a:bodyPr wrap="square" lIns="0" tIns="0" rIns="0" bIns="0" rtlCol="0" anchor="t">
            <a:spAutoFit/>
          </a:bodyPr>
          <a:lstStyle/>
          <a:p>
            <a:pPr marL="342900" indent="-342900">
              <a:buFont typeface="Arial" panose="020B0604020202020204" pitchFamily="34" charset="0"/>
              <a:buChar char="•"/>
            </a:pPr>
            <a:r>
              <a:rPr lang="en-US" sz="2000" dirty="0"/>
              <a:t>Consistently Popular Sports</a:t>
            </a:r>
          </a:p>
          <a:p>
            <a:pPr marL="342900" indent="-342900">
              <a:buFont typeface="Arial" panose="020B0604020202020204" pitchFamily="34" charset="0"/>
              <a:buChar char="•"/>
            </a:pPr>
            <a:r>
              <a:rPr lang="en-US" sz="2000" dirty="0"/>
              <a:t>Sports like Athletics, Swimming, Gymnastics, and Wrestling have consistently high participant counts across almost all Olympic years. Their popularity remains stable and dominant, reflecting global interest and broad participation.</a:t>
            </a:r>
          </a:p>
          <a:p>
            <a:endParaRPr lang="en-US" sz="2000" dirty="0"/>
          </a:p>
          <a:p>
            <a:pPr marL="342900" indent="-342900">
              <a:buFont typeface="Arial" panose="020B0604020202020204" pitchFamily="34" charset="0"/>
              <a:buChar char="•"/>
            </a:pPr>
            <a:r>
              <a:rPr lang="en-US" sz="2000" dirty="0"/>
              <a:t>Emerging Sports with Growth</a:t>
            </a:r>
          </a:p>
          <a:p>
            <a:pPr marL="342900" indent="-342900">
              <a:buFont typeface="Arial" panose="020B0604020202020204" pitchFamily="34" charset="0"/>
              <a:buChar char="•"/>
            </a:pPr>
            <a:r>
              <a:rPr lang="en-US" sz="2000" dirty="0"/>
              <a:t>Sports like Taekwondo, Triathlon, and Rugby Sevens show a visible increase in participation since their introduction. For example:</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dirty="0"/>
              <a:t>Triathlon appears post-2000 and grows steadily.</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Taekwondo shows a jump in participation especially after 2000.</a:t>
            </a:r>
          </a:p>
        </p:txBody>
      </p:sp>
      <p:sp>
        <p:nvSpPr>
          <p:cNvPr id="16" name="Freeform 16">
            <a:extLst>
              <a:ext uri="{FF2B5EF4-FFF2-40B4-BE49-F238E27FC236}">
                <a16:creationId xmlns:a16="http://schemas.microsoft.com/office/drawing/2014/main" id="{2CB98D1A-4124-114B-9156-D36AC336E15F}"/>
              </a:ext>
            </a:extLst>
          </p:cNvPr>
          <p:cNvSpPr/>
          <p:nvPr/>
        </p:nvSpPr>
        <p:spPr>
          <a:xfrm>
            <a:off x="-1232614" y="-885814"/>
            <a:ext cx="2465229" cy="2465229"/>
          </a:xfrm>
          <a:custGeom>
            <a:avLst/>
            <a:gdLst/>
            <a:ahLst/>
            <a:cxnLst/>
            <a:rect l="l" t="t" r="r" b="b"/>
            <a:pathLst>
              <a:path w="2465229" h="2465229">
                <a:moveTo>
                  <a:pt x="0" y="0"/>
                </a:moveTo>
                <a:lnTo>
                  <a:pt x="2465228" y="0"/>
                </a:lnTo>
                <a:lnTo>
                  <a:pt x="2465228" y="2465229"/>
                </a:lnTo>
                <a:lnTo>
                  <a:pt x="0" y="2465229"/>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sp>
      <p:sp>
        <p:nvSpPr>
          <p:cNvPr id="17" name="Freeform 17">
            <a:extLst>
              <a:ext uri="{FF2B5EF4-FFF2-40B4-BE49-F238E27FC236}">
                <a16:creationId xmlns:a16="http://schemas.microsoft.com/office/drawing/2014/main" id="{926B5396-7931-B4AD-AEE4-356C712C02D2}"/>
              </a:ext>
            </a:extLst>
          </p:cNvPr>
          <p:cNvSpPr/>
          <p:nvPr/>
        </p:nvSpPr>
        <p:spPr>
          <a:xfrm>
            <a:off x="17055386" y="8779958"/>
            <a:ext cx="2465229" cy="2465229"/>
          </a:xfrm>
          <a:custGeom>
            <a:avLst/>
            <a:gdLst/>
            <a:ahLst/>
            <a:cxnLst/>
            <a:rect l="l" t="t" r="r" b="b"/>
            <a:pathLst>
              <a:path w="2465229" h="2465229">
                <a:moveTo>
                  <a:pt x="0" y="0"/>
                </a:moveTo>
                <a:lnTo>
                  <a:pt x="2465228" y="0"/>
                </a:lnTo>
                <a:lnTo>
                  <a:pt x="2465228" y="2465229"/>
                </a:lnTo>
                <a:lnTo>
                  <a:pt x="0" y="2465229"/>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sp>
      <p:sp>
        <p:nvSpPr>
          <p:cNvPr id="19" name="TextBox 12">
            <a:extLst>
              <a:ext uri="{FF2B5EF4-FFF2-40B4-BE49-F238E27FC236}">
                <a16:creationId xmlns:a16="http://schemas.microsoft.com/office/drawing/2014/main" id="{86FF26BE-6582-BA21-D2A7-ABFB498E3224}"/>
              </a:ext>
            </a:extLst>
          </p:cNvPr>
          <p:cNvSpPr txBox="1"/>
          <p:nvPr/>
        </p:nvSpPr>
        <p:spPr>
          <a:xfrm>
            <a:off x="8305800" y="-38100"/>
            <a:ext cx="9982200" cy="369332"/>
          </a:xfrm>
          <a:prstGeom prst="rect">
            <a:avLst/>
          </a:prstGeom>
        </p:spPr>
        <p:txBody>
          <a:bodyPr wrap="square" lIns="0" tIns="0" rIns="0" bIns="0" rtlCol="0" anchor="t">
            <a:spAutoFit/>
          </a:bodyPr>
          <a:lstStyle/>
          <a:p>
            <a:r>
              <a:rPr lang="en-US" sz="2400" dirty="0">
                <a:solidFill>
                  <a:srgbClr val="054B91"/>
                </a:solidFill>
                <a:latin typeface="Bold Ink"/>
                <a:ea typeface="Bold Ink"/>
              </a:rPr>
              <a:t>How has the popularity of certain sports changed over the years?</a:t>
            </a:r>
          </a:p>
        </p:txBody>
      </p:sp>
      <p:graphicFrame>
        <p:nvGraphicFramePr>
          <p:cNvPr id="9" name="Chart 8">
            <a:extLst>
              <a:ext uri="{FF2B5EF4-FFF2-40B4-BE49-F238E27FC236}">
                <a16:creationId xmlns:a16="http://schemas.microsoft.com/office/drawing/2014/main" id="{33231876-F4E1-456F-98B0-AB4B49486131}"/>
              </a:ext>
            </a:extLst>
          </p:cNvPr>
          <p:cNvGraphicFramePr>
            <a:graphicFrameLocks/>
          </p:cNvGraphicFramePr>
          <p:nvPr>
            <p:extLst>
              <p:ext uri="{D42A27DB-BD31-4B8C-83A1-F6EECF244321}">
                <p14:modId xmlns:p14="http://schemas.microsoft.com/office/powerpoint/2010/main" val="1702351550"/>
              </p:ext>
            </p:extLst>
          </p:nvPr>
        </p:nvGraphicFramePr>
        <p:xfrm>
          <a:off x="39255" y="6057900"/>
          <a:ext cx="7711320" cy="4194629"/>
        </p:xfrm>
        <a:graphic>
          <a:graphicData uri="http://schemas.openxmlformats.org/drawingml/2006/chart">
            <c:chart xmlns:c="http://schemas.openxmlformats.org/drawingml/2006/chart" xmlns:r="http://schemas.openxmlformats.org/officeDocument/2006/relationships" r:id="rId6"/>
          </a:graphicData>
        </a:graphic>
      </p:graphicFrame>
      <p:pic>
        <p:nvPicPr>
          <p:cNvPr id="14" name="Picture 13">
            <a:extLst>
              <a:ext uri="{FF2B5EF4-FFF2-40B4-BE49-F238E27FC236}">
                <a16:creationId xmlns:a16="http://schemas.microsoft.com/office/drawing/2014/main" id="{984F3131-72D4-1CFB-B658-99AF7F90C0D0}"/>
              </a:ext>
            </a:extLst>
          </p:cNvPr>
          <p:cNvPicPr>
            <a:picLocks noChangeAspect="1"/>
          </p:cNvPicPr>
          <p:nvPr/>
        </p:nvPicPr>
        <p:blipFill>
          <a:blip r:embed="rId7"/>
          <a:stretch>
            <a:fillRect/>
          </a:stretch>
        </p:blipFill>
        <p:spPr>
          <a:xfrm>
            <a:off x="12039600" y="1106395"/>
            <a:ext cx="5749501" cy="5342669"/>
          </a:xfrm>
          <a:prstGeom prst="rect">
            <a:avLst/>
          </a:prstGeom>
        </p:spPr>
      </p:pic>
      <p:sp>
        <p:nvSpPr>
          <p:cNvPr id="15" name="TextBox 14">
            <a:extLst>
              <a:ext uri="{FF2B5EF4-FFF2-40B4-BE49-F238E27FC236}">
                <a16:creationId xmlns:a16="http://schemas.microsoft.com/office/drawing/2014/main" id="{5017C639-14F4-9BD9-677A-624556ED413D}"/>
              </a:ext>
            </a:extLst>
          </p:cNvPr>
          <p:cNvSpPr txBox="1"/>
          <p:nvPr/>
        </p:nvSpPr>
        <p:spPr>
          <a:xfrm>
            <a:off x="1759934" y="712904"/>
            <a:ext cx="6277623" cy="5139869"/>
          </a:xfrm>
          <a:prstGeom prst="rect">
            <a:avLst/>
          </a:prstGeom>
          <a:noFill/>
        </p:spPr>
        <p:txBody>
          <a:bodyPr wrap="square">
            <a:spAutoFit/>
          </a:bodyPr>
          <a:lstStyle/>
          <a:p>
            <a:pPr algn="ctr" fontAlgn="ctr"/>
            <a:r>
              <a:rPr lang="en-US" sz="2800" b="1" i="1" u="none" strike="noStrike" dirty="0">
                <a:solidFill>
                  <a:srgbClr val="054B91"/>
                </a:solidFill>
                <a:effectLst/>
                <a:latin typeface="Aptos" panose="020B0004020202020204" pitchFamily="34" charset="0"/>
              </a:rPr>
              <a:t>SQL Query</a:t>
            </a:r>
          </a:p>
          <a:p>
            <a:pPr algn="ctr" fontAlgn="ctr"/>
            <a:r>
              <a:rPr lang="en-US" sz="2000" dirty="0"/>
              <a:t>SELECT </a:t>
            </a:r>
          </a:p>
          <a:p>
            <a:pPr algn="ctr" fontAlgn="ctr"/>
            <a:r>
              <a:rPr lang="en-US" sz="2000" dirty="0"/>
              <a:t>    </a:t>
            </a:r>
            <a:r>
              <a:rPr lang="en-US" sz="2000" dirty="0" err="1"/>
              <a:t>s.sport_name</a:t>
            </a:r>
            <a:r>
              <a:rPr lang="en-US" sz="2000" dirty="0"/>
              <a:t>,</a:t>
            </a:r>
          </a:p>
          <a:p>
            <a:pPr algn="ctr" fontAlgn="ctr"/>
            <a:r>
              <a:rPr lang="en-US" sz="2000" dirty="0"/>
              <a:t>    </a:t>
            </a:r>
            <a:r>
              <a:rPr lang="en-US" sz="2000" dirty="0" err="1"/>
              <a:t>g.games_year</a:t>
            </a:r>
            <a:r>
              <a:rPr lang="en-US" sz="2000" dirty="0"/>
              <a:t>,</a:t>
            </a:r>
          </a:p>
          <a:p>
            <a:pPr algn="ctr" fontAlgn="ctr"/>
            <a:r>
              <a:rPr lang="en-US" sz="2000" dirty="0"/>
              <a:t>    COUNT(DISTINCT </a:t>
            </a:r>
            <a:r>
              <a:rPr lang="en-US" sz="2000" dirty="0" err="1"/>
              <a:t>ce.competitor_id</a:t>
            </a:r>
            <a:r>
              <a:rPr lang="en-US" sz="2000" dirty="0"/>
              <a:t>) AS </a:t>
            </a:r>
            <a:r>
              <a:rPr lang="en-US" sz="2000" dirty="0" err="1"/>
              <a:t>Total_participants</a:t>
            </a:r>
            <a:endParaRPr lang="en-US" sz="2000" dirty="0"/>
          </a:p>
          <a:p>
            <a:pPr algn="ctr" fontAlgn="ctr"/>
            <a:r>
              <a:rPr lang="en-US" sz="2000" dirty="0"/>
              <a:t>FROM </a:t>
            </a:r>
          </a:p>
          <a:p>
            <a:pPr algn="ctr" fontAlgn="ctr"/>
            <a:r>
              <a:rPr lang="en-US" sz="2000" dirty="0"/>
              <a:t>    games g</a:t>
            </a:r>
          </a:p>
          <a:p>
            <a:pPr algn="ctr" fontAlgn="ctr"/>
            <a:r>
              <a:rPr lang="en-US" sz="2000" dirty="0"/>
              <a:t>JOIN </a:t>
            </a:r>
            <a:r>
              <a:rPr lang="en-US" sz="2000" dirty="0" err="1"/>
              <a:t>games_competitor</a:t>
            </a:r>
            <a:r>
              <a:rPr lang="en-US" sz="2000" dirty="0"/>
              <a:t> </a:t>
            </a:r>
            <a:r>
              <a:rPr lang="en-US" sz="2000" dirty="0" err="1"/>
              <a:t>gc</a:t>
            </a:r>
            <a:r>
              <a:rPr lang="en-US" sz="2000" dirty="0"/>
              <a:t> ON g.id = </a:t>
            </a:r>
            <a:r>
              <a:rPr lang="en-US" sz="2000" dirty="0" err="1"/>
              <a:t>gc.games_id</a:t>
            </a:r>
            <a:endParaRPr lang="en-US" sz="2000" dirty="0"/>
          </a:p>
          <a:p>
            <a:pPr algn="ctr" fontAlgn="ctr"/>
            <a:r>
              <a:rPr lang="en-US" sz="2000" dirty="0"/>
              <a:t>JOIN </a:t>
            </a:r>
            <a:r>
              <a:rPr lang="en-US" sz="2000" dirty="0" err="1"/>
              <a:t>competitor_event</a:t>
            </a:r>
            <a:r>
              <a:rPr lang="en-US" sz="2000" dirty="0"/>
              <a:t> </a:t>
            </a:r>
            <a:r>
              <a:rPr lang="en-US" sz="2000" dirty="0" err="1"/>
              <a:t>ce</a:t>
            </a:r>
            <a:r>
              <a:rPr lang="en-US" sz="2000" dirty="0"/>
              <a:t> ON </a:t>
            </a:r>
            <a:r>
              <a:rPr lang="en-US" sz="2000" dirty="0" err="1"/>
              <a:t>ce.competitor_id</a:t>
            </a:r>
            <a:r>
              <a:rPr lang="en-US" sz="2000" dirty="0"/>
              <a:t> = gc.id</a:t>
            </a:r>
          </a:p>
          <a:p>
            <a:pPr algn="ctr" fontAlgn="ctr"/>
            <a:r>
              <a:rPr lang="en-US" sz="2000" dirty="0"/>
              <a:t>JOIN event e ON </a:t>
            </a:r>
            <a:r>
              <a:rPr lang="en-US" sz="2000" dirty="0" err="1"/>
              <a:t>ce.event_id</a:t>
            </a:r>
            <a:r>
              <a:rPr lang="en-US" sz="2000" dirty="0"/>
              <a:t> = e.id</a:t>
            </a:r>
          </a:p>
          <a:p>
            <a:pPr algn="ctr" fontAlgn="ctr"/>
            <a:r>
              <a:rPr lang="en-US" sz="2000" dirty="0"/>
              <a:t>JOIN sport s ON </a:t>
            </a:r>
            <a:r>
              <a:rPr lang="en-US" sz="2000" dirty="0" err="1"/>
              <a:t>e.sport_id</a:t>
            </a:r>
            <a:r>
              <a:rPr lang="en-US" sz="2000" dirty="0"/>
              <a:t> = s.id</a:t>
            </a:r>
          </a:p>
          <a:p>
            <a:pPr algn="ctr" fontAlgn="ctr"/>
            <a:r>
              <a:rPr lang="en-US" sz="2000" dirty="0"/>
              <a:t>GROUP BY </a:t>
            </a:r>
          </a:p>
          <a:p>
            <a:pPr algn="ctr" fontAlgn="ctr"/>
            <a:r>
              <a:rPr lang="en-US" sz="2000" dirty="0"/>
              <a:t>    </a:t>
            </a:r>
            <a:r>
              <a:rPr lang="en-US" sz="2000" dirty="0" err="1"/>
              <a:t>s.sport_name</a:t>
            </a:r>
            <a:r>
              <a:rPr lang="en-US" sz="2000" dirty="0"/>
              <a:t>, </a:t>
            </a:r>
            <a:r>
              <a:rPr lang="en-US" sz="2000" dirty="0" err="1"/>
              <a:t>g.games_year</a:t>
            </a:r>
            <a:endParaRPr lang="en-US" sz="2000" dirty="0"/>
          </a:p>
          <a:p>
            <a:pPr algn="ctr" fontAlgn="ctr"/>
            <a:r>
              <a:rPr lang="en-US" sz="2000" dirty="0"/>
              <a:t>ORDER BY </a:t>
            </a:r>
          </a:p>
          <a:p>
            <a:pPr algn="ctr" fontAlgn="ctr"/>
            <a:r>
              <a:rPr lang="en-US" sz="2000" dirty="0"/>
              <a:t>    </a:t>
            </a:r>
            <a:r>
              <a:rPr lang="en-US" sz="2000" dirty="0" err="1"/>
              <a:t>s.sport_name</a:t>
            </a:r>
            <a:r>
              <a:rPr lang="en-US" sz="2000" dirty="0"/>
              <a:t>, </a:t>
            </a:r>
            <a:r>
              <a:rPr lang="en-US" sz="2000" dirty="0" err="1"/>
              <a:t>g.games_year</a:t>
            </a:r>
            <a:r>
              <a:rPr lang="en-US" sz="2000" dirty="0"/>
              <a:t>;</a:t>
            </a:r>
            <a:endParaRPr lang="en-US" sz="2000" b="0" i="0" u="none" strike="noStrike" dirty="0">
              <a:solidFill>
                <a:srgbClr val="000000"/>
              </a:solidFill>
              <a:effectLst/>
              <a:latin typeface="Calibri" panose="020F0502020204030204" pitchFamily="34" charset="0"/>
            </a:endParaRPr>
          </a:p>
        </p:txBody>
      </p:sp>
      <p:graphicFrame>
        <p:nvGraphicFramePr>
          <p:cNvPr id="18" name="Table 17">
            <a:extLst>
              <a:ext uri="{FF2B5EF4-FFF2-40B4-BE49-F238E27FC236}">
                <a16:creationId xmlns:a16="http://schemas.microsoft.com/office/drawing/2014/main" id="{FF062B5D-8890-77E0-0843-1118A7B3B012}"/>
              </a:ext>
            </a:extLst>
          </p:cNvPr>
          <p:cNvGraphicFramePr>
            <a:graphicFrameLocks noGrp="1"/>
          </p:cNvGraphicFramePr>
          <p:nvPr>
            <p:extLst>
              <p:ext uri="{D42A27DB-BD31-4B8C-83A1-F6EECF244321}">
                <p14:modId xmlns:p14="http://schemas.microsoft.com/office/powerpoint/2010/main" val="1656188103"/>
              </p:ext>
            </p:extLst>
          </p:nvPr>
        </p:nvGraphicFramePr>
        <p:xfrm>
          <a:off x="11565212" y="535928"/>
          <a:ext cx="2514600" cy="436245"/>
        </p:xfrm>
        <a:graphic>
          <a:graphicData uri="http://schemas.openxmlformats.org/drawingml/2006/table">
            <a:tbl>
              <a:tblPr>
                <a:tableStyleId>{5C22544A-7EE6-4342-B048-85BDC9FD1C3A}</a:tableStyleId>
              </a:tblPr>
              <a:tblGrid>
                <a:gridCol w="2514600">
                  <a:extLst>
                    <a:ext uri="{9D8B030D-6E8A-4147-A177-3AD203B41FA5}">
                      <a16:colId xmlns:a16="http://schemas.microsoft.com/office/drawing/2014/main" val="3951531167"/>
                    </a:ext>
                  </a:extLst>
                </a:gridCol>
              </a:tblGrid>
              <a:tr h="383893">
                <a:tc>
                  <a:txBody>
                    <a:bodyPr/>
                    <a:lstStyle/>
                    <a:p>
                      <a:pPr algn="ctr" fontAlgn="ctr"/>
                      <a:r>
                        <a:rPr lang="en-US" sz="2800" b="1" i="1" u="none" strike="noStrike" dirty="0">
                          <a:solidFill>
                            <a:srgbClr val="054B91"/>
                          </a:solidFill>
                          <a:effectLst/>
                          <a:latin typeface="Aptos" panose="020B0004020202020204" pitchFamily="34" charset="0"/>
                        </a:rPr>
                        <a:t>DATA SET :</a:t>
                      </a:r>
                      <a:endParaRPr lang="en-IN" sz="2800" b="1" i="1" u="none" strike="noStrike" dirty="0">
                        <a:solidFill>
                          <a:srgbClr val="054B91"/>
                        </a:solidFill>
                        <a:effectLst/>
                        <a:latin typeface="Aptos" panose="020B0004020202020204" pitchFamily="34" charset="0"/>
                      </a:endParaRPr>
                    </a:p>
                  </a:txBody>
                  <a:tcPr marL="9525" marR="9525" marT="9525" marB="0" anchor="ctr"/>
                </a:tc>
                <a:extLst>
                  <a:ext uri="{0D108BD9-81ED-4DB2-BD59-A6C34878D82A}">
                    <a16:rowId xmlns:a16="http://schemas.microsoft.com/office/drawing/2014/main" val="1874117653"/>
                  </a:ext>
                </a:extLst>
              </a:tr>
            </a:tbl>
          </a:graphicData>
        </a:graphic>
      </p:graphicFrame>
    </p:spTree>
    <p:extLst>
      <p:ext uri="{BB962C8B-B14F-4D97-AF65-F5344CB8AC3E}">
        <p14:creationId xmlns:p14="http://schemas.microsoft.com/office/powerpoint/2010/main" val="5546761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575322-B0DB-6725-D25E-FB8782E3F29A}"/>
            </a:ext>
          </a:extLst>
        </p:cNvPr>
        <p:cNvGrpSpPr/>
        <p:nvPr/>
      </p:nvGrpSpPr>
      <p:grpSpPr>
        <a:xfrm>
          <a:off x="0" y="0"/>
          <a:ext cx="0" cy="0"/>
          <a:chOff x="0" y="0"/>
          <a:chExt cx="0" cy="0"/>
        </a:xfrm>
      </p:grpSpPr>
      <p:grpSp>
        <p:nvGrpSpPr>
          <p:cNvPr id="3" name="Group 3">
            <a:extLst>
              <a:ext uri="{FF2B5EF4-FFF2-40B4-BE49-F238E27FC236}">
                <a16:creationId xmlns:a16="http://schemas.microsoft.com/office/drawing/2014/main" id="{D9AB3E0C-4342-1E09-5468-8A23BD8AF06E}"/>
              </a:ext>
            </a:extLst>
          </p:cNvPr>
          <p:cNvGrpSpPr/>
          <p:nvPr/>
        </p:nvGrpSpPr>
        <p:grpSpPr>
          <a:xfrm>
            <a:off x="-6732378" y="-566398"/>
            <a:ext cx="12226501" cy="6052418"/>
            <a:chOff x="0" y="0"/>
            <a:chExt cx="1436696" cy="711200"/>
          </a:xfrm>
        </p:grpSpPr>
        <p:sp>
          <p:nvSpPr>
            <p:cNvPr id="4" name="Freeform 4">
              <a:extLst>
                <a:ext uri="{FF2B5EF4-FFF2-40B4-BE49-F238E27FC236}">
                  <a16:creationId xmlns:a16="http://schemas.microsoft.com/office/drawing/2014/main" id="{24D77330-874F-1D51-9F4F-C9D954A255A3}"/>
                </a:ext>
              </a:extLst>
            </p:cNvPr>
            <p:cNvSpPr/>
            <p:nvPr/>
          </p:nvSpPr>
          <p:spPr>
            <a:xfrm>
              <a:off x="0" y="0"/>
              <a:ext cx="1436696" cy="711200"/>
            </a:xfrm>
            <a:custGeom>
              <a:avLst/>
              <a:gdLst/>
              <a:ahLst/>
              <a:cxnLst/>
              <a:rect l="l" t="t" r="r" b="b"/>
              <a:pathLst>
                <a:path w="1436696" h="711200">
                  <a:moveTo>
                    <a:pt x="718348" y="711200"/>
                  </a:moveTo>
                  <a:lnTo>
                    <a:pt x="1436696" y="0"/>
                  </a:lnTo>
                  <a:lnTo>
                    <a:pt x="0" y="0"/>
                  </a:lnTo>
                  <a:lnTo>
                    <a:pt x="718348" y="711200"/>
                  </a:lnTo>
                  <a:close/>
                </a:path>
              </a:pathLst>
            </a:custGeom>
            <a:solidFill>
              <a:srgbClr val="054B91"/>
            </a:solidFill>
          </p:spPr>
        </p:sp>
        <p:sp>
          <p:nvSpPr>
            <p:cNvPr id="5" name="TextBox 5">
              <a:extLst>
                <a:ext uri="{FF2B5EF4-FFF2-40B4-BE49-F238E27FC236}">
                  <a16:creationId xmlns:a16="http://schemas.microsoft.com/office/drawing/2014/main" id="{A2D31E32-CEE4-E31F-0895-8C25B096E653}"/>
                </a:ext>
              </a:extLst>
            </p:cNvPr>
            <p:cNvSpPr txBox="1"/>
            <p:nvPr/>
          </p:nvSpPr>
          <p:spPr>
            <a:xfrm>
              <a:off x="224484" y="3175"/>
              <a:ext cx="987729" cy="377825"/>
            </a:xfrm>
            <a:prstGeom prst="rect">
              <a:avLst/>
            </a:prstGeom>
          </p:spPr>
          <p:txBody>
            <a:bodyPr lIns="50800" tIns="50800" rIns="50800" bIns="50800" rtlCol="0" anchor="ctr"/>
            <a:lstStyle/>
            <a:p>
              <a:pPr algn="ctr">
                <a:lnSpc>
                  <a:spcPts val="2659"/>
                </a:lnSpc>
              </a:pPr>
              <a:endParaRPr/>
            </a:p>
          </p:txBody>
        </p:sp>
      </p:grpSp>
      <p:sp>
        <p:nvSpPr>
          <p:cNvPr id="10" name="TextBox 10">
            <a:extLst>
              <a:ext uri="{FF2B5EF4-FFF2-40B4-BE49-F238E27FC236}">
                <a16:creationId xmlns:a16="http://schemas.microsoft.com/office/drawing/2014/main" id="{598150F4-87F2-4FAA-A215-19C010646883}"/>
              </a:ext>
            </a:extLst>
          </p:cNvPr>
          <p:cNvSpPr txBox="1"/>
          <p:nvPr/>
        </p:nvSpPr>
        <p:spPr>
          <a:xfrm>
            <a:off x="10988360" y="6603322"/>
            <a:ext cx="5853773" cy="2176636"/>
          </a:xfrm>
          <a:prstGeom prst="rect">
            <a:avLst/>
          </a:prstGeom>
        </p:spPr>
        <p:txBody>
          <a:bodyPr lIns="50800" tIns="50800" rIns="50800" bIns="50800" rtlCol="0" anchor="ctr"/>
          <a:lstStyle/>
          <a:p>
            <a:pPr algn="ctr">
              <a:lnSpc>
                <a:spcPts val="2659"/>
              </a:lnSpc>
              <a:spcBef>
                <a:spcPct val="0"/>
              </a:spcBef>
            </a:pPr>
            <a:endParaRPr/>
          </a:p>
        </p:txBody>
      </p:sp>
      <p:sp>
        <p:nvSpPr>
          <p:cNvPr id="11" name="Freeform 11">
            <a:extLst>
              <a:ext uri="{FF2B5EF4-FFF2-40B4-BE49-F238E27FC236}">
                <a16:creationId xmlns:a16="http://schemas.microsoft.com/office/drawing/2014/main" id="{DA4C21E4-0346-9761-BEA6-4D126623712B}"/>
              </a:ext>
            </a:extLst>
          </p:cNvPr>
          <p:cNvSpPr/>
          <p:nvPr/>
        </p:nvSpPr>
        <p:spPr>
          <a:xfrm>
            <a:off x="11375006" y="7139812"/>
            <a:ext cx="761929" cy="976832"/>
          </a:xfrm>
          <a:custGeom>
            <a:avLst/>
            <a:gdLst/>
            <a:ahLst/>
            <a:cxnLst/>
            <a:rect l="l" t="t" r="r" b="b"/>
            <a:pathLst>
              <a:path w="761929" h="976832">
                <a:moveTo>
                  <a:pt x="0" y="0"/>
                </a:moveTo>
                <a:lnTo>
                  <a:pt x="761928" y="0"/>
                </a:lnTo>
                <a:lnTo>
                  <a:pt x="761928" y="976832"/>
                </a:lnTo>
                <a:lnTo>
                  <a:pt x="0" y="9768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2" name="TextBox 12">
            <a:extLst>
              <a:ext uri="{FF2B5EF4-FFF2-40B4-BE49-F238E27FC236}">
                <a16:creationId xmlns:a16="http://schemas.microsoft.com/office/drawing/2014/main" id="{9F202DDF-D011-A453-2869-8E55867E7AE2}"/>
              </a:ext>
            </a:extLst>
          </p:cNvPr>
          <p:cNvSpPr txBox="1"/>
          <p:nvPr/>
        </p:nvSpPr>
        <p:spPr>
          <a:xfrm>
            <a:off x="4267200" y="2106622"/>
            <a:ext cx="9812612" cy="575286"/>
          </a:xfrm>
          <a:prstGeom prst="rect">
            <a:avLst/>
          </a:prstGeom>
        </p:spPr>
        <p:txBody>
          <a:bodyPr wrap="square" lIns="0" tIns="0" rIns="0" bIns="0" rtlCol="0" anchor="t">
            <a:spAutoFit/>
          </a:bodyPr>
          <a:lstStyle/>
          <a:p>
            <a:pPr marL="0" lvl="0" indent="0" algn="ctr">
              <a:lnSpc>
                <a:spcPts val="4209"/>
              </a:lnSpc>
              <a:spcBef>
                <a:spcPct val="0"/>
              </a:spcBef>
            </a:pPr>
            <a:endParaRPr lang="en-US" sz="6681" u="none" strike="noStrike" dirty="0">
              <a:solidFill>
                <a:srgbClr val="054B91"/>
              </a:solidFill>
              <a:latin typeface="Bold Ink"/>
              <a:ea typeface="Bold Ink"/>
              <a:cs typeface="Bold Ink"/>
              <a:sym typeface="Bold Ink"/>
            </a:endParaRPr>
          </a:p>
        </p:txBody>
      </p:sp>
      <p:sp>
        <p:nvSpPr>
          <p:cNvPr id="13" name="TextBox 13">
            <a:extLst>
              <a:ext uri="{FF2B5EF4-FFF2-40B4-BE49-F238E27FC236}">
                <a16:creationId xmlns:a16="http://schemas.microsoft.com/office/drawing/2014/main" id="{8F931932-E54C-2B2D-85B6-8083359B86F4}"/>
              </a:ext>
            </a:extLst>
          </p:cNvPr>
          <p:cNvSpPr txBox="1"/>
          <p:nvPr/>
        </p:nvSpPr>
        <p:spPr>
          <a:xfrm>
            <a:off x="8773886" y="6813815"/>
            <a:ext cx="9144000" cy="2215991"/>
          </a:xfrm>
          <a:prstGeom prst="rect">
            <a:avLst/>
          </a:prstGeom>
        </p:spPr>
        <p:txBody>
          <a:bodyPr wrap="square" lIns="0" tIns="0" rIns="0" bIns="0" rtlCol="0" anchor="t">
            <a:spAutoFit/>
          </a:bodyPr>
          <a:lstStyle/>
          <a:p>
            <a:pPr marL="342900" indent="-342900">
              <a:buFont typeface="Arial" panose="020B0604020202020204" pitchFamily="34" charset="0"/>
              <a:buChar char="•"/>
            </a:pPr>
            <a:r>
              <a:rPr lang="en-US" sz="2400" dirty="0"/>
              <a:t>Certain sports demonstrate strong regional specificity. </a:t>
            </a:r>
            <a:r>
              <a:rPr lang="en-US" sz="2400" b="1" dirty="0"/>
              <a:t>For instance, Alpine Skiing shows broad participation across countries such as the USA, France, and Switzerland, indicating global popularity.</a:t>
            </a:r>
            <a:r>
              <a:rPr lang="en-US" sz="2400" dirty="0"/>
              <a:t> In contrast, other sports show high concentration in only one or two regions, suggesting cultural or regional uniqueness. This highlights how geography and culture shape Olympic participation trends.</a:t>
            </a:r>
          </a:p>
        </p:txBody>
      </p:sp>
      <p:sp>
        <p:nvSpPr>
          <p:cNvPr id="16" name="Freeform 16">
            <a:extLst>
              <a:ext uri="{FF2B5EF4-FFF2-40B4-BE49-F238E27FC236}">
                <a16:creationId xmlns:a16="http://schemas.microsoft.com/office/drawing/2014/main" id="{C3B4688E-7083-6318-10B6-A8F712971EC0}"/>
              </a:ext>
            </a:extLst>
          </p:cNvPr>
          <p:cNvSpPr/>
          <p:nvPr/>
        </p:nvSpPr>
        <p:spPr>
          <a:xfrm>
            <a:off x="-1232614" y="-885814"/>
            <a:ext cx="2465229" cy="2465229"/>
          </a:xfrm>
          <a:custGeom>
            <a:avLst/>
            <a:gdLst/>
            <a:ahLst/>
            <a:cxnLst/>
            <a:rect l="l" t="t" r="r" b="b"/>
            <a:pathLst>
              <a:path w="2465229" h="2465229">
                <a:moveTo>
                  <a:pt x="0" y="0"/>
                </a:moveTo>
                <a:lnTo>
                  <a:pt x="2465228" y="0"/>
                </a:lnTo>
                <a:lnTo>
                  <a:pt x="2465228" y="2465229"/>
                </a:lnTo>
                <a:lnTo>
                  <a:pt x="0" y="2465229"/>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sp>
      <p:sp>
        <p:nvSpPr>
          <p:cNvPr id="17" name="Freeform 17">
            <a:extLst>
              <a:ext uri="{FF2B5EF4-FFF2-40B4-BE49-F238E27FC236}">
                <a16:creationId xmlns:a16="http://schemas.microsoft.com/office/drawing/2014/main" id="{E7EA44A6-394C-675F-B620-E6AF05AEA675}"/>
              </a:ext>
            </a:extLst>
          </p:cNvPr>
          <p:cNvSpPr/>
          <p:nvPr/>
        </p:nvSpPr>
        <p:spPr>
          <a:xfrm>
            <a:off x="17055386" y="8779958"/>
            <a:ext cx="2465229" cy="2465229"/>
          </a:xfrm>
          <a:custGeom>
            <a:avLst/>
            <a:gdLst/>
            <a:ahLst/>
            <a:cxnLst/>
            <a:rect l="l" t="t" r="r" b="b"/>
            <a:pathLst>
              <a:path w="2465229" h="2465229">
                <a:moveTo>
                  <a:pt x="0" y="0"/>
                </a:moveTo>
                <a:lnTo>
                  <a:pt x="2465228" y="0"/>
                </a:lnTo>
                <a:lnTo>
                  <a:pt x="2465228" y="2465229"/>
                </a:lnTo>
                <a:lnTo>
                  <a:pt x="0" y="2465229"/>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sp>
      <p:sp>
        <p:nvSpPr>
          <p:cNvPr id="19" name="TextBox 12">
            <a:extLst>
              <a:ext uri="{FF2B5EF4-FFF2-40B4-BE49-F238E27FC236}">
                <a16:creationId xmlns:a16="http://schemas.microsoft.com/office/drawing/2014/main" id="{5FCDD66C-3E72-180C-DA17-C6FC22C191FB}"/>
              </a:ext>
            </a:extLst>
          </p:cNvPr>
          <p:cNvSpPr txBox="1"/>
          <p:nvPr/>
        </p:nvSpPr>
        <p:spPr>
          <a:xfrm>
            <a:off x="5494123" y="-19957"/>
            <a:ext cx="10431677" cy="369332"/>
          </a:xfrm>
          <a:prstGeom prst="rect">
            <a:avLst/>
          </a:prstGeom>
        </p:spPr>
        <p:txBody>
          <a:bodyPr wrap="square" lIns="0" tIns="0" rIns="0" bIns="0" rtlCol="0" anchor="t">
            <a:spAutoFit/>
          </a:bodyPr>
          <a:lstStyle/>
          <a:p>
            <a:r>
              <a:rPr lang="en-US" sz="2400" dirty="0">
                <a:solidFill>
                  <a:srgbClr val="054B91"/>
                </a:solidFill>
                <a:latin typeface="Bold Ink"/>
                <a:ea typeface="Bold Ink"/>
              </a:rPr>
              <a:t>Are there any sports that are specific to a particular region or culture?</a:t>
            </a:r>
            <a:endParaRPr lang="en-US" sz="2200" u="none" strike="noStrike" dirty="0">
              <a:solidFill>
                <a:srgbClr val="054B91"/>
              </a:solidFill>
              <a:latin typeface="Bold Ink"/>
              <a:ea typeface="Bold Ink"/>
              <a:cs typeface="Bold Ink"/>
              <a:sym typeface="Bold Ink"/>
            </a:endParaRPr>
          </a:p>
        </p:txBody>
      </p:sp>
      <p:graphicFrame>
        <p:nvGraphicFramePr>
          <p:cNvPr id="6" name="Chart 5">
            <a:extLst>
              <a:ext uri="{FF2B5EF4-FFF2-40B4-BE49-F238E27FC236}">
                <a16:creationId xmlns:a16="http://schemas.microsoft.com/office/drawing/2014/main" id="{555FDDEA-B6BE-40D7-9BEA-5EDC354A568B}"/>
              </a:ext>
            </a:extLst>
          </p:cNvPr>
          <p:cNvGraphicFramePr>
            <a:graphicFrameLocks/>
          </p:cNvGraphicFramePr>
          <p:nvPr>
            <p:extLst>
              <p:ext uri="{D42A27DB-BD31-4B8C-83A1-F6EECF244321}">
                <p14:modId xmlns:p14="http://schemas.microsoft.com/office/powerpoint/2010/main" val="2948315494"/>
              </p:ext>
            </p:extLst>
          </p:nvPr>
        </p:nvGraphicFramePr>
        <p:xfrm>
          <a:off x="225960" y="6069146"/>
          <a:ext cx="8301733" cy="3948869"/>
        </p:xfrm>
        <a:graphic>
          <a:graphicData uri="http://schemas.openxmlformats.org/drawingml/2006/chart">
            <c:chart xmlns:c="http://schemas.openxmlformats.org/drawingml/2006/chart" xmlns:r="http://schemas.openxmlformats.org/officeDocument/2006/relationships" r:id="rId6"/>
          </a:graphicData>
        </a:graphic>
      </p:graphicFrame>
      <p:sp>
        <p:nvSpPr>
          <p:cNvPr id="8" name="TextBox 7">
            <a:extLst>
              <a:ext uri="{FF2B5EF4-FFF2-40B4-BE49-F238E27FC236}">
                <a16:creationId xmlns:a16="http://schemas.microsoft.com/office/drawing/2014/main" id="{ED1CF75B-296F-3BA3-B262-E3AA354186E0}"/>
              </a:ext>
            </a:extLst>
          </p:cNvPr>
          <p:cNvSpPr txBox="1"/>
          <p:nvPr/>
        </p:nvSpPr>
        <p:spPr>
          <a:xfrm>
            <a:off x="1821543" y="1154706"/>
            <a:ext cx="6952343" cy="3847207"/>
          </a:xfrm>
          <a:prstGeom prst="rect">
            <a:avLst/>
          </a:prstGeom>
          <a:noFill/>
        </p:spPr>
        <p:txBody>
          <a:bodyPr wrap="square">
            <a:spAutoFit/>
          </a:bodyPr>
          <a:lstStyle/>
          <a:p>
            <a:pPr algn="ctr"/>
            <a:r>
              <a:rPr lang="en-US" sz="2800" b="1" i="1" dirty="0">
                <a:solidFill>
                  <a:srgbClr val="054B91"/>
                </a:solidFill>
                <a:latin typeface="Aptos" panose="020B0004020202020204" pitchFamily="34" charset="0"/>
              </a:rPr>
              <a:t>SQL Query</a:t>
            </a:r>
            <a:endParaRPr lang="en-IN" dirty="0"/>
          </a:p>
          <a:p>
            <a:pPr algn="ctr"/>
            <a:r>
              <a:rPr lang="en-IN" dirty="0"/>
              <a:t>SELECT </a:t>
            </a:r>
          </a:p>
          <a:p>
            <a:pPr algn="ctr"/>
            <a:r>
              <a:rPr lang="en-IN" dirty="0"/>
              <a:t>    </a:t>
            </a:r>
            <a:r>
              <a:rPr lang="en-IN" dirty="0" err="1"/>
              <a:t>s.sport_name</a:t>
            </a:r>
            <a:r>
              <a:rPr lang="en-IN" dirty="0"/>
              <a:t>,</a:t>
            </a:r>
          </a:p>
          <a:p>
            <a:pPr algn="ctr"/>
            <a:r>
              <a:rPr lang="en-IN" dirty="0"/>
              <a:t>    </a:t>
            </a:r>
            <a:r>
              <a:rPr lang="en-IN" dirty="0" err="1"/>
              <a:t>nr.region_name</a:t>
            </a:r>
            <a:r>
              <a:rPr lang="en-IN" dirty="0"/>
              <a:t>,</a:t>
            </a:r>
          </a:p>
          <a:p>
            <a:pPr algn="ctr"/>
            <a:r>
              <a:rPr lang="en-IN" dirty="0"/>
              <a:t>    COUNT(DISTINCT </a:t>
            </a:r>
            <a:r>
              <a:rPr lang="en-IN" dirty="0" err="1"/>
              <a:t>gc.person_id</a:t>
            </a:r>
            <a:r>
              <a:rPr lang="en-IN" dirty="0"/>
              <a:t>) AS </a:t>
            </a:r>
            <a:r>
              <a:rPr lang="en-IN" dirty="0" err="1"/>
              <a:t>participant_count</a:t>
            </a:r>
            <a:endParaRPr lang="en-IN" dirty="0"/>
          </a:p>
          <a:p>
            <a:pPr algn="ctr"/>
            <a:r>
              <a:rPr lang="en-IN" dirty="0"/>
              <a:t>FROM sport s</a:t>
            </a:r>
          </a:p>
          <a:p>
            <a:pPr algn="ctr"/>
            <a:r>
              <a:rPr lang="en-IN" dirty="0"/>
              <a:t>JOIN event e ON s.id = </a:t>
            </a:r>
            <a:r>
              <a:rPr lang="en-IN" dirty="0" err="1"/>
              <a:t>e.sport_id</a:t>
            </a:r>
            <a:endParaRPr lang="en-IN" dirty="0"/>
          </a:p>
          <a:p>
            <a:pPr algn="ctr"/>
            <a:r>
              <a:rPr lang="en-IN" dirty="0"/>
              <a:t>JOIN </a:t>
            </a:r>
            <a:r>
              <a:rPr lang="en-IN" dirty="0" err="1"/>
              <a:t>competitor_event</a:t>
            </a:r>
            <a:r>
              <a:rPr lang="en-IN" dirty="0"/>
              <a:t> </a:t>
            </a:r>
            <a:r>
              <a:rPr lang="en-IN" dirty="0" err="1"/>
              <a:t>ce</a:t>
            </a:r>
            <a:r>
              <a:rPr lang="en-IN" dirty="0"/>
              <a:t> ON e.id = </a:t>
            </a:r>
            <a:r>
              <a:rPr lang="en-IN" dirty="0" err="1"/>
              <a:t>ce.event_id</a:t>
            </a:r>
            <a:endParaRPr lang="en-IN" dirty="0"/>
          </a:p>
          <a:p>
            <a:pPr algn="ctr"/>
            <a:r>
              <a:rPr lang="en-IN" dirty="0"/>
              <a:t>JOIN </a:t>
            </a:r>
            <a:r>
              <a:rPr lang="en-IN" dirty="0" err="1"/>
              <a:t>games_competitor</a:t>
            </a:r>
            <a:r>
              <a:rPr lang="en-IN" dirty="0"/>
              <a:t> </a:t>
            </a:r>
            <a:r>
              <a:rPr lang="en-IN" dirty="0" err="1"/>
              <a:t>gc</a:t>
            </a:r>
            <a:r>
              <a:rPr lang="en-IN" dirty="0"/>
              <a:t> ON </a:t>
            </a:r>
            <a:r>
              <a:rPr lang="en-IN" dirty="0" err="1"/>
              <a:t>ce.competitor_id</a:t>
            </a:r>
            <a:r>
              <a:rPr lang="en-IN" dirty="0"/>
              <a:t> = gc.id</a:t>
            </a:r>
          </a:p>
          <a:p>
            <a:pPr algn="ctr"/>
            <a:r>
              <a:rPr lang="en-IN" dirty="0"/>
              <a:t>JOIN </a:t>
            </a:r>
            <a:r>
              <a:rPr lang="en-IN" dirty="0" err="1"/>
              <a:t>person_region</a:t>
            </a:r>
            <a:r>
              <a:rPr lang="en-IN" dirty="0"/>
              <a:t> pr ON </a:t>
            </a:r>
            <a:r>
              <a:rPr lang="en-IN" dirty="0" err="1"/>
              <a:t>gc.person_id</a:t>
            </a:r>
            <a:r>
              <a:rPr lang="en-IN" dirty="0"/>
              <a:t> = </a:t>
            </a:r>
            <a:r>
              <a:rPr lang="en-IN" dirty="0" err="1"/>
              <a:t>pr.person_id</a:t>
            </a:r>
            <a:endParaRPr lang="en-IN" dirty="0"/>
          </a:p>
          <a:p>
            <a:pPr algn="ctr"/>
            <a:r>
              <a:rPr lang="en-IN" dirty="0"/>
              <a:t>JOIN </a:t>
            </a:r>
            <a:r>
              <a:rPr lang="en-IN" dirty="0" err="1"/>
              <a:t>noc_region</a:t>
            </a:r>
            <a:r>
              <a:rPr lang="en-IN" dirty="0"/>
              <a:t> nr ON </a:t>
            </a:r>
            <a:r>
              <a:rPr lang="en-IN" dirty="0" err="1"/>
              <a:t>pr.region_id</a:t>
            </a:r>
            <a:r>
              <a:rPr lang="en-IN" dirty="0"/>
              <a:t> = nr.id</a:t>
            </a:r>
          </a:p>
          <a:p>
            <a:pPr algn="ctr"/>
            <a:r>
              <a:rPr lang="en-IN" dirty="0"/>
              <a:t>GROUP BY </a:t>
            </a:r>
            <a:r>
              <a:rPr lang="en-IN" dirty="0" err="1"/>
              <a:t>s.sport_name</a:t>
            </a:r>
            <a:r>
              <a:rPr lang="en-IN" dirty="0"/>
              <a:t>, </a:t>
            </a:r>
            <a:r>
              <a:rPr lang="en-IN" dirty="0" err="1"/>
              <a:t>nr.region_name</a:t>
            </a:r>
            <a:endParaRPr lang="en-IN" dirty="0"/>
          </a:p>
          <a:p>
            <a:pPr algn="ctr"/>
            <a:r>
              <a:rPr lang="en-IN" dirty="0"/>
              <a:t>ORDER BY </a:t>
            </a:r>
            <a:r>
              <a:rPr lang="en-IN" dirty="0" err="1"/>
              <a:t>s.sport_name</a:t>
            </a:r>
            <a:r>
              <a:rPr lang="en-IN" dirty="0"/>
              <a:t>, </a:t>
            </a:r>
            <a:r>
              <a:rPr lang="en-IN" dirty="0" err="1"/>
              <a:t>participant_count</a:t>
            </a:r>
            <a:r>
              <a:rPr lang="en-IN" dirty="0"/>
              <a:t> DESC;</a:t>
            </a:r>
          </a:p>
        </p:txBody>
      </p:sp>
      <p:pic>
        <p:nvPicPr>
          <p:cNvPr id="14" name="Picture 13">
            <a:extLst>
              <a:ext uri="{FF2B5EF4-FFF2-40B4-BE49-F238E27FC236}">
                <a16:creationId xmlns:a16="http://schemas.microsoft.com/office/drawing/2014/main" id="{97EA8F5F-9BA1-739E-9E42-D9CC6C28C7E4}"/>
              </a:ext>
            </a:extLst>
          </p:cNvPr>
          <p:cNvPicPr>
            <a:picLocks noChangeAspect="1"/>
          </p:cNvPicPr>
          <p:nvPr/>
        </p:nvPicPr>
        <p:blipFill>
          <a:blip r:embed="rId7"/>
          <a:stretch>
            <a:fillRect/>
          </a:stretch>
        </p:blipFill>
        <p:spPr>
          <a:xfrm>
            <a:off x="11601749" y="926087"/>
            <a:ext cx="4626994" cy="5782482"/>
          </a:xfrm>
          <a:prstGeom prst="rect">
            <a:avLst/>
          </a:prstGeom>
        </p:spPr>
      </p:pic>
      <p:graphicFrame>
        <p:nvGraphicFramePr>
          <p:cNvPr id="15" name="Table 14">
            <a:extLst>
              <a:ext uri="{FF2B5EF4-FFF2-40B4-BE49-F238E27FC236}">
                <a16:creationId xmlns:a16="http://schemas.microsoft.com/office/drawing/2014/main" id="{D37F6E89-3A81-7473-9E22-ED3932083ED8}"/>
              </a:ext>
            </a:extLst>
          </p:cNvPr>
          <p:cNvGraphicFramePr>
            <a:graphicFrameLocks noGrp="1"/>
          </p:cNvGraphicFramePr>
          <p:nvPr>
            <p:extLst>
              <p:ext uri="{D42A27DB-BD31-4B8C-83A1-F6EECF244321}">
                <p14:modId xmlns:p14="http://schemas.microsoft.com/office/powerpoint/2010/main" val="572635144"/>
              </p:ext>
            </p:extLst>
          </p:nvPr>
        </p:nvGraphicFramePr>
        <p:xfrm>
          <a:off x="10988360" y="477142"/>
          <a:ext cx="2704806" cy="436245"/>
        </p:xfrm>
        <a:graphic>
          <a:graphicData uri="http://schemas.openxmlformats.org/drawingml/2006/table">
            <a:tbl>
              <a:tblPr>
                <a:tableStyleId>{5C22544A-7EE6-4342-B048-85BDC9FD1C3A}</a:tableStyleId>
              </a:tblPr>
              <a:tblGrid>
                <a:gridCol w="2704806">
                  <a:extLst>
                    <a:ext uri="{9D8B030D-6E8A-4147-A177-3AD203B41FA5}">
                      <a16:colId xmlns:a16="http://schemas.microsoft.com/office/drawing/2014/main" val="3951531167"/>
                    </a:ext>
                  </a:extLst>
                </a:gridCol>
              </a:tblGrid>
              <a:tr h="412590">
                <a:tc>
                  <a:txBody>
                    <a:bodyPr/>
                    <a:lstStyle/>
                    <a:p>
                      <a:pPr algn="ctr" fontAlgn="ctr"/>
                      <a:r>
                        <a:rPr lang="en-US" sz="2800" b="1" i="1" u="none" strike="noStrike" dirty="0">
                          <a:solidFill>
                            <a:srgbClr val="054B91"/>
                          </a:solidFill>
                          <a:effectLst/>
                          <a:latin typeface="Aptos" panose="020B0004020202020204" pitchFamily="34" charset="0"/>
                        </a:rPr>
                        <a:t>DATA SET :</a:t>
                      </a:r>
                      <a:endParaRPr lang="en-IN" sz="2800" b="1" i="1" u="none" strike="noStrike" dirty="0">
                        <a:solidFill>
                          <a:srgbClr val="054B91"/>
                        </a:solidFill>
                        <a:effectLst/>
                        <a:latin typeface="Aptos" panose="020B0004020202020204" pitchFamily="34" charset="0"/>
                      </a:endParaRPr>
                    </a:p>
                  </a:txBody>
                  <a:tcPr marL="9525" marR="9525" marT="9525" marB="0" anchor="ctr"/>
                </a:tc>
                <a:extLst>
                  <a:ext uri="{0D108BD9-81ED-4DB2-BD59-A6C34878D82A}">
                    <a16:rowId xmlns:a16="http://schemas.microsoft.com/office/drawing/2014/main" val="1874117653"/>
                  </a:ext>
                </a:extLst>
              </a:tr>
            </a:tbl>
          </a:graphicData>
        </a:graphic>
      </p:graphicFrame>
    </p:spTree>
    <p:extLst>
      <p:ext uri="{BB962C8B-B14F-4D97-AF65-F5344CB8AC3E}">
        <p14:creationId xmlns:p14="http://schemas.microsoft.com/office/powerpoint/2010/main" val="31525167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68A498-542D-D932-D0DF-AA690D0B2495}"/>
            </a:ext>
          </a:extLst>
        </p:cNvPr>
        <p:cNvGrpSpPr/>
        <p:nvPr/>
      </p:nvGrpSpPr>
      <p:grpSpPr>
        <a:xfrm>
          <a:off x="0" y="0"/>
          <a:ext cx="0" cy="0"/>
          <a:chOff x="0" y="0"/>
          <a:chExt cx="0" cy="0"/>
        </a:xfrm>
      </p:grpSpPr>
      <p:grpSp>
        <p:nvGrpSpPr>
          <p:cNvPr id="3" name="Group 3">
            <a:extLst>
              <a:ext uri="{FF2B5EF4-FFF2-40B4-BE49-F238E27FC236}">
                <a16:creationId xmlns:a16="http://schemas.microsoft.com/office/drawing/2014/main" id="{AAB22722-496F-DD7F-A5FB-5BB11DC1784B}"/>
              </a:ext>
            </a:extLst>
          </p:cNvPr>
          <p:cNvGrpSpPr/>
          <p:nvPr/>
        </p:nvGrpSpPr>
        <p:grpSpPr>
          <a:xfrm>
            <a:off x="15815946" y="-450419"/>
            <a:ext cx="2465230" cy="10916870"/>
            <a:chOff x="0" y="0"/>
            <a:chExt cx="1541734" cy="2875225"/>
          </a:xfrm>
        </p:grpSpPr>
        <p:sp>
          <p:nvSpPr>
            <p:cNvPr id="4" name="Freeform 4">
              <a:extLst>
                <a:ext uri="{FF2B5EF4-FFF2-40B4-BE49-F238E27FC236}">
                  <a16:creationId xmlns:a16="http://schemas.microsoft.com/office/drawing/2014/main" id="{A3B166CB-E44A-D9EC-EAA3-350B281C6D10}"/>
                </a:ext>
              </a:extLst>
            </p:cNvPr>
            <p:cNvSpPr/>
            <p:nvPr/>
          </p:nvSpPr>
          <p:spPr>
            <a:xfrm>
              <a:off x="0" y="0"/>
              <a:ext cx="1541734" cy="2875225"/>
            </a:xfrm>
            <a:custGeom>
              <a:avLst/>
              <a:gdLst/>
              <a:ahLst/>
              <a:cxnLst/>
              <a:rect l="l" t="t" r="r" b="b"/>
              <a:pathLst>
                <a:path w="1541734" h="2875225">
                  <a:moveTo>
                    <a:pt x="0" y="0"/>
                  </a:moveTo>
                  <a:lnTo>
                    <a:pt x="1541734" y="0"/>
                  </a:lnTo>
                  <a:lnTo>
                    <a:pt x="1541734" y="2875225"/>
                  </a:lnTo>
                  <a:lnTo>
                    <a:pt x="0" y="2875225"/>
                  </a:lnTo>
                  <a:close/>
                </a:path>
              </a:pathLst>
            </a:custGeom>
            <a:solidFill>
              <a:srgbClr val="054B91"/>
            </a:solidFill>
          </p:spPr>
        </p:sp>
        <p:sp>
          <p:nvSpPr>
            <p:cNvPr id="5" name="TextBox 5">
              <a:extLst>
                <a:ext uri="{FF2B5EF4-FFF2-40B4-BE49-F238E27FC236}">
                  <a16:creationId xmlns:a16="http://schemas.microsoft.com/office/drawing/2014/main" id="{6DED5FA8-C34E-393E-2C42-797651DCB624}"/>
                </a:ext>
              </a:extLst>
            </p:cNvPr>
            <p:cNvSpPr txBox="1"/>
            <p:nvPr/>
          </p:nvSpPr>
          <p:spPr>
            <a:xfrm>
              <a:off x="0" y="-47625"/>
              <a:ext cx="1541734" cy="2922850"/>
            </a:xfrm>
            <a:prstGeom prst="rect">
              <a:avLst/>
            </a:prstGeom>
          </p:spPr>
          <p:txBody>
            <a:bodyPr lIns="50800" tIns="50800" rIns="50800" bIns="50800" rtlCol="0" anchor="ctr"/>
            <a:lstStyle/>
            <a:p>
              <a:pPr algn="ctr">
                <a:lnSpc>
                  <a:spcPts val="2659"/>
                </a:lnSpc>
                <a:spcBef>
                  <a:spcPct val="0"/>
                </a:spcBef>
              </a:pPr>
              <a:endParaRPr/>
            </a:p>
          </p:txBody>
        </p:sp>
      </p:grpSp>
      <p:sp>
        <p:nvSpPr>
          <p:cNvPr id="10" name="TextBox 10">
            <a:extLst>
              <a:ext uri="{FF2B5EF4-FFF2-40B4-BE49-F238E27FC236}">
                <a16:creationId xmlns:a16="http://schemas.microsoft.com/office/drawing/2014/main" id="{8440D5CB-429F-7ED0-1056-5DF9894A6A70}"/>
              </a:ext>
            </a:extLst>
          </p:cNvPr>
          <p:cNvSpPr txBox="1"/>
          <p:nvPr/>
        </p:nvSpPr>
        <p:spPr>
          <a:xfrm>
            <a:off x="-304800" y="495300"/>
            <a:ext cx="13734893" cy="465512"/>
          </a:xfrm>
          <a:prstGeom prst="rect">
            <a:avLst/>
          </a:prstGeom>
        </p:spPr>
        <p:txBody>
          <a:bodyPr wrap="square" lIns="0" tIns="0" rIns="0" bIns="0" rtlCol="0" anchor="t">
            <a:spAutoFit/>
          </a:bodyPr>
          <a:lstStyle/>
          <a:p>
            <a:pPr algn="ctr">
              <a:lnSpc>
                <a:spcPts val="4209"/>
              </a:lnSpc>
              <a:spcBef>
                <a:spcPct val="0"/>
              </a:spcBef>
            </a:pPr>
            <a:r>
              <a:rPr lang="en-US" sz="2200" dirty="0">
                <a:solidFill>
                  <a:srgbClr val="054B91"/>
                </a:solidFill>
                <a:latin typeface="Bold Ink"/>
                <a:ea typeface="Bold Ink"/>
              </a:rPr>
              <a:t>Are there any sports that have a higher number of events for one </a:t>
            </a:r>
            <a:r>
              <a:rPr lang="en-US" sz="2400" dirty="0">
                <a:solidFill>
                  <a:srgbClr val="054B91"/>
                </a:solidFill>
                <a:latin typeface="Bold Ink"/>
                <a:ea typeface="Bold Ink"/>
              </a:rPr>
              <a:t>gender</a:t>
            </a:r>
            <a:r>
              <a:rPr lang="en-US" sz="2200" dirty="0">
                <a:solidFill>
                  <a:srgbClr val="054B91"/>
                </a:solidFill>
                <a:latin typeface="Bold Ink"/>
                <a:ea typeface="Bold Ink"/>
              </a:rPr>
              <a:t> compared to others?</a:t>
            </a:r>
          </a:p>
        </p:txBody>
      </p:sp>
      <p:sp>
        <p:nvSpPr>
          <p:cNvPr id="11" name="TextBox 11">
            <a:extLst>
              <a:ext uri="{FF2B5EF4-FFF2-40B4-BE49-F238E27FC236}">
                <a16:creationId xmlns:a16="http://schemas.microsoft.com/office/drawing/2014/main" id="{B1697E97-B0A9-6824-245B-59686F02D162}"/>
              </a:ext>
            </a:extLst>
          </p:cNvPr>
          <p:cNvSpPr txBox="1"/>
          <p:nvPr/>
        </p:nvSpPr>
        <p:spPr>
          <a:xfrm>
            <a:off x="96997" y="6272294"/>
            <a:ext cx="7694599" cy="3961084"/>
          </a:xfrm>
          <a:prstGeom prst="rect">
            <a:avLst/>
          </a:prstGeom>
        </p:spPr>
        <p:txBody>
          <a:bodyPr wrap="square" lIns="0" tIns="0" rIns="0" bIns="0" rtlCol="0" anchor="t">
            <a:spAutoFit/>
          </a:bodyPr>
          <a:lstStyle/>
          <a:p>
            <a:pPr marL="342900" indent="-342900" algn="just">
              <a:lnSpc>
                <a:spcPts val="3079"/>
              </a:lnSpc>
              <a:buFont typeface="Arial" panose="020B0604020202020204" pitchFamily="34" charset="0"/>
              <a:buChar char="•"/>
            </a:pPr>
            <a:r>
              <a:rPr lang="en-US" sz="2400" dirty="0"/>
              <a:t>The data reveals significant gender imbalances in the number of events for certain sports. Sports like </a:t>
            </a:r>
            <a:r>
              <a:rPr lang="en-US" sz="2400" b="1" dirty="0"/>
              <a:t>Shooting</a:t>
            </a:r>
            <a:r>
              <a:rPr lang="en-US" sz="2400" dirty="0"/>
              <a:t> </a:t>
            </a:r>
            <a:r>
              <a:rPr lang="en-US" sz="2400" b="1" dirty="0"/>
              <a:t>(M: 76, F: 12)</a:t>
            </a:r>
            <a:r>
              <a:rPr lang="en-US" sz="2400" dirty="0"/>
              <a:t>, </a:t>
            </a:r>
            <a:r>
              <a:rPr lang="en-US" sz="2400" b="1" dirty="0"/>
              <a:t>Athletics (M: 56, F: 27), and Gymnastics (M: 20, F: 7) </a:t>
            </a:r>
            <a:r>
              <a:rPr lang="en-US" sz="2400" dirty="0"/>
              <a:t>have notably more events for men. Conversely, sports such as Rhythmic Gymnastics and Synchronized Swimming are exclusively female. Meanwhile, many modern sports like Taekwondo, Table Tennis, and Volleyball show gender equality in event distribution. This trend indicates historical biases in some disciplines, but newer sports show a shift toward gender balance.</a:t>
            </a:r>
            <a:endParaRPr lang="en-US" sz="2199" dirty="0">
              <a:solidFill>
                <a:srgbClr val="054B91"/>
              </a:solidFill>
              <a:latin typeface="Poppins"/>
              <a:ea typeface="Poppins"/>
              <a:cs typeface="Poppins"/>
              <a:sym typeface="Poppins"/>
            </a:endParaRPr>
          </a:p>
        </p:txBody>
      </p:sp>
      <p:grpSp>
        <p:nvGrpSpPr>
          <p:cNvPr id="13" name="Group 13">
            <a:extLst>
              <a:ext uri="{FF2B5EF4-FFF2-40B4-BE49-F238E27FC236}">
                <a16:creationId xmlns:a16="http://schemas.microsoft.com/office/drawing/2014/main" id="{8B4520B6-7CCA-618E-F5C3-115E456B8A2B}"/>
              </a:ext>
            </a:extLst>
          </p:cNvPr>
          <p:cNvGrpSpPr/>
          <p:nvPr/>
        </p:nvGrpSpPr>
        <p:grpSpPr>
          <a:xfrm>
            <a:off x="-1143000" y="-269592"/>
            <a:ext cx="11414776" cy="824679"/>
            <a:chOff x="0" y="0"/>
            <a:chExt cx="3006361" cy="217199"/>
          </a:xfrm>
        </p:grpSpPr>
        <p:sp>
          <p:nvSpPr>
            <p:cNvPr id="14" name="Freeform 14">
              <a:extLst>
                <a:ext uri="{FF2B5EF4-FFF2-40B4-BE49-F238E27FC236}">
                  <a16:creationId xmlns:a16="http://schemas.microsoft.com/office/drawing/2014/main" id="{1CFA274A-5ACF-6E9F-753C-C3237939A1C2}"/>
                </a:ext>
              </a:extLst>
            </p:cNvPr>
            <p:cNvSpPr/>
            <p:nvPr/>
          </p:nvSpPr>
          <p:spPr>
            <a:xfrm>
              <a:off x="0" y="0"/>
              <a:ext cx="3006361" cy="217199"/>
            </a:xfrm>
            <a:custGeom>
              <a:avLst/>
              <a:gdLst/>
              <a:ahLst/>
              <a:cxnLst/>
              <a:rect l="l" t="t" r="r" b="b"/>
              <a:pathLst>
                <a:path w="3006361" h="217199">
                  <a:moveTo>
                    <a:pt x="0" y="0"/>
                  </a:moveTo>
                  <a:lnTo>
                    <a:pt x="3006361" y="0"/>
                  </a:lnTo>
                  <a:lnTo>
                    <a:pt x="3006361" y="217199"/>
                  </a:lnTo>
                  <a:lnTo>
                    <a:pt x="0" y="217199"/>
                  </a:lnTo>
                  <a:close/>
                </a:path>
              </a:pathLst>
            </a:custGeom>
            <a:solidFill>
              <a:srgbClr val="D24339"/>
            </a:solidFill>
          </p:spPr>
        </p:sp>
        <p:sp>
          <p:nvSpPr>
            <p:cNvPr id="15" name="TextBox 15">
              <a:extLst>
                <a:ext uri="{FF2B5EF4-FFF2-40B4-BE49-F238E27FC236}">
                  <a16:creationId xmlns:a16="http://schemas.microsoft.com/office/drawing/2014/main" id="{4BB7C4E8-30F3-0C44-6380-EE8982DC756D}"/>
                </a:ext>
              </a:extLst>
            </p:cNvPr>
            <p:cNvSpPr txBox="1"/>
            <p:nvPr/>
          </p:nvSpPr>
          <p:spPr>
            <a:xfrm>
              <a:off x="0" y="-47625"/>
              <a:ext cx="3006361" cy="264824"/>
            </a:xfrm>
            <a:prstGeom prst="rect">
              <a:avLst/>
            </a:prstGeom>
          </p:spPr>
          <p:txBody>
            <a:bodyPr lIns="50800" tIns="50800" rIns="50800" bIns="50800" rtlCol="0" anchor="ctr"/>
            <a:lstStyle/>
            <a:p>
              <a:pPr algn="ctr">
                <a:lnSpc>
                  <a:spcPts val="2659"/>
                </a:lnSpc>
                <a:spcBef>
                  <a:spcPct val="0"/>
                </a:spcBef>
              </a:pPr>
              <a:endParaRPr/>
            </a:p>
          </p:txBody>
        </p:sp>
      </p:grpSp>
      <p:sp>
        <p:nvSpPr>
          <p:cNvPr id="16" name="Freeform 16">
            <a:extLst>
              <a:ext uri="{FF2B5EF4-FFF2-40B4-BE49-F238E27FC236}">
                <a16:creationId xmlns:a16="http://schemas.microsoft.com/office/drawing/2014/main" id="{D3748C49-E28D-FEB8-9B48-09D71930EC33}"/>
              </a:ext>
            </a:extLst>
          </p:cNvPr>
          <p:cNvSpPr/>
          <p:nvPr/>
        </p:nvSpPr>
        <p:spPr>
          <a:xfrm>
            <a:off x="16078200" y="8801100"/>
            <a:ext cx="2465229" cy="2465229"/>
          </a:xfrm>
          <a:custGeom>
            <a:avLst/>
            <a:gdLst/>
            <a:ahLst/>
            <a:cxnLst/>
            <a:rect l="l" t="t" r="r" b="b"/>
            <a:pathLst>
              <a:path w="2465229" h="2465229">
                <a:moveTo>
                  <a:pt x="0" y="0"/>
                </a:moveTo>
                <a:lnTo>
                  <a:pt x="2465229" y="0"/>
                </a:lnTo>
                <a:lnTo>
                  <a:pt x="2465229" y="2465229"/>
                </a:lnTo>
                <a:lnTo>
                  <a:pt x="0" y="2465229"/>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IN" dirty="0"/>
          </a:p>
        </p:txBody>
      </p:sp>
      <p:graphicFrame>
        <p:nvGraphicFramePr>
          <p:cNvPr id="8" name="Chart 7">
            <a:extLst>
              <a:ext uri="{FF2B5EF4-FFF2-40B4-BE49-F238E27FC236}">
                <a16:creationId xmlns:a16="http://schemas.microsoft.com/office/drawing/2014/main" id="{4979D8A9-9D3F-4B54-A4D4-49A5BACA2279}"/>
              </a:ext>
            </a:extLst>
          </p:cNvPr>
          <p:cNvGraphicFramePr>
            <a:graphicFrameLocks/>
          </p:cNvGraphicFramePr>
          <p:nvPr>
            <p:extLst>
              <p:ext uri="{D42A27DB-BD31-4B8C-83A1-F6EECF244321}">
                <p14:modId xmlns:p14="http://schemas.microsoft.com/office/powerpoint/2010/main" val="964157913"/>
              </p:ext>
            </p:extLst>
          </p:nvPr>
        </p:nvGraphicFramePr>
        <p:xfrm>
          <a:off x="8260220" y="1453753"/>
          <a:ext cx="7128551" cy="3025762"/>
        </p:xfrm>
        <a:graphic>
          <a:graphicData uri="http://schemas.openxmlformats.org/drawingml/2006/chart">
            <c:chart xmlns:c="http://schemas.openxmlformats.org/drawingml/2006/chart" xmlns:r="http://schemas.openxmlformats.org/officeDocument/2006/relationships" r:id="rId4"/>
          </a:graphicData>
        </a:graphic>
      </p:graphicFrame>
      <p:sp>
        <p:nvSpPr>
          <p:cNvPr id="7" name="TextBox 6">
            <a:extLst>
              <a:ext uri="{FF2B5EF4-FFF2-40B4-BE49-F238E27FC236}">
                <a16:creationId xmlns:a16="http://schemas.microsoft.com/office/drawing/2014/main" id="{F3AFBEA6-0663-4C8F-3EB9-186210B8FED2}"/>
              </a:ext>
            </a:extLst>
          </p:cNvPr>
          <p:cNvSpPr txBox="1"/>
          <p:nvPr/>
        </p:nvSpPr>
        <p:spPr>
          <a:xfrm>
            <a:off x="78854" y="1453753"/>
            <a:ext cx="7754625" cy="2739211"/>
          </a:xfrm>
          <a:prstGeom prst="rect">
            <a:avLst/>
          </a:prstGeom>
          <a:noFill/>
        </p:spPr>
        <p:txBody>
          <a:bodyPr wrap="square">
            <a:spAutoFit/>
          </a:bodyPr>
          <a:lstStyle/>
          <a:p>
            <a:pPr algn="ctr"/>
            <a:r>
              <a:rPr lang="en-US" sz="2800" b="1" i="1" dirty="0">
                <a:solidFill>
                  <a:srgbClr val="054B91"/>
                </a:solidFill>
                <a:latin typeface="Aptos" panose="020B0004020202020204" pitchFamily="34" charset="0"/>
              </a:rPr>
              <a:t>SQL Query</a:t>
            </a:r>
            <a:endParaRPr lang="en-IN" sz="2800" dirty="0"/>
          </a:p>
          <a:p>
            <a:pPr algn="ctr"/>
            <a:r>
              <a:rPr lang="en-IN" dirty="0"/>
              <a:t>select </a:t>
            </a:r>
            <a:r>
              <a:rPr lang="en-IN" dirty="0" err="1"/>
              <a:t>s.sport_name,p.gender</a:t>
            </a:r>
            <a:r>
              <a:rPr lang="en-IN" dirty="0"/>
              <a:t>,</a:t>
            </a:r>
          </a:p>
          <a:p>
            <a:pPr algn="ctr"/>
            <a:r>
              <a:rPr lang="en-IN" dirty="0"/>
              <a:t>count(distinct </a:t>
            </a:r>
            <a:r>
              <a:rPr lang="en-IN" dirty="0" err="1"/>
              <a:t>e.event_name</a:t>
            </a:r>
            <a:r>
              <a:rPr lang="en-IN" dirty="0"/>
              <a:t>) as </a:t>
            </a:r>
            <a:r>
              <a:rPr lang="en-IN" dirty="0" err="1"/>
              <a:t>Number_of_event</a:t>
            </a:r>
            <a:r>
              <a:rPr lang="en-IN" dirty="0"/>
              <a:t> from sport s</a:t>
            </a:r>
          </a:p>
          <a:p>
            <a:pPr algn="ctr"/>
            <a:r>
              <a:rPr lang="en-IN" dirty="0"/>
              <a:t>join event e on s.id = </a:t>
            </a:r>
            <a:r>
              <a:rPr lang="en-IN" dirty="0" err="1"/>
              <a:t>e.sport_id</a:t>
            </a:r>
            <a:endParaRPr lang="en-IN" dirty="0"/>
          </a:p>
          <a:p>
            <a:pPr algn="ctr"/>
            <a:r>
              <a:rPr lang="en-IN" dirty="0"/>
              <a:t>join </a:t>
            </a:r>
            <a:r>
              <a:rPr lang="en-IN" dirty="0" err="1"/>
              <a:t>competitor_event</a:t>
            </a:r>
            <a:r>
              <a:rPr lang="en-IN" dirty="0"/>
              <a:t> </a:t>
            </a:r>
            <a:r>
              <a:rPr lang="en-IN" dirty="0" err="1"/>
              <a:t>ce</a:t>
            </a:r>
            <a:r>
              <a:rPr lang="en-IN" dirty="0"/>
              <a:t> on e.id = </a:t>
            </a:r>
            <a:r>
              <a:rPr lang="en-IN" dirty="0" err="1"/>
              <a:t>ce.event_id</a:t>
            </a:r>
            <a:endParaRPr lang="en-IN" dirty="0"/>
          </a:p>
          <a:p>
            <a:pPr algn="ctr"/>
            <a:r>
              <a:rPr lang="en-IN" dirty="0"/>
              <a:t>join </a:t>
            </a:r>
            <a:r>
              <a:rPr lang="en-IN" dirty="0" err="1"/>
              <a:t>games_competitor</a:t>
            </a:r>
            <a:r>
              <a:rPr lang="en-IN" dirty="0"/>
              <a:t> </a:t>
            </a:r>
            <a:r>
              <a:rPr lang="en-IN" dirty="0" err="1"/>
              <a:t>gc</a:t>
            </a:r>
            <a:r>
              <a:rPr lang="en-IN" dirty="0"/>
              <a:t> on </a:t>
            </a:r>
            <a:r>
              <a:rPr lang="en-IN" dirty="0" err="1"/>
              <a:t>ce.competitor_id</a:t>
            </a:r>
            <a:r>
              <a:rPr lang="en-IN" dirty="0"/>
              <a:t> = gc.id</a:t>
            </a:r>
          </a:p>
          <a:p>
            <a:pPr algn="ctr"/>
            <a:r>
              <a:rPr lang="en-IN" dirty="0"/>
              <a:t>join person p on </a:t>
            </a:r>
            <a:r>
              <a:rPr lang="en-IN" dirty="0" err="1"/>
              <a:t>gc.person_id</a:t>
            </a:r>
            <a:r>
              <a:rPr lang="en-IN" dirty="0"/>
              <a:t> = p.id</a:t>
            </a:r>
          </a:p>
          <a:p>
            <a:pPr algn="ctr"/>
            <a:r>
              <a:rPr lang="en-IN" dirty="0"/>
              <a:t>group by </a:t>
            </a:r>
            <a:r>
              <a:rPr lang="en-IN" dirty="0" err="1"/>
              <a:t>s.sport_name,p.gender</a:t>
            </a:r>
            <a:endParaRPr lang="en-IN" dirty="0"/>
          </a:p>
          <a:p>
            <a:pPr algn="ctr"/>
            <a:r>
              <a:rPr lang="en-IN" dirty="0"/>
              <a:t>order by </a:t>
            </a:r>
            <a:r>
              <a:rPr lang="en-IN" dirty="0" err="1"/>
              <a:t>s.sport_name,p.gender</a:t>
            </a:r>
            <a:r>
              <a:rPr lang="en-IN" dirty="0"/>
              <a:t> </a:t>
            </a:r>
            <a:r>
              <a:rPr lang="en-IN" dirty="0" err="1"/>
              <a:t>desc</a:t>
            </a:r>
            <a:r>
              <a:rPr lang="en-IN" dirty="0"/>
              <a:t>;</a:t>
            </a:r>
          </a:p>
        </p:txBody>
      </p:sp>
      <p:pic>
        <p:nvPicPr>
          <p:cNvPr id="12" name="Picture 11">
            <a:extLst>
              <a:ext uri="{FF2B5EF4-FFF2-40B4-BE49-F238E27FC236}">
                <a16:creationId xmlns:a16="http://schemas.microsoft.com/office/drawing/2014/main" id="{89CAED5E-ED98-DB91-D813-5F4DFBC9611C}"/>
              </a:ext>
            </a:extLst>
          </p:cNvPr>
          <p:cNvPicPr>
            <a:picLocks noChangeAspect="1"/>
          </p:cNvPicPr>
          <p:nvPr/>
        </p:nvPicPr>
        <p:blipFill>
          <a:blip r:embed="rId5"/>
          <a:stretch>
            <a:fillRect/>
          </a:stretch>
        </p:blipFill>
        <p:spPr>
          <a:xfrm>
            <a:off x="9448800" y="5480547"/>
            <a:ext cx="5452151" cy="4806453"/>
          </a:xfrm>
          <a:prstGeom prst="rect">
            <a:avLst/>
          </a:prstGeom>
        </p:spPr>
      </p:pic>
      <p:graphicFrame>
        <p:nvGraphicFramePr>
          <p:cNvPr id="17" name="Table 16">
            <a:extLst>
              <a:ext uri="{FF2B5EF4-FFF2-40B4-BE49-F238E27FC236}">
                <a16:creationId xmlns:a16="http://schemas.microsoft.com/office/drawing/2014/main" id="{B07CD751-2397-CC0C-8875-04F098C27B67}"/>
              </a:ext>
            </a:extLst>
          </p:cNvPr>
          <p:cNvGraphicFramePr>
            <a:graphicFrameLocks noGrp="1"/>
          </p:cNvGraphicFramePr>
          <p:nvPr>
            <p:extLst>
              <p:ext uri="{D42A27DB-BD31-4B8C-83A1-F6EECF244321}">
                <p14:modId xmlns:p14="http://schemas.microsoft.com/office/powerpoint/2010/main" val="1309478029"/>
              </p:ext>
            </p:extLst>
          </p:nvPr>
        </p:nvGraphicFramePr>
        <p:xfrm>
          <a:off x="8986652" y="4925377"/>
          <a:ext cx="2704806" cy="436245"/>
        </p:xfrm>
        <a:graphic>
          <a:graphicData uri="http://schemas.openxmlformats.org/drawingml/2006/table">
            <a:tbl>
              <a:tblPr>
                <a:tableStyleId>{5C22544A-7EE6-4342-B048-85BDC9FD1C3A}</a:tableStyleId>
              </a:tblPr>
              <a:tblGrid>
                <a:gridCol w="2704806">
                  <a:extLst>
                    <a:ext uri="{9D8B030D-6E8A-4147-A177-3AD203B41FA5}">
                      <a16:colId xmlns:a16="http://schemas.microsoft.com/office/drawing/2014/main" val="3951531167"/>
                    </a:ext>
                  </a:extLst>
                </a:gridCol>
              </a:tblGrid>
              <a:tr h="412590">
                <a:tc>
                  <a:txBody>
                    <a:bodyPr/>
                    <a:lstStyle/>
                    <a:p>
                      <a:pPr algn="ctr" fontAlgn="ctr"/>
                      <a:r>
                        <a:rPr lang="en-US" sz="2800" b="1" i="1" u="none" strike="noStrike" dirty="0">
                          <a:solidFill>
                            <a:srgbClr val="054B91"/>
                          </a:solidFill>
                          <a:effectLst/>
                          <a:latin typeface="Aptos" panose="020B0004020202020204" pitchFamily="34" charset="0"/>
                        </a:rPr>
                        <a:t>DATA SET :</a:t>
                      </a:r>
                      <a:endParaRPr lang="en-IN" sz="2800" b="1" i="1" u="none" strike="noStrike" dirty="0">
                        <a:solidFill>
                          <a:srgbClr val="054B91"/>
                        </a:solidFill>
                        <a:effectLst/>
                        <a:latin typeface="Aptos" panose="020B0004020202020204" pitchFamily="34" charset="0"/>
                      </a:endParaRPr>
                    </a:p>
                  </a:txBody>
                  <a:tcPr marL="9525" marR="9525" marT="9525" marB="0" anchor="ctr"/>
                </a:tc>
                <a:extLst>
                  <a:ext uri="{0D108BD9-81ED-4DB2-BD59-A6C34878D82A}">
                    <a16:rowId xmlns:a16="http://schemas.microsoft.com/office/drawing/2014/main" val="1874117653"/>
                  </a:ext>
                </a:extLst>
              </a:tr>
            </a:tbl>
          </a:graphicData>
        </a:graphic>
      </p:graphicFrame>
    </p:spTree>
    <p:extLst>
      <p:ext uri="{BB962C8B-B14F-4D97-AF65-F5344CB8AC3E}">
        <p14:creationId xmlns:p14="http://schemas.microsoft.com/office/powerpoint/2010/main" val="17651990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C38AF1-720A-4370-5116-3280C1E4BF79}"/>
            </a:ext>
          </a:extLst>
        </p:cNvPr>
        <p:cNvGrpSpPr/>
        <p:nvPr/>
      </p:nvGrpSpPr>
      <p:grpSpPr>
        <a:xfrm>
          <a:off x="0" y="0"/>
          <a:ext cx="0" cy="0"/>
          <a:chOff x="0" y="0"/>
          <a:chExt cx="0" cy="0"/>
        </a:xfrm>
      </p:grpSpPr>
      <p:grpSp>
        <p:nvGrpSpPr>
          <p:cNvPr id="3" name="Group 3">
            <a:extLst>
              <a:ext uri="{FF2B5EF4-FFF2-40B4-BE49-F238E27FC236}">
                <a16:creationId xmlns:a16="http://schemas.microsoft.com/office/drawing/2014/main" id="{45AD9C56-4659-1405-4DE5-98FFCA035C8B}"/>
              </a:ext>
            </a:extLst>
          </p:cNvPr>
          <p:cNvGrpSpPr/>
          <p:nvPr/>
        </p:nvGrpSpPr>
        <p:grpSpPr>
          <a:xfrm>
            <a:off x="16409828" y="-412340"/>
            <a:ext cx="1878171" cy="10916870"/>
            <a:chOff x="0" y="0"/>
            <a:chExt cx="1541734" cy="2875225"/>
          </a:xfrm>
        </p:grpSpPr>
        <p:sp>
          <p:nvSpPr>
            <p:cNvPr id="4" name="Freeform 4">
              <a:extLst>
                <a:ext uri="{FF2B5EF4-FFF2-40B4-BE49-F238E27FC236}">
                  <a16:creationId xmlns:a16="http://schemas.microsoft.com/office/drawing/2014/main" id="{71428369-B82E-7BFA-956A-B4B9AA9C4DD9}"/>
                </a:ext>
              </a:extLst>
            </p:cNvPr>
            <p:cNvSpPr/>
            <p:nvPr/>
          </p:nvSpPr>
          <p:spPr>
            <a:xfrm>
              <a:off x="0" y="0"/>
              <a:ext cx="1541734" cy="2875225"/>
            </a:xfrm>
            <a:custGeom>
              <a:avLst/>
              <a:gdLst/>
              <a:ahLst/>
              <a:cxnLst/>
              <a:rect l="l" t="t" r="r" b="b"/>
              <a:pathLst>
                <a:path w="1541734" h="2875225">
                  <a:moveTo>
                    <a:pt x="0" y="0"/>
                  </a:moveTo>
                  <a:lnTo>
                    <a:pt x="1541734" y="0"/>
                  </a:lnTo>
                  <a:lnTo>
                    <a:pt x="1541734" y="2875225"/>
                  </a:lnTo>
                  <a:lnTo>
                    <a:pt x="0" y="2875225"/>
                  </a:lnTo>
                  <a:close/>
                </a:path>
              </a:pathLst>
            </a:custGeom>
            <a:solidFill>
              <a:srgbClr val="054B91"/>
            </a:solidFill>
          </p:spPr>
        </p:sp>
        <p:sp>
          <p:nvSpPr>
            <p:cNvPr id="5" name="TextBox 5">
              <a:extLst>
                <a:ext uri="{FF2B5EF4-FFF2-40B4-BE49-F238E27FC236}">
                  <a16:creationId xmlns:a16="http://schemas.microsoft.com/office/drawing/2014/main" id="{F85EDC10-72E6-2ACC-038F-C85C9598B137}"/>
                </a:ext>
              </a:extLst>
            </p:cNvPr>
            <p:cNvSpPr txBox="1"/>
            <p:nvPr/>
          </p:nvSpPr>
          <p:spPr>
            <a:xfrm>
              <a:off x="0" y="-47625"/>
              <a:ext cx="1541734" cy="2922850"/>
            </a:xfrm>
            <a:prstGeom prst="rect">
              <a:avLst/>
            </a:prstGeom>
          </p:spPr>
          <p:txBody>
            <a:bodyPr lIns="50800" tIns="50800" rIns="50800" bIns="50800" rtlCol="0" anchor="ctr"/>
            <a:lstStyle/>
            <a:p>
              <a:pPr algn="ctr">
                <a:lnSpc>
                  <a:spcPts val="2659"/>
                </a:lnSpc>
                <a:spcBef>
                  <a:spcPct val="0"/>
                </a:spcBef>
              </a:pPr>
              <a:endParaRPr/>
            </a:p>
          </p:txBody>
        </p:sp>
      </p:grpSp>
      <p:sp>
        <p:nvSpPr>
          <p:cNvPr id="10" name="TextBox 10">
            <a:extLst>
              <a:ext uri="{FF2B5EF4-FFF2-40B4-BE49-F238E27FC236}">
                <a16:creationId xmlns:a16="http://schemas.microsoft.com/office/drawing/2014/main" id="{1241A454-D2D3-4DB7-C029-3D659B6A2AEA}"/>
              </a:ext>
            </a:extLst>
          </p:cNvPr>
          <p:cNvSpPr txBox="1"/>
          <p:nvPr/>
        </p:nvSpPr>
        <p:spPr>
          <a:xfrm>
            <a:off x="30480" y="331748"/>
            <a:ext cx="11963399" cy="738664"/>
          </a:xfrm>
          <a:prstGeom prst="rect">
            <a:avLst/>
          </a:prstGeom>
        </p:spPr>
        <p:txBody>
          <a:bodyPr wrap="square" lIns="0" tIns="0" rIns="0" bIns="0" rtlCol="0" anchor="t">
            <a:spAutoFit/>
          </a:bodyPr>
          <a:lstStyle/>
          <a:p>
            <a:r>
              <a:rPr lang="en-US" sz="2400" dirty="0">
                <a:solidFill>
                  <a:srgbClr val="054B91"/>
                </a:solidFill>
                <a:latin typeface="Bold Ink"/>
                <a:ea typeface="Bold Ink"/>
              </a:rPr>
              <a:t>Are there any new events that have been introduced in recent editions of the Olympics?</a:t>
            </a:r>
          </a:p>
        </p:txBody>
      </p:sp>
      <p:grpSp>
        <p:nvGrpSpPr>
          <p:cNvPr id="13" name="Group 13">
            <a:extLst>
              <a:ext uri="{FF2B5EF4-FFF2-40B4-BE49-F238E27FC236}">
                <a16:creationId xmlns:a16="http://schemas.microsoft.com/office/drawing/2014/main" id="{01C00970-A8E4-D781-4F6A-F9508A260246}"/>
              </a:ext>
            </a:extLst>
          </p:cNvPr>
          <p:cNvGrpSpPr/>
          <p:nvPr/>
        </p:nvGrpSpPr>
        <p:grpSpPr>
          <a:xfrm>
            <a:off x="-1143000" y="-505073"/>
            <a:ext cx="11414776" cy="824679"/>
            <a:chOff x="0" y="0"/>
            <a:chExt cx="3006361" cy="217199"/>
          </a:xfrm>
        </p:grpSpPr>
        <p:sp>
          <p:nvSpPr>
            <p:cNvPr id="14" name="Freeform 14">
              <a:extLst>
                <a:ext uri="{FF2B5EF4-FFF2-40B4-BE49-F238E27FC236}">
                  <a16:creationId xmlns:a16="http://schemas.microsoft.com/office/drawing/2014/main" id="{FF3B5649-E96C-9995-BB46-3333628C8A71}"/>
                </a:ext>
              </a:extLst>
            </p:cNvPr>
            <p:cNvSpPr/>
            <p:nvPr/>
          </p:nvSpPr>
          <p:spPr>
            <a:xfrm>
              <a:off x="0" y="0"/>
              <a:ext cx="3006361" cy="217199"/>
            </a:xfrm>
            <a:custGeom>
              <a:avLst/>
              <a:gdLst/>
              <a:ahLst/>
              <a:cxnLst/>
              <a:rect l="l" t="t" r="r" b="b"/>
              <a:pathLst>
                <a:path w="3006361" h="217199">
                  <a:moveTo>
                    <a:pt x="0" y="0"/>
                  </a:moveTo>
                  <a:lnTo>
                    <a:pt x="3006361" y="0"/>
                  </a:lnTo>
                  <a:lnTo>
                    <a:pt x="3006361" y="217199"/>
                  </a:lnTo>
                  <a:lnTo>
                    <a:pt x="0" y="217199"/>
                  </a:lnTo>
                  <a:close/>
                </a:path>
              </a:pathLst>
            </a:custGeom>
            <a:solidFill>
              <a:srgbClr val="D24339"/>
            </a:solidFill>
          </p:spPr>
        </p:sp>
        <p:sp>
          <p:nvSpPr>
            <p:cNvPr id="15" name="TextBox 15">
              <a:extLst>
                <a:ext uri="{FF2B5EF4-FFF2-40B4-BE49-F238E27FC236}">
                  <a16:creationId xmlns:a16="http://schemas.microsoft.com/office/drawing/2014/main" id="{4FB154A7-A132-FDCB-2862-2A746DA74CA7}"/>
                </a:ext>
              </a:extLst>
            </p:cNvPr>
            <p:cNvSpPr txBox="1"/>
            <p:nvPr/>
          </p:nvSpPr>
          <p:spPr>
            <a:xfrm>
              <a:off x="0" y="-47625"/>
              <a:ext cx="3006361" cy="264824"/>
            </a:xfrm>
            <a:prstGeom prst="rect">
              <a:avLst/>
            </a:prstGeom>
          </p:spPr>
          <p:txBody>
            <a:bodyPr lIns="50800" tIns="50800" rIns="50800" bIns="50800" rtlCol="0" anchor="ctr"/>
            <a:lstStyle/>
            <a:p>
              <a:pPr algn="ctr">
                <a:lnSpc>
                  <a:spcPts val="2659"/>
                </a:lnSpc>
                <a:spcBef>
                  <a:spcPct val="0"/>
                </a:spcBef>
              </a:pPr>
              <a:endParaRPr/>
            </a:p>
          </p:txBody>
        </p:sp>
      </p:grpSp>
      <p:sp>
        <p:nvSpPr>
          <p:cNvPr id="16" name="Freeform 16">
            <a:extLst>
              <a:ext uri="{FF2B5EF4-FFF2-40B4-BE49-F238E27FC236}">
                <a16:creationId xmlns:a16="http://schemas.microsoft.com/office/drawing/2014/main" id="{24215945-0EAD-AF08-0441-ED89505ED73A}"/>
              </a:ext>
            </a:extLst>
          </p:cNvPr>
          <p:cNvSpPr/>
          <p:nvPr/>
        </p:nvSpPr>
        <p:spPr>
          <a:xfrm>
            <a:off x="16116298" y="8648700"/>
            <a:ext cx="2465229" cy="2465229"/>
          </a:xfrm>
          <a:custGeom>
            <a:avLst/>
            <a:gdLst/>
            <a:ahLst/>
            <a:cxnLst/>
            <a:rect l="l" t="t" r="r" b="b"/>
            <a:pathLst>
              <a:path w="2465229" h="2465229">
                <a:moveTo>
                  <a:pt x="0" y="0"/>
                </a:moveTo>
                <a:lnTo>
                  <a:pt x="2465229" y="0"/>
                </a:lnTo>
                <a:lnTo>
                  <a:pt x="2465229" y="2465229"/>
                </a:lnTo>
                <a:lnTo>
                  <a:pt x="0" y="2465229"/>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graphicFrame>
        <p:nvGraphicFramePr>
          <p:cNvPr id="6" name="Chart 5">
            <a:extLst>
              <a:ext uri="{FF2B5EF4-FFF2-40B4-BE49-F238E27FC236}">
                <a16:creationId xmlns:a16="http://schemas.microsoft.com/office/drawing/2014/main" id="{8E61D269-E204-4AC1-184B-368F7D4B5C6A}"/>
              </a:ext>
            </a:extLst>
          </p:cNvPr>
          <p:cNvGraphicFramePr>
            <a:graphicFrameLocks/>
          </p:cNvGraphicFramePr>
          <p:nvPr>
            <p:extLst>
              <p:ext uri="{D42A27DB-BD31-4B8C-83A1-F6EECF244321}">
                <p14:modId xmlns:p14="http://schemas.microsoft.com/office/powerpoint/2010/main" val="1055471816"/>
              </p:ext>
            </p:extLst>
          </p:nvPr>
        </p:nvGraphicFramePr>
        <p:xfrm>
          <a:off x="152754" y="1539954"/>
          <a:ext cx="7557978" cy="3529001"/>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7" name="Table 6">
            <a:extLst>
              <a:ext uri="{FF2B5EF4-FFF2-40B4-BE49-F238E27FC236}">
                <a16:creationId xmlns:a16="http://schemas.microsoft.com/office/drawing/2014/main" id="{084A4889-E971-92C3-817B-C6C08BC0A246}"/>
              </a:ext>
            </a:extLst>
          </p:cNvPr>
          <p:cNvGraphicFramePr>
            <a:graphicFrameLocks noGrp="1"/>
          </p:cNvGraphicFramePr>
          <p:nvPr>
            <p:extLst>
              <p:ext uri="{D42A27DB-BD31-4B8C-83A1-F6EECF244321}">
                <p14:modId xmlns:p14="http://schemas.microsoft.com/office/powerpoint/2010/main" val="3007712806"/>
              </p:ext>
            </p:extLst>
          </p:nvPr>
        </p:nvGraphicFramePr>
        <p:xfrm>
          <a:off x="9445783" y="4429434"/>
          <a:ext cx="2411276" cy="436245"/>
        </p:xfrm>
        <a:graphic>
          <a:graphicData uri="http://schemas.openxmlformats.org/drawingml/2006/table">
            <a:tbl>
              <a:tblPr>
                <a:tableStyleId>{5C22544A-7EE6-4342-B048-85BDC9FD1C3A}</a:tableStyleId>
              </a:tblPr>
              <a:tblGrid>
                <a:gridCol w="2411276">
                  <a:extLst>
                    <a:ext uri="{9D8B030D-6E8A-4147-A177-3AD203B41FA5}">
                      <a16:colId xmlns:a16="http://schemas.microsoft.com/office/drawing/2014/main" val="3951531167"/>
                    </a:ext>
                  </a:extLst>
                </a:gridCol>
              </a:tblGrid>
              <a:tr h="412590">
                <a:tc>
                  <a:txBody>
                    <a:bodyPr/>
                    <a:lstStyle/>
                    <a:p>
                      <a:pPr algn="ctr" fontAlgn="ctr"/>
                      <a:r>
                        <a:rPr lang="en-US" sz="2800" b="1" i="1" u="none" strike="noStrike" dirty="0">
                          <a:solidFill>
                            <a:srgbClr val="054B91"/>
                          </a:solidFill>
                          <a:effectLst/>
                          <a:latin typeface="Aptos" panose="020B0004020202020204" pitchFamily="34" charset="0"/>
                        </a:rPr>
                        <a:t>DATA SET :</a:t>
                      </a:r>
                      <a:endParaRPr lang="en-IN" sz="2800" b="1" i="1" u="none" strike="noStrike" dirty="0">
                        <a:solidFill>
                          <a:srgbClr val="054B91"/>
                        </a:solidFill>
                        <a:effectLst/>
                        <a:latin typeface="Aptos" panose="020B0004020202020204" pitchFamily="34" charset="0"/>
                      </a:endParaRPr>
                    </a:p>
                  </a:txBody>
                  <a:tcPr marL="9525" marR="9525" marT="9525" marB="0" anchor="ctr"/>
                </a:tc>
                <a:extLst>
                  <a:ext uri="{0D108BD9-81ED-4DB2-BD59-A6C34878D82A}">
                    <a16:rowId xmlns:a16="http://schemas.microsoft.com/office/drawing/2014/main" val="1874117653"/>
                  </a:ext>
                </a:extLst>
              </a:tr>
            </a:tbl>
          </a:graphicData>
        </a:graphic>
      </p:graphicFrame>
      <p:sp>
        <p:nvSpPr>
          <p:cNvPr id="9" name="TextBox 8">
            <a:extLst>
              <a:ext uri="{FF2B5EF4-FFF2-40B4-BE49-F238E27FC236}">
                <a16:creationId xmlns:a16="http://schemas.microsoft.com/office/drawing/2014/main" id="{3CC79235-143F-36E7-B090-2918EC284C08}"/>
              </a:ext>
            </a:extLst>
          </p:cNvPr>
          <p:cNvSpPr txBox="1"/>
          <p:nvPr/>
        </p:nvSpPr>
        <p:spPr>
          <a:xfrm>
            <a:off x="9873853" y="349652"/>
            <a:ext cx="6535975" cy="3847207"/>
          </a:xfrm>
          <a:prstGeom prst="rect">
            <a:avLst/>
          </a:prstGeom>
          <a:noFill/>
          <a:ln>
            <a:noFill/>
          </a:ln>
        </p:spPr>
        <p:txBody>
          <a:bodyPr wrap="square">
            <a:spAutoFit/>
          </a:bodyPr>
          <a:lstStyle/>
          <a:p>
            <a:pPr algn="ctr"/>
            <a:r>
              <a:rPr lang="en-US" sz="2800" b="1" i="1" dirty="0">
                <a:solidFill>
                  <a:srgbClr val="054B91"/>
                </a:solidFill>
                <a:latin typeface="Aptos" panose="020B0004020202020204" pitchFamily="34" charset="0"/>
              </a:rPr>
              <a:t>SQL Query</a:t>
            </a:r>
            <a:endParaRPr lang="en-IN" dirty="0"/>
          </a:p>
          <a:p>
            <a:pPr algn="ctr"/>
            <a:r>
              <a:rPr lang="en-IN" dirty="0"/>
              <a:t>SELECT </a:t>
            </a:r>
          </a:p>
          <a:p>
            <a:pPr algn="ctr"/>
            <a:r>
              <a:rPr lang="en-IN" dirty="0"/>
              <a:t>    </a:t>
            </a:r>
            <a:r>
              <a:rPr lang="en-IN" dirty="0" err="1"/>
              <a:t>e.event_name</a:t>
            </a:r>
            <a:r>
              <a:rPr lang="en-IN" dirty="0"/>
              <a:t>, </a:t>
            </a:r>
          </a:p>
          <a:p>
            <a:pPr algn="ctr"/>
            <a:r>
              <a:rPr lang="en-IN" dirty="0"/>
              <a:t>    </a:t>
            </a:r>
            <a:r>
              <a:rPr lang="en-IN" dirty="0" err="1"/>
              <a:t>s.sport_name</a:t>
            </a:r>
            <a:r>
              <a:rPr lang="en-IN" dirty="0"/>
              <a:t>, </a:t>
            </a:r>
          </a:p>
          <a:p>
            <a:pPr algn="ctr"/>
            <a:r>
              <a:rPr lang="en-IN" dirty="0"/>
              <a:t>    MIN(</a:t>
            </a:r>
            <a:r>
              <a:rPr lang="en-IN" dirty="0" err="1"/>
              <a:t>g.games_year</a:t>
            </a:r>
            <a:r>
              <a:rPr lang="en-IN" dirty="0"/>
              <a:t>) AS </a:t>
            </a:r>
            <a:r>
              <a:rPr lang="en-IN" dirty="0" err="1"/>
              <a:t>first_appearance_year</a:t>
            </a:r>
            <a:endParaRPr lang="en-IN" dirty="0"/>
          </a:p>
          <a:p>
            <a:pPr algn="ctr"/>
            <a:r>
              <a:rPr lang="en-IN" dirty="0"/>
              <a:t>FROM event e</a:t>
            </a:r>
          </a:p>
          <a:p>
            <a:pPr algn="ctr"/>
            <a:r>
              <a:rPr lang="en-IN" dirty="0"/>
              <a:t>JOIN sport s ON </a:t>
            </a:r>
            <a:r>
              <a:rPr lang="en-IN" dirty="0" err="1"/>
              <a:t>e.sport_id</a:t>
            </a:r>
            <a:r>
              <a:rPr lang="en-IN" dirty="0"/>
              <a:t> = s.id</a:t>
            </a:r>
          </a:p>
          <a:p>
            <a:pPr algn="ctr"/>
            <a:r>
              <a:rPr lang="en-IN" dirty="0"/>
              <a:t>JOIN </a:t>
            </a:r>
            <a:r>
              <a:rPr lang="en-IN" dirty="0" err="1"/>
              <a:t>competitor_event</a:t>
            </a:r>
            <a:r>
              <a:rPr lang="en-IN" dirty="0"/>
              <a:t> </a:t>
            </a:r>
            <a:r>
              <a:rPr lang="en-IN" dirty="0" err="1"/>
              <a:t>ce</a:t>
            </a:r>
            <a:r>
              <a:rPr lang="en-IN" dirty="0"/>
              <a:t> ON </a:t>
            </a:r>
            <a:r>
              <a:rPr lang="en-IN" dirty="0" err="1"/>
              <a:t>ce.event_id</a:t>
            </a:r>
            <a:r>
              <a:rPr lang="en-IN" dirty="0"/>
              <a:t> = e.id</a:t>
            </a:r>
          </a:p>
          <a:p>
            <a:pPr algn="ctr"/>
            <a:r>
              <a:rPr lang="en-IN" dirty="0"/>
              <a:t>JOIN </a:t>
            </a:r>
            <a:r>
              <a:rPr lang="en-IN" dirty="0" err="1"/>
              <a:t>games_competitor</a:t>
            </a:r>
            <a:r>
              <a:rPr lang="en-IN" dirty="0"/>
              <a:t> </a:t>
            </a:r>
            <a:r>
              <a:rPr lang="en-IN" dirty="0" err="1"/>
              <a:t>gc</a:t>
            </a:r>
            <a:r>
              <a:rPr lang="en-IN" dirty="0"/>
              <a:t> ON </a:t>
            </a:r>
            <a:r>
              <a:rPr lang="en-IN" dirty="0" err="1"/>
              <a:t>gc.competitor_id</a:t>
            </a:r>
            <a:r>
              <a:rPr lang="en-IN" dirty="0"/>
              <a:t> = </a:t>
            </a:r>
            <a:r>
              <a:rPr lang="en-IN" dirty="0" err="1"/>
              <a:t>ce.competitor_id</a:t>
            </a:r>
            <a:endParaRPr lang="en-IN" dirty="0"/>
          </a:p>
          <a:p>
            <a:pPr algn="ctr"/>
            <a:r>
              <a:rPr lang="en-IN" dirty="0"/>
              <a:t>JOIN games g ON g.id = </a:t>
            </a:r>
            <a:r>
              <a:rPr lang="en-IN" dirty="0" err="1"/>
              <a:t>gc.games_id</a:t>
            </a:r>
            <a:endParaRPr lang="en-IN" dirty="0"/>
          </a:p>
          <a:p>
            <a:pPr algn="ctr"/>
            <a:r>
              <a:rPr lang="en-IN" dirty="0"/>
              <a:t>GROUP BY </a:t>
            </a:r>
            <a:r>
              <a:rPr lang="en-IN" dirty="0" err="1"/>
              <a:t>e.event_name</a:t>
            </a:r>
            <a:r>
              <a:rPr lang="en-IN" dirty="0"/>
              <a:t>, </a:t>
            </a:r>
            <a:r>
              <a:rPr lang="en-IN" dirty="0" err="1"/>
              <a:t>s.sport_name</a:t>
            </a:r>
            <a:endParaRPr lang="en-IN" dirty="0"/>
          </a:p>
          <a:p>
            <a:pPr algn="ctr"/>
            <a:r>
              <a:rPr lang="en-IN" dirty="0"/>
              <a:t>HAVING MIN(</a:t>
            </a:r>
            <a:r>
              <a:rPr lang="en-IN" dirty="0" err="1"/>
              <a:t>g.games_year</a:t>
            </a:r>
            <a:r>
              <a:rPr lang="en-IN" dirty="0"/>
              <a:t>) &gt;= 2000</a:t>
            </a:r>
          </a:p>
          <a:p>
            <a:pPr algn="ctr"/>
            <a:r>
              <a:rPr lang="en-IN" dirty="0"/>
              <a:t>ORDER BY </a:t>
            </a:r>
            <a:r>
              <a:rPr lang="en-IN" dirty="0" err="1"/>
              <a:t>first_appearance_year</a:t>
            </a:r>
            <a:r>
              <a:rPr lang="en-IN" dirty="0"/>
              <a:t>;</a:t>
            </a:r>
          </a:p>
        </p:txBody>
      </p:sp>
      <p:pic>
        <p:nvPicPr>
          <p:cNvPr id="17" name="Picture 16">
            <a:extLst>
              <a:ext uri="{FF2B5EF4-FFF2-40B4-BE49-F238E27FC236}">
                <a16:creationId xmlns:a16="http://schemas.microsoft.com/office/drawing/2014/main" id="{94453CFE-EDB2-7F14-0E8F-C5D0F8947A12}"/>
              </a:ext>
            </a:extLst>
          </p:cNvPr>
          <p:cNvPicPr>
            <a:picLocks noChangeAspect="1"/>
          </p:cNvPicPr>
          <p:nvPr/>
        </p:nvPicPr>
        <p:blipFill>
          <a:blip r:embed="rId5"/>
          <a:stretch>
            <a:fillRect/>
          </a:stretch>
        </p:blipFill>
        <p:spPr>
          <a:xfrm>
            <a:off x="9754551" y="4810908"/>
            <a:ext cx="6138596" cy="5386998"/>
          </a:xfrm>
          <a:prstGeom prst="rect">
            <a:avLst/>
          </a:prstGeom>
        </p:spPr>
      </p:pic>
      <p:sp>
        <p:nvSpPr>
          <p:cNvPr id="18" name="TextBox 11">
            <a:extLst>
              <a:ext uri="{FF2B5EF4-FFF2-40B4-BE49-F238E27FC236}">
                <a16:creationId xmlns:a16="http://schemas.microsoft.com/office/drawing/2014/main" id="{B363172F-0532-B139-8444-06AA647896DC}"/>
              </a:ext>
            </a:extLst>
          </p:cNvPr>
          <p:cNvSpPr txBox="1"/>
          <p:nvPr/>
        </p:nvSpPr>
        <p:spPr>
          <a:xfrm>
            <a:off x="137514" y="5509141"/>
            <a:ext cx="8610600" cy="4739759"/>
          </a:xfrm>
          <a:prstGeom prst="rect">
            <a:avLst/>
          </a:prstGeom>
          <a:ln>
            <a:noFill/>
          </a:ln>
        </p:spPr>
        <p:txBody>
          <a:bodyPr wrap="square" lIns="0" tIns="0" rIns="0" bIns="0" rtlCol="0" anchor="t">
            <a:spAutoFit/>
          </a:bodyPr>
          <a:lstStyle/>
          <a:p>
            <a:pPr marL="342900" indent="-342900">
              <a:buFont typeface="Arial" panose="020B0604020202020204" pitchFamily="34" charset="0"/>
              <a:buChar char="•"/>
            </a:pPr>
            <a:r>
              <a:rPr lang="en-US" sz="2200" dirty="0"/>
              <a:t>The analysis reveals that several new Olympic events have been introduced from the year 2000 onwards, showing a clear intent by the Olympic Committee to diversify the competition and increase inclusivity.</a:t>
            </a:r>
          </a:p>
          <a:p>
            <a:pPr marL="342900" indent="-342900">
              <a:buFont typeface="Arial" panose="020B0604020202020204" pitchFamily="34" charset="0"/>
              <a:buChar char="•"/>
            </a:pPr>
            <a:r>
              <a:rPr lang="en-US" sz="2200" dirty="0"/>
              <a:t>These additions include:</a:t>
            </a:r>
          </a:p>
          <a:p>
            <a:endParaRPr lang="en-US" sz="2200" dirty="0"/>
          </a:p>
          <a:p>
            <a:pPr marL="342900" indent="-342900">
              <a:buFont typeface="Arial" panose="020B0604020202020204" pitchFamily="34" charset="0"/>
              <a:buChar char="•"/>
            </a:pPr>
            <a:r>
              <a:rPr lang="en-US" sz="2200" dirty="0"/>
              <a:t> New event types (</a:t>
            </a:r>
            <a:r>
              <a:rPr lang="en-US" sz="2200" b="1" dirty="0"/>
              <a:t>e.g., Trampolining, BMX, Rugby Sevens</a:t>
            </a:r>
            <a:r>
              <a:rPr lang="en-US" sz="2200" dirty="0"/>
              <a:t>)</a:t>
            </a:r>
          </a:p>
          <a:p>
            <a:pPr marL="342900" indent="-342900">
              <a:buFont typeface="Arial" panose="020B0604020202020204" pitchFamily="34" charset="0"/>
              <a:buChar char="•"/>
            </a:pPr>
            <a:endParaRPr lang="en-US" sz="2200" dirty="0"/>
          </a:p>
          <a:p>
            <a:pPr marL="342900" indent="-342900">
              <a:buFont typeface="Arial" panose="020B0604020202020204" pitchFamily="34" charset="0"/>
              <a:buChar char="•"/>
            </a:pPr>
            <a:r>
              <a:rPr lang="en-US" sz="2200" dirty="0"/>
              <a:t>Women's versions of traditionally male-dominated events (</a:t>
            </a:r>
            <a:r>
              <a:rPr lang="en-US" sz="2200" b="1" dirty="0"/>
              <a:t>e.g., Women's Weightlifting, Women's Steeplechase</a:t>
            </a:r>
            <a:r>
              <a:rPr lang="en-US" sz="2200" dirty="0"/>
              <a:t>)</a:t>
            </a:r>
          </a:p>
          <a:p>
            <a:pPr marL="342900" indent="-342900">
              <a:buFont typeface="Arial" panose="020B0604020202020204" pitchFamily="34" charset="0"/>
              <a:buChar char="•"/>
            </a:pPr>
            <a:endParaRPr lang="en-US" sz="2200" dirty="0"/>
          </a:p>
          <a:p>
            <a:pPr marL="342900" indent="-342900">
              <a:buFont typeface="Arial" panose="020B0604020202020204" pitchFamily="34" charset="0"/>
              <a:buChar char="•"/>
            </a:pPr>
            <a:r>
              <a:rPr lang="en-US" sz="2200" dirty="0"/>
              <a:t>This trend reflects a modernization of the Olympic Games, promoting gender equality, team collaboration, and appealing to younger audiences through action-packed sports like Snowboarding Slopestyle and Freestyle Skiing.</a:t>
            </a:r>
          </a:p>
        </p:txBody>
      </p:sp>
    </p:spTree>
    <p:extLst>
      <p:ext uri="{BB962C8B-B14F-4D97-AF65-F5344CB8AC3E}">
        <p14:creationId xmlns:p14="http://schemas.microsoft.com/office/powerpoint/2010/main" val="20982778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096323-6101-ADC8-2EDD-983FD8A620F6}"/>
            </a:ext>
          </a:extLst>
        </p:cNvPr>
        <p:cNvGrpSpPr/>
        <p:nvPr/>
      </p:nvGrpSpPr>
      <p:grpSpPr>
        <a:xfrm>
          <a:off x="0" y="0"/>
          <a:ext cx="0" cy="0"/>
          <a:chOff x="0" y="0"/>
          <a:chExt cx="0" cy="0"/>
        </a:xfrm>
      </p:grpSpPr>
      <p:grpSp>
        <p:nvGrpSpPr>
          <p:cNvPr id="3" name="Group 3">
            <a:extLst>
              <a:ext uri="{FF2B5EF4-FFF2-40B4-BE49-F238E27FC236}">
                <a16:creationId xmlns:a16="http://schemas.microsoft.com/office/drawing/2014/main" id="{79A43240-5EA6-503B-FE70-611D08CA007E}"/>
              </a:ext>
            </a:extLst>
          </p:cNvPr>
          <p:cNvGrpSpPr/>
          <p:nvPr/>
        </p:nvGrpSpPr>
        <p:grpSpPr>
          <a:xfrm>
            <a:off x="16112174" y="-190500"/>
            <a:ext cx="2297703" cy="10916870"/>
            <a:chOff x="0" y="0"/>
            <a:chExt cx="1541734" cy="2875225"/>
          </a:xfrm>
        </p:grpSpPr>
        <p:sp>
          <p:nvSpPr>
            <p:cNvPr id="4" name="Freeform 4">
              <a:extLst>
                <a:ext uri="{FF2B5EF4-FFF2-40B4-BE49-F238E27FC236}">
                  <a16:creationId xmlns:a16="http://schemas.microsoft.com/office/drawing/2014/main" id="{5AA08DAE-7557-73F3-ABCA-97C482229F69}"/>
                </a:ext>
              </a:extLst>
            </p:cNvPr>
            <p:cNvSpPr/>
            <p:nvPr/>
          </p:nvSpPr>
          <p:spPr>
            <a:xfrm>
              <a:off x="0" y="0"/>
              <a:ext cx="1541734" cy="2875225"/>
            </a:xfrm>
            <a:custGeom>
              <a:avLst/>
              <a:gdLst/>
              <a:ahLst/>
              <a:cxnLst/>
              <a:rect l="l" t="t" r="r" b="b"/>
              <a:pathLst>
                <a:path w="1541734" h="2875225">
                  <a:moveTo>
                    <a:pt x="0" y="0"/>
                  </a:moveTo>
                  <a:lnTo>
                    <a:pt x="1541734" y="0"/>
                  </a:lnTo>
                  <a:lnTo>
                    <a:pt x="1541734" y="2875225"/>
                  </a:lnTo>
                  <a:lnTo>
                    <a:pt x="0" y="2875225"/>
                  </a:lnTo>
                  <a:close/>
                </a:path>
              </a:pathLst>
            </a:custGeom>
            <a:solidFill>
              <a:srgbClr val="054B91"/>
            </a:solidFill>
          </p:spPr>
        </p:sp>
        <p:sp>
          <p:nvSpPr>
            <p:cNvPr id="5" name="TextBox 5">
              <a:extLst>
                <a:ext uri="{FF2B5EF4-FFF2-40B4-BE49-F238E27FC236}">
                  <a16:creationId xmlns:a16="http://schemas.microsoft.com/office/drawing/2014/main" id="{060110A7-00BD-C1AD-F9A0-DCD01286F089}"/>
                </a:ext>
              </a:extLst>
            </p:cNvPr>
            <p:cNvSpPr txBox="1"/>
            <p:nvPr/>
          </p:nvSpPr>
          <p:spPr>
            <a:xfrm>
              <a:off x="0" y="-47625"/>
              <a:ext cx="1541734" cy="2922850"/>
            </a:xfrm>
            <a:prstGeom prst="rect">
              <a:avLst/>
            </a:prstGeom>
          </p:spPr>
          <p:txBody>
            <a:bodyPr lIns="50800" tIns="50800" rIns="50800" bIns="50800" rtlCol="0" anchor="ctr"/>
            <a:lstStyle/>
            <a:p>
              <a:pPr algn="ctr">
                <a:lnSpc>
                  <a:spcPts val="2659"/>
                </a:lnSpc>
                <a:spcBef>
                  <a:spcPct val="0"/>
                </a:spcBef>
              </a:pPr>
              <a:endParaRPr/>
            </a:p>
          </p:txBody>
        </p:sp>
      </p:grpSp>
      <p:sp>
        <p:nvSpPr>
          <p:cNvPr id="10" name="TextBox 10">
            <a:extLst>
              <a:ext uri="{FF2B5EF4-FFF2-40B4-BE49-F238E27FC236}">
                <a16:creationId xmlns:a16="http://schemas.microsoft.com/office/drawing/2014/main" id="{9E25E2D0-BC92-B661-4B7D-3D6C12C82BB0}"/>
              </a:ext>
            </a:extLst>
          </p:cNvPr>
          <p:cNvSpPr txBox="1"/>
          <p:nvPr/>
        </p:nvSpPr>
        <p:spPr>
          <a:xfrm>
            <a:off x="95250" y="562855"/>
            <a:ext cx="12268200" cy="369332"/>
          </a:xfrm>
          <a:prstGeom prst="rect">
            <a:avLst/>
          </a:prstGeom>
        </p:spPr>
        <p:txBody>
          <a:bodyPr wrap="square" lIns="0" tIns="0" rIns="0" bIns="0" rtlCol="0" anchor="t">
            <a:spAutoFit/>
          </a:bodyPr>
          <a:lstStyle/>
          <a:p>
            <a:r>
              <a:rPr lang="en-US" sz="2400" dirty="0">
                <a:solidFill>
                  <a:srgbClr val="054B91"/>
                </a:solidFill>
                <a:latin typeface="Bold Ink"/>
                <a:ea typeface="Bold Ink"/>
              </a:rPr>
              <a:t>Are there any events that have been discontinued or removed from the Olympics?</a:t>
            </a:r>
          </a:p>
        </p:txBody>
      </p:sp>
      <p:sp>
        <p:nvSpPr>
          <p:cNvPr id="11" name="TextBox 11">
            <a:extLst>
              <a:ext uri="{FF2B5EF4-FFF2-40B4-BE49-F238E27FC236}">
                <a16:creationId xmlns:a16="http://schemas.microsoft.com/office/drawing/2014/main" id="{C0EC528E-1F92-B140-67BC-23BB5573041F}"/>
              </a:ext>
            </a:extLst>
          </p:cNvPr>
          <p:cNvSpPr txBox="1"/>
          <p:nvPr/>
        </p:nvSpPr>
        <p:spPr>
          <a:xfrm>
            <a:off x="7680779" y="1106908"/>
            <a:ext cx="8016421" cy="2954655"/>
          </a:xfrm>
          <a:prstGeom prst="rect">
            <a:avLst/>
          </a:prstGeom>
        </p:spPr>
        <p:txBody>
          <a:bodyPr wrap="square" lIns="0" tIns="0" rIns="0" bIns="0" rtlCol="0" anchor="t">
            <a:spAutoFit/>
          </a:bodyPr>
          <a:lstStyle/>
          <a:p>
            <a:pPr marL="342900" indent="-342900">
              <a:buFont typeface="Arial" panose="020B0604020202020204" pitchFamily="34" charset="0"/>
              <a:buChar char="•"/>
            </a:pPr>
            <a:r>
              <a:rPr lang="en-US" sz="2400" dirty="0"/>
              <a:t>The analysis reveals that several events were discontinued before the 2016 Olympics. Sports like </a:t>
            </a:r>
            <a:r>
              <a:rPr lang="en-US" sz="2400" b="1" dirty="0"/>
              <a:t>Athletics, Swimming, and Shooting had the most discontinued events</a:t>
            </a:r>
            <a:r>
              <a:rPr lang="en-US" sz="2400" dirty="0"/>
              <a:t>. This could be due to changes in Olympic event formats, shifting athlete interest, or governance decisions.</a:t>
            </a:r>
          </a:p>
          <a:p>
            <a:pPr marL="342900" indent="-342900">
              <a:buFont typeface="Arial" panose="020B0604020202020204" pitchFamily="34" charset="0"/>
              <a:buChar char="•"/>
            </a:pPr>
            <a:r>
              <a:rPr lang="en-US" sz="2400" dirty="0"/>
              <a:t>Such trends reflect the evolving nature of the Games and how new sports are introduced while older or less popular ones are phased out.</a:t>
            </a:r>
          </a:p>
        </p:txBody>
      </p:sp>
      <p:grpSp>
        <p:nvGrpSpPr>
          <p:cNvPr id="13" name="Group 13">
            <a:extLst>
              <a:ext uri="{FF2B5EF4-FFF2-40B4-BE49-F238E27FC236}">
                <a16:creationId xmlns:a16="http://schemas.microsoft.com/office/drawing/2014/main" id="{D1C9B717-28AB-A8B1-C3DB-4514A6D538B5}"/>
              </a:ext>
            </a:extLst>
          </p:cNvPr>
          <p:cNvGrpSpPr/>
          <p:nvPr/>
        </p:nvGrpSpPr>
        <p:grpSpPr>
          <a:xfrm>
            <a:off x="-1130717" y="-312599"/>
            <a:ext cx="11414776" cy="824679"/>
            <a:chOff x="0" y="0"/>
            <a:chExt cx="3006361" cy="217199"/>
          </a:xfrm>
        </p:grpSpPr>
        <p:sp>
          <p:nvSpPr>
            <p:cNvPr id="14" name="Freeform 14">
              <a:extLst>
                <a:ext uri="{FF2B5EF4-FFF2-40B4-BE49-F238E27FC236}">
                  <a16:creationId xmlns:a16="http://schemas.microsoft.com/office/drawing/2014/main" id="{04E225B0-8B20-5788-627F-F84851874A08}"/>
                </a:ext>
              </a:extLst>
            </p:cNvPr>
            <p:cNvSpPr/>
            <p:nvPr/>
          </p:nvSpPr>
          <p:spPr>
            <a:xfrm>
              <a:off x="0" y="0"/>
              <a:ext cx="3006361" cy="217199"/>
            </a:xfrm>
            <a:custGeom>
              <a:avLst/>
              <a:gdLst/>
              <a:ahLst/>
              <a:cxnLst/>
              <a:rect l="l" t="t" r="r" b="b"/>
              <a:pathLst>
                <a:path w="3006361" h="217199">
                  <a:moveTo>
                    <a:pt x="0" y="0"/>
                  </a:moveTo>
                  <a:lnTo>
                    <a:pt x="3006361" y="0"/>
                  </a:lnTo>
                  <a:lnTo>
                    <a:pt x="3006361" y="217199"/>
                  </a:lnTo>
                  <a:lnTo>
                    <a:pt x="0" y="217199"/>
                  </a:lnTo>
                  <a:close/>
                </a:path>
              </a:pathLst>
            </a:custGeom>
            <a:solidFill>
              <a:srgbClr val="D24339"/>
            </a:solidFill>
          </p:spPr>
        </p:sp>
        <p:sp>
          <p:nvSpPr>
            <p:cNvPr id="15" name="TextBox 15">
              <a:extLst>
                <a:ext uri="{FF2B5EF4-FFF2-40B4-BE49-F238E27FC236}">
                  <a16:creationId xmlns:a16="http://schemas.microsoft.com/office/drawing/2014/main" id="{4C528E51-821F-33FF-8414-8485A1D33472}"/>
                </a:ext>
              </a:extLst>
            </p:cNvPr>
            <p:cNvSpPr txBox="1"/>
            <p:nvPr/>
          </p:nvSpPr>
          <p:spPr>
            <a:xfrm>
              <a:off x="0" y="-47625"/>
              <a:ext cx="3006361" cy="264824"/>
            </a:xfrm>
            <a:prstGeom prst="rect">
              <a:avLst/>
            </a:prstGeom>
          </p:spPr>
          <p:txBody>
            <a:bodyPr lIns="50800" tIns="50800" rIns="50800" bIns="50800" rtlCol="0" anchor="ctr"/>
            <a:lstStyle/>
            <a:p>
              <a:pPr algn="ctr">
                <a:lnSpc>
                  <a:spcPts val="2659"/>
                </a:lnSpc>
                <a:spcBef>
                  <a:spcPct val="0"/>
                </a:spcBef>
              </a:pPr>
              <a:endParaRPr/>
            </a:p>
          </p:txBody>
        </p:sp>
      </p:grpSp>
      <p:sp>
        <p:nvSpPr>
          <p:cNvPr id="16" name="Freeform 16">
            <a:extLst>
              <a:ext uri="{FF2B5EF4-FFF2-40B4-BE49-F238E27FC236}">
                <a16:creationId xmlns:a16="http://schemas.microsoft.com/office/drawing/2014/main" id="{9950F448-C661-C527-7C2B-0C58D0D710D5}"/>
              </a:ext>
            </a:extLst>
          </p:cNvPr>
          <p:cNvSpPr/>
          <p:nvPr/>
        </p:nvSpPr>
        <p:spPr>
          <a:xfrm>
            <a:off x="15944648" y="8886819"/>
            <a:ext cx="2465229" cy="2465229"/>
          </a:xfrm>
          <a:custGeom>
            <a:avLst/>
            <a:gdLst/>
            <a:ahLst/>
            <a:cxnLst/>
            <a:rect l="l" t="t" r="r" b="b"/>
            <a:pathLst>
              <a:path w="2465229" h="2465229">
                <a:moveTo>
                  <a:pt x="0" y="0"/>
                </a:moveTo>
                <a:lnTo>
                  <a:pt x="2465229" y="0"/>
                </a:lnTo>
                <a:lnTo>
                  <a:pt x="2465229" y="2465229"/>
                </a:lnTo>
                <a:lnTo>
                  <a:pt x="0" y="2465229"/>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IN" dirty="0"/>
          </a:p>
        </p:txBody>
      </p:sp>
      <p:graphicFrame>
        <p:nvGraphicFramePr>
          <p:cNvPr id="6" name="Chart 5">
            <a:extLst>
              <a:ext uri="{FF2B5EF4-FFF2-40B4-BE49-F238E27FC236}">
                <a16:creationId xmlns:a16="http://schemas.microsoft.com/office/drawing/2014/main" id="{88CD35BE-189B-4A29-8B33-C98A9A9392EE}"/>
              </a:ext>
            </a:extLst>
          </p:cNvPr>
          <p:cNvGraphicFramePr>
            <a:graphicFrameLocks/>
          </p:cNvGraphicFramePr>
          <p:nvPr>
            <p:extLst>
              <p:ext uri="{D42A27DB-BD31-4B8C-83A1-F6EECF244321}">
                <p14:modId xmlns:p14="http://schemas.microsoft.com/office/powerpoint/2010/main" val="1292370292"/>
              </p:ext>
            </p:extLst>
          </p:nvPr>
        </p:nvGraphicFramePr>
        <p:xfrm>
          <a:off x="69850" y="6535278"/>
          <a:ext cx="7610929" cy="3584156"/>
        </p:xfrm>
        <a:graphic>
          <a:graphicData uri="http://schemas.openxmlformats.org/drawingml/2006/chart">
            <c:chart xmlns:c="http://schemas.openxmlformats.org/drawingml/2006/chart" xmlns:r="http://schemas.openxmlformats.org/officeDocument/2006/relationships" r:id="rId4"/>
          </a:graphicData>
        </a:graphic>
      </p:graphicFrame>
      <p:sp>
        <p:nvSpPr>
          <p:cNvPr id="9" name="TextBox 8">
            <a:extLst>
              <a:ext uri="{FF2B5EF4-FFF2-40B4-BE49-F238E27FC236}">
                <a16:creationId xmlns:a16="http://schemas.microsoft.com/office/drawing/2014/main" id="{3CA3129F-4553-8F51-BDB7-F2198D0F06D9}"/>
              </a:ext>
            </a:extLst>
          </p:cNvPr>
          <p:cNvSpPr txBox="1"/>
          <p:nvPr/>
        </p:nvSpPr>
        <p:spPr>
          <a:xfrm>
            <a:off x="675410" y="1097837"/>
            <a:ext cx="6639790" cy="5232202"/>
          </a:xfrm>
          <a:prstGeom prst="rect">
            <a:avLst/>
          </a:prstGeom>
          <a:noFill/>
        </p:spPr>
        <p:txBody>
          <a:bodyPr wrap="square">
            <a:spAutoFit/>
          </a:bodyPr>
          <a:lstStyle/>
          <a:p>
            <a:pPr algn="ctr"/>
            <a:r>
              <a:rPr lang="en-US" sz="2800" b="1" i="1" dirty="0">
                <a:solidFill>
                  <a:srgbClr val="054B91"/>
                </a:solidFill>
                <a:latin typeface="Aptos" panose="020B0004020202020204" pitchFamily="34" charset="0"/>
              </a:rPr>
              <a:t>SQL Query</a:t>
            </a:r>
            <a:endParaRPr lang="en-IN" sz="2800" dirty="0"/>
          </a:p>
          <a:p>
            <a:pPr algn="ctr"/>
            <a:r>
              <a:rPr lang="en-IN" dirty="0"/>
              <a:t>SELECT </a:t>
            </a:r>
          </a:p>
          <a:p>
            <a:pPr algn="ctr"/>
            <a:r>
              <a:rPr lang="en-IN" dirty="0"/>
              <a:t>    </a:t>
            </a:r>
            <a:r>
              <a:rPr lang="en-IN" dirty="0" err="1"/>
              <a:t>e.event_name</a:t>
            </a:r>
            <a:r>
              <a:rPr lang="en-IN" dirty="0"/>
              <a:t>,</a:t>
            </a:r>
          </a:p>
          <a:p>
            <a:pPr algn="ctr"/>
            <a:r>
              <a:rPr lang="en-IN" dirty="0"/>
              <a:t>    </a:t>
            </a:r>
            <a:r>
              <a:rPr lang="en-IN" dirty="0" err="1"/>
              <a:t>s.sport_name</a:t>
            </a:r>
            <a:r>
              <a:rPr lang="en-IN" dirty="0"/>
              <a:t>,</a:t>
            </a:r>
          </a:p>
          <a:p>
            <a:pPr algn="ctr"/>
            <a:r>
              <a:rPr lang="en-IN" dirty="0"/>
              <a:t>    MAX(</a:t>
            </a:r>
            <a:r>
              <a:rPr lang="en-IN" dirty="0" err="1"/>
              <a:t>g.games_year</a:t>
            </a:r>
            <a:r>
              <a:rPr lang="en-IN" dirty="0"/>
              <a:t>) AS </a:t>
            </a:r>
            <a:r>
              <a:rPr lang="en-IN" dirty="0" err="1"/>
              <a:t>last_appearance_year</a:t>
            </a:r>
            <a:endParaRPr lang="en-IN" dirty="0"/>
          </a:p>
          <a:p>
            <a:pPr algn="ctr"/>
            <a:r>
              <a:rPr lang="en-IN" dirty="0"/>
              <a:t>FROM </a:t>
            </a:r>
          </a:p>
          <a:p>
            <a:pPr algn="ctr"/>
            <a:r>
              <a:rPr lang="en-IN" dirty="0"/>
              <a:t>    event e</a:t>
            </a:r>
          </a:p>
          <a:p>
            <a:pPr algn="ctr"/>
            <a:r>
              <a:rPr lang="en-IN" dirty="0"/>
              <a:t>JOIN sport s ON </a:t>
            </a:r>
            <a:r>
              <a:rPr lang="en-IN" dirty="0" err="1"/>
              <a:t>e.sport_id</a:t>
            </a:r>
            <a:r>
              <a:rPr lang="en-IN" dirty="0"/>
              <a:t> = s.id</a:t>
            </a:r>
          </a:p>
          <a:p>
            <a:pPr algn="ctr"/>
            <a:r>
              <a:rPr lang="en-IN" dirty="0"/>
              <a:t>JOIN </a:t>
            </a:r>
            <a:r>
              <a:rPr lang="en-IN" dirty="0" err="1"/>
              <a:t>competitor_event</a:t>
            </a:r>
            <a:r>
              <a:rPr lang="en-IN" dirty="0"/>
              <a:t> </a:t>
            </a:r>
            <a:r>
              <a:rPr lang="en-IN" dirty="0" err="1"/>
              <a:t>ce</a:t>
            </a:r>
            <a:r>
              <a:rPr lang="en-IN" dirty="0"/>
              <a:t> ON </a:t>
            </a:r>
            <a:r>
              <a:rPr lang="en-IN" dirty="0" err="1"/>
              <a:t>ce.event_id</a:t>
            </a:r>
            <a:r>
              <a:rPr lang="en-IN" dirty="0"/>
              <a:t> = e.id</a:t>
            </a:r>
          </a:p>
          <a:p>
            <a:pPr algn="ctr"/>
            <a:r>
              <a:rPr lang="en-IN" dirty="0"/>
              <a:t>JOIN </a:t>
            </a:r>
            <a:r>
              <a:rPr lang="en-IN" dirty="0" err="1"/>
              <a:t>games_competitor</a:t>
            </a:r>
            <a:r>
              <a:rPr lang="en-IN" dirty="0"/>
              <a:t> </a:t>
            </a:r>
            <a:r>
              <a:rPr lang="en-IN" dirty="0" err="1"/>
              <a:t>gc</a:t>
            </a:r>
            <a:r>
              <a:rPr lang="en-IN" dirty="0"/>
              <a:t> ON gc.id = </a:t>
            </a:r>
            <a:r>
              <a:rPr lang="en-IN" dirty="0" err="1"/>
              <a:t>ce.competitor_id</a:t>
            </a:r>
            <a:endParaRPr lang="en-IN" dirty="0"/>
          </a:p>
          <a:p>
            <a:pPr algn="ctr"/>
            <a:r>
              <a:rPr lang="en-IN" dirty="0"/>
              <a:t>JOIN games g ON g.id = </a:t>
            </a:r>
            <a:r>
              <a:rPr lang="en-IN" dirty="0" err="1"/>
              <a:t>gc.games_id</a:t>
            </a:r>
            <a:endParaRPr lang="en-IN" dirty="0"/>
          </a:p>
          <a:p>
            <a:pPr algn="ctr"/>
            <a:r>
              <a:rPr lang="en-IN" dirty="0"/>
              <a:t>GROUP BY </a:t>
            </a:r>
          </a:p>
          <a:p>
            <a:pPr algn="ctr"/>
            <a:r>
              <a:rPr lang="en-IN" dirty="0"/>
              <a:t>    </a:t>
            </a:r>
            <a:r>
              <a:rPr lang="en-IN" dirty="0" err="1"/>
              <a:t>e.event_name</a:t>
            </a:r>
            <a:r>
              <a:rPr lang="en-IN" dirty="0"/>
              <a:t>,</a:t>
            </a:r>
          </a:p>
          <a:p>
            <a:pPr algn="ctr"/>
            <a:r>
              <a:rPr lang="en-IN" dirty="0"/>
              <a:t>    </a:t>
            </a:r>
            <a:r>
              <a:rPr lang="en-IN" dirty="0" err="1"/>
              <a:t>s.sport_name</a:t>
            </a:r>
            <a:endParaRPr lang="en-IN" dirty="0"/>
          </a:p>
          <a:p>
            <a:pPr algn="ctr"/>
            <a:r>
              <a:rPr lang="en-IN" dirty="0"/>
              <a:t>HAVING </a:t>
            </a:r>
          </a:p>
          <a:p>
            <a:pPr algn="ctr"/>
            <a:r>
              <a:rPr lang="en-IN" dirty="0"/>
              <a:t>    MAX(</a:t>
            </a:r>
            <a:r>
              <a:rPr lang="en-IN" dirty="0" err="1"/>
              <a:t>g.games_year</a:t>
            </a:r>
            <a:r>
              <a:rPr lang="en-IN" dirty="0"/>
              <a:t>) &lt; 2016</a:t>
            </a:r>
          </a:p>
          <a:p>
            <a:pPr algn="ctr"/>
            <a:r>
              <a:rPr lang="en-IN" dirty="0"/>
              <a:t>ORDER BY </a:t>
            </a:r>
          </a:p>
          <a:p>
            <a:pPr algn="ctr"/>
            <a:r>
              <a:rPr lang="en-IN" dirty="0"/>
              <a:t>    </a:t>
            </a:r>
            <a:r>
              <a:rPr lang="en-IN" dirty="0" err="1"/>
              <a:t>last_appearance_year</a:t>
            </a:r>
            <a:r>
              <a:rPr lang="en-IN" dirty="0"/>
              <a:t>;</a:t>
            </a:r>
          </a:p>
        </p:txBody>
      </p:sp>
      <p:pic>
        <p:nvPicPr>
          <p:cNvPr id="17" name="Picture 16">
            <a:extLst>
              <a:ext uri="{FF2B5EF4-FFF2-40B4-BE49-F238E27FC236}">
                <a16:creationId xmlns:a16="http://schemas.microsoft.com/office/drawing/2014/main" id="{9618E322-3142-1807-28EF-697648E0CC45}"/>
              </a:ext>
            </a:extLst>
          </p:cNvPr>
          <p:cNvPicPr>
            <a:picLocks noChangeAspect="1"/>
          </p:cNvPicPr>
          <p:nvPr/>
        </p:nvPicPr>
        <p:blipFill>
          <a:blip r:embed="rId5"/>
          <a:stretch>
            <a:fillRect/>
          </a:stretch>
        </p:blipFill>
        <p:spPr>
          <a:xfrm>
            <a:off x="8509488" y="5143500"/>
            <a:ext cx="6817518" cy="5107024"/>
          </a:xfrm>
          <a:prstGeom prst="rect">
            <a:avLst/>
          </a:prstGeom>
        </p:spPr>
      </p:pic>
      <p:graphicFrame>
        <p:nvGraphicFramePr>
          <p:cNvPr id="18" name="Table 17">
            <a:extLst>
              <a:ext uri="{FF2B5EF4-FFF2-40B4-BE49-F238E27FC236}">
                <a16:creationId xmlns:a16="http://schemas.microsoft.com/office/drawing/2014/main" id="{B7C86367-A4FC-C895-A259-76A9BA5BDAE5}"/>
              </a:ext>
            </a:extLst>
          </p:cNvPr>
          <p:cNvGraphicFramePr>
            <a:graphicFrameLocks noGrp="1"/>
          </p:cNvGraphicFramePr>
          <p:nvPr>
            <p:extLst>
              <p:ext uri="{D42A27DB-BD31-4B8C-83A1-F6EECF244321}">
                <p14:modId xmlns:p14="http://schemas.microsoft.com/office/powerpoint/2010/main" val="2546974298"/>
              </p:ext>
            </p:extLst>
          </p:nvPr>
        </p:nvGraphicFramePr>
        <p:xfrm>
          <a:off x="8143909" y="4707255"/>
          <a:ext cx="2411276" cy="436245"/>
        </p:xfrm>
        <a:graphic>
          <a:graphicData uri="http://schemas.openxmlformats.org/drawingml/2006/table">
            <a:tbl>
              <a:tblPr>
                <a:tableStyleId>{5C22544A-7EE6-4342-B048-85BDC9FD1C3A}</a:tableStyleId>
              </a:tblPr>
              <a:tblGrid>
                <a:gridCol w="2411276">
                  <a:extLst>
                    <a:ext uri="{9D8B030D-6E8A-4147-A177-3AD203B41FA5}">
                      <a16:colId xmlns:a16="http://schemas.microsoft.com/office/drawing/2014/main" val="3951531167"/>
                    </a:ext>
                  </a:extLst>
                </a:gridCol>
              </a:tblGrid>
              <a:tr h="412590">
                <a:tc>
                  <a:txBody>
                    <a:bodyPr/>
                    <a:lstStyle/>
                    <a:p>
                      <a:pPr algn="ctr" fontAlgn="ctr"/>
                      <a:r>
                        <a:rPr lang="en-US" sz="2800" b="1" i="1" u="none" strike="noStrike" dirty="0">
                          <a:solidFill>
                            <a:srgbClr val="054B91"/>
                          </a:solidFill>
                          <a:effectLst/>
                          <a:latin typeface="Aptos" panose="020B0004020202020204" pitchFamily="34" charset="0"/>
                        </a:rPr>
                        <a:t>DATA SET :</a:t>
                      </a:r>
                      <a:endParaRPr lang="en-IN" sz="2800" b="1" i="1" u="none" strike="noStrike" dirty="0">
                        <a:solidFill>
                          <a:srgbClr val="054B91"/>
                        </a:solidFill>
                        <a:effectLst/>
                        <a:latin typeface="Aptos" panose="020B0004020202020204" pitchFamily="34" charset="0"/>
                      </a:endParaRPr>
                    </a:p>
                  </a:txBody>
                  <a:tcPr marL="9525" marR="9525" marT="9525" marB="0" anchor="ctr"/>
                </a:tc>
                <a:extLst>
                  <a:ext uri="{0D108BD9-81ED-4DB2-BD59-A6C34878D82A}">
                    <a16:rowId xmlns:a16="http://schemas.microsoft.com/office/drawing/2014/main" val="1874117653"/>
                  </a:ext>
                </a:extLst>
              </a:tr>
            </a:tbl>
          </a:graphicData>
        </a:graphic>
      </p:graphicFrame>
    </p:spTree>
    <p:extLst>
      <p:ext uri="{BB962C8B-B14F-4D97-AF65-F5344CB8AC3E}">
        <p14:creationId xmlns:p14="http://schemas.microsoft.com/office/powerpoint/2010/main" val="7363568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8EAF7A-6338-E431-FF00-6B904D16DDF0}"/>
            </a:ext>
          </a:extLst>
        </p:cNvPr>
        <p:cNvGrpSpPr/>
        <p:nvPr/>
      </p:nvGrpSpPr>
      <p:grpSpPr>
        <a:xfrm>
          <a:off x="0" y="0"/>
          <a:ext cx="0" cy="0"/>
          <a:chOff x="0" y="0"/>
          <a:chExt cx="0" cy="0"/>
        </a:xfrm>
      </p:grpSpPr>
      <p:grpSp>
        <p:nvGrpSpPr>
          <p:cNvPr id="3" name="Group 3">
            <a:extLst>
              <a:ext uri="{FF2B5EF4-FFF2-40B4-BE49-F238E27FC236}">
                <a16:creationId xmlns:a16="http://schemas.microsoft.com/office/drawing/2014/main" id="{328D7BFC-A485-7C1F-28D5-A6160CA5A01D}"/>
              </a:ext>
            </a:extLst>
          </p:cNvPr>
          <p:cNvGrpSpPr/>
          <p:nvPr/>
        </p:nvGrpSpPr>
        <p:grpSpPr>
          <a:xfrm>
            <a:off x="-6732378" y="-566398"/>
            <a:ext cx="12226501" cy="6052418"/>
            <a:chOff x="0" y="0"/>
            <a:chExt cx="1436696" cy="711200"/>
          </a:xfrm>
        </p:grpSpPr>
        <p:sp>
          <p:nvSpPr>
            <p:cNvPr id="4" name="Freeform 4">
              <a:extLst>
                <a:ext uri="{FF2B5EF4-FFF2-40B4-BE49-F238E27FC236}">
                  <a16:creationId xmlns:a16="http://schemas.microsoft.com/office/drawing/2014/main" id="{22FB61FE-44FA-9FC3-23B9-606382F3E756}"/>
                </a:ext>
              </a:extLst>
            </p:cNvPr>
            <p:cNvSpPr/>
            <p:nvPr/>
          </p:nvSpPr>
          <p:spPr>
            <a:xfrm>
              <a:off x="0" y="0"/>
              <a:ext cx="1436696" cy="711200"/>
            </a:xfrm>
            <a:custGeom>
              <a:avLst/>
              <a:gdLst/>
              <a:ahLst/>
              <a:cxnLst/>
              <a:rect l="l" t="t" r="r" b="b"/>
              <a:pathLst>
                <a:path w="1436696" h="711200">
                  <a:moveTo>
                    <a:pt x="718348" y="711200"/>
                  </a:moveTo>
                  <a:lnTo>
                    <a:pt x="1436696" y="0"/>
                  </a:lnTo>
                  <a:lnTo>
                    <a:pt x="0" y="0"/>
                  </a:lnTo>
                  <a:lnTo>
                    <a:pt x="718348" y="711200"/>
                  </a:lnTo>
                  <a:close/>
                </a:path>
              </a:pathLst>
            </a:custGeom>
            <a:solidFill>
              <a:srgbClr val="054B91"/>
            </a:solidFill>
          </p:spPr>
        </p:sp>
        <p:sp>
          <p:nvSpPr>
            <p:cNvPr id="5" name="TextBox 5">
              <a:extLst>
                <a:ext uri="{FF2B5EF4-FFF2-40B4-BE49-F238E27FC236}">
                  <a16:creationId xmlns:a16="http://schemas.microsoft.com/office/drawing/2014/main" id="{74FA8CC5-52A2-A3D2-4C71-0CB12F42432F}"/>
                </a:ext>
              </a:extLst>
            </p:cNvPr>
            <p:cNvSpPr txBox="1"/>
            <p:nvPr/>
          </p:nvSpPr>
          <p:spPr>
            <a:xfrm>
              <a:off x="224484" y="3175"/>
              <a:ext cx="987729" cy="377825"/>
            </a:xfrm>
            <a:prstGeom prst="rect">
              <a:avLst/>
            </a:prstGeom>
          </p:spPr>
          <p:txBody>
            <a:bodyPr lIns="50800" tIns="50800" rIns="50800" bIns="50800" rtlCol="0" anchor="ctr"/>
            <a:lstStyle/>
            <a:p>
              <a:pPr algn="ctr">
                <a:lnSpc>
                  <a:spcPts val="2659"/>
                </a:lnSpc>
              </a:pPr>
              <a:endParaRPr/>
            </a:p>
          </p:txBody>
        </p:sp>
      </p:grpSp>
      <p:sp>
        <p:nvSpPr>
          <p:cNvPr id="12" name="TextBox 12">
            <a:extLst>
              <a:ext uri="{FF2B5EF4-FFF2-40B4-BE49-F238E27FC236}">
                <a16:creationId xmlns:a16="http://schemas.microsoft.com/office/drawing/2014/main" id="{37C1744C-A313-82A7-C949-4B3AE03D90C6}"/>
              </a:ext>
            </a:extLst>
          </p:cNvPr>
          <p:cNvSpPr txBox="1"/>
          <p:nvPr/>
        </p:nvSpPr>
        <p:spPr>
          <a:xfrm>
            <a:off x="4953000" y="0"/>
            <a:ext cx="11721387" cy="369332"/>
          </a:xfrm>
          <a:prstGeom prst="rect">
            <a:avLst/>
          </a:prstGeom>
        </p:spPr>
        <p:txBody>
          <a:bodyPr wrap="square" lIns="0" tIns="0" rIns="0" bIns="0" rtlCol="0" anchor="t">
            <a:spAutoFit/>
          </a:bodyPr>
          <a:lstStyle/>
          <a:p>
            <a:r>
              <a:rPr lang="en-US" sz="2400" dirty="0">
                <a:solidFill>
                  <a:srgbClr val="054B91"/>
                </a:solidFill>
                <a:latin typeface="Bold Ink"/>
                <a:ea typeface="Bold Ink"/>
              </a:rPr>
              <a:t>Are there any notable trends in the height and weight of participants over time?</a:t>
            </a:r>
          </a:p>
        </p:txBody>
      </p:sp>
      <p:sp>
        <p:nvSpPr>
          <p:cNvPr id="13" name="TextBox 13">
            <a:extLst>
              <a:ext uri="{FF2B5EF4-FFF2-40B4-BE49-F238E27FC236}">
                <a16:creationId xmlns:a16="http://schemas.microsoft.com/office/drawing/2014/main" id="{1D08884A-2832-CE9C-62D0-310C55132393}"/>
              </a:ext>
            </a:extLst>
          </p:cNvPr>
          <p:cNvSpPr txBox="1"/>
          <p:nvPr/>
        </p:nvSpPr>
        <p:spPr>
          <a:xfrm>
            <a:off x="9982200" y="889089"/>
            <a:ext cx="8527309" cy="4756174"/>
          </a:xfrm>
          <a:prstGeom prst="rect">
            <a:avLst/>
          </a:prstGeom>
        </p:spPr>
        <p:txBody>
          <a:bodyPr wrap="square" lIns="0" tIns="0" rIns="0" bIns="0" rtlCol="0" anchor="t">
            <a:spAutoFit/>
          </a:bodyPr>
          <a:lstStyle/>
          <a:p>
            <a:pPr marL="342900" indent="-342900" algn="just">
              <a:lnSpc>
                <a:spcPts val="3079"/>
              </a:lnSpc>
              <a:buFont typeface="Arial" panose="020B0604020202020204" pitchFamily="34" charset="0"/>
              <a:buChar char="•"/>
            </a:pPr>
            <a:r>
              <a:rPr lang="en-US" sz="2400" dirty="0"/>
              <a:t>From the data, there's a gradual increase in both average height and weight of Olympic participants from earlier years to recent ones (up to 2016).</a:t>
            </a:r>
          </a:p>
          <a:p>
            <a:pPr marL="342900" indent="-342900" algn="just">
              <a:lnSpc>
                <a:spcPts val="3079"/>
              </a:lnSpc>
              <a:buFont typeface="Arial" panose="020B0604020202020204" pitchFamily="34" charset="0"/>
              <a:buChar char="•"/>
            </a:pPr>
            <a:endParaRPr lang="en-US" sz="2400" dirty="0"/>
          </a:p>
          <a:p>
            <a:pPr marL="342900" indent="-342900" algn="just">
              <a:lnSpc>
                <a:spcPts val="3079"/>
              </a:lnSpc>
              <a:buFont typeface="Arial" panose="020B0604020202020204" pitchFamily="34" charset="0"/>
              <a:buChar char="•"/>
            </a:pPr>
            <a:r>
              <a:rPr lang="en-US" sz="2400" dirty="0"/>
              <a:t>This may suggest advancements in:</a:t>
            </a:r>
          </a:p>
          <a:p>
            <a:pPr marL="342900" indent="-342900" algn="just">
              <a:lnSpc>
                <a:spcPts val="3079"/>
              </a:lnSpc>
              <a:buFont typeface="Arial" panose="020B0604020202020204" pitchFamily="34" charset="0"/>
              <a:buChar char="•"/>
            </a:pPr>
            <a:endParaRPr lang="en-US" sz="2400" dirty="0"/>
          </a:p>
          <a:p>
            <a:pPr marL="342900" indent="-342900" algn="just">
              <a:lnSpc>
                <a:spcPts val="3079"/>
              </a:lnSpc>
              <a:buFont typeface="Arial" panose="020B0604020202020204" pitchFamily="34" charset="0"/>
              <a:buChar char="•"/>
            </a:pPr>
            <a:r>
              <a:rPr lang="en-US" sz="2400" dirty="0"/>
              <a:t>Athletic training and nutrition</a:t>
            </a:r>
          </a:p>
          <a:p>
            <a:pPr marL="342900" indent="-342900" algn="just">
              <a:lnSpc>
                <a:spcPts val="3079"/>
              </a:lnSpc>
              <a:buFont typeface="Arial" panose="020B0604020202020204" pitchFamily="34" charset="0"/>
              <a:buChar char="•"/>
            </a:pPr>
            <a:endParaRPr lang="en-US" sz="2400" dirty="0"/>
          </a:p>
          <a:p>
            <a:pPr marL="342900" indent="-342900" algn="just">
              <a:lnSpc>
                <a:spcPts val="3079"/>
              </a:lnSpc>
              <a:buFont typeface="Arial" panose="020B0604020202020204" pitchFamily="34" charset="0"/>
              <a:buChar char="•"/>
            </a:pPr>
            <a:r>
              <a:rPr lang="en-US" sz="2400" dirty="0"/>
              <a:t>Selection trends favoring </a:t>
            </a:r>
            <a:r>
              <a:rPr lang="en-US" sz="2400" b="1" dirty="0"/>
              <a:t>taller/heavier athletes </a:t>
            </a:r>
            <a:r>
              <a:rPr lang="en-US" sz="2400" dirty="0"/>
              <a:t>in many sports</a:t>
            </a:r>
          </a:p>
          <a:p>
            <a:pPr algn="just">
              <a:lnSpc>
                <a:spcPts val="3079"/>
              </a:lnSpc>
            </a:pPr>
            <a:endParaRPr lang="en-US" sz="2400" dirty="0"/>
          </a:p>
          <a:p>
            <a:pPr marL="342900" indent="-342900" algn="just">
              <a:lnSpc>
                <a:spcPts val="3079"/>
              </a:lnSpc>
              <a:buFont typeface="Arial" panose="020B0604020202020204" pitchFamily="34" charset="0"/>
              <a:buChar char="•"/>
            </a:pPr>
            <a:r>
              <a:rPr lang="en-US" sz="2400" dirty="0"/>
              <a:t>The trend line is not steep, meaning it's consistent rather than drastic.</a:t>
            </a:r>
            <a:endParaRPr lang="en-US" sz="2199" dirty="0">
              <a:solidFill>
                <a:srgbClr val="054B91"/>
              </a:solidFill>
              <a:latin typeface="Poppins"/>
              <a:ea typeface="Poppins"/>
              <a:cs typeface="Poppins"/>
              <a:sym typeface="Poppins"/>
            </a:endParaRPr>
          </a:p>
        </p:txBody>
      </p:sp>
      <p:sp>
        <p:nvSpPr>
          <p:cNvPr id="15" name="TextBox 15">
            <a:extLst>
              <a:ext uri="{FF2B5EF4-FFF2-40B4-BE49-F238E27FC236}">
                <a16:creationId xmlns:a16="http://schemas.microsoft.com/office/drawing/2014/main" id="{F3BFFEA3-D251-8C0D-ED5B-713B5C369721}"/>
              </a:ext>
            </a:extLst>
          </p:cNvPr>
          <p:cNvSpPr txBox="1"/>
          <p:nvPr/>
        </p:nvSpPr>
        <p:spPr>
          <a:xfrm>
            <a:off x="12409928" y="7724903"/>
            <a:ext cx="4017725" cy="391741"/>
          </a:xfrm>
          <a:prstGeom prst="rect">
            <a:avLst/>
          </a:prstGeom>
        </p:spPr>
        <p:txBody>
          <a:bodyPr lIns="0" tIns="0" rIns="0" bIns="0" rtlCol="0" anchor="t">
            <a:spAutoFit/>
          </a:bodyPr>
          <a:lstStyle/>
          <a:p>
            <a:pPr algn="just">
              <a:lnSpc>
                <a:spcPts val="3079"/>
              </a:lnSpc>
            </a:pPr>
            <a:r>
              <a:rPr lang="en-US" sz="2199" dirty="0">
                <a:solidFill>
                  <a:srgbClr val="FFFFFF"/>
                </a:solidFill>
                <a:latin typeface="Poppins"/>
                <a:ea typeface="Poppins"/>
                <a:cs typeface="Poppins"/>
                <a:sym typeface="Poppins"/>
              </a:rPr>
              <a:t>123 Anywhere St., Any City</a:t>
            </a:r>
          </a:p>
        </p:txBody>
      </p:sp>
      <p:sp>
        <p:nvSpPr>
          <p:cNvPr id="16" name="Freeform 16">
            <a:extLst>
              <a:ext uri="{FF2B5EF4-FFF2-40B4-BE49-F238E27FC236}">
                <a16:creationId xmlns:a16="http://schemas.microsoft.com/office/drawing/2014/main" id="{64624B4D-A020-A215-F0D7-526F256649AE}"/>
              </a:ext>
            </a:extLst>
          </p:cNvPr>
          <p:cNvSpPr/>
          <p:nvPr/>
        </p:nvSpPr>
        <p:spPr>
          <a:xfrm>
            <a:off x="-1232614" y="-885814"/>
            <a:ext cx="2465229" cy="2465229"/>
          </a:xfrm>
          <a:custGeom>
            <a:avLst/>
            <a:gdLst/>
            <a:ahLst/>
            <a:cxnLst/>
            <a:rect l="l" t="t" r="r" b="b"/>
            <a:pathLst>
              <a:path w="2465229" h="2465229">
                <a:moveTo>
                  <a:pt x="0" y="0"/>
                </a:moveTo>
                <a:lnTo>
                  <a:pt x="2465228" y="0"/>
                </a:lnTo>
                <a:lnTo>
                  <a:pt x="2465228" y="2465229"/>
                </a:lnTo>
                <a:lnTo>
                  <a:pt x="0" y="2465229"/>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
        <p:nvSpPr>
          <p:cNvPr id="17" name="Freeform 17">
            <a:extLst>
              <a:ext uri="{FF2B5EF4-FFF2-40B4-BE49-F238E27FC236}">
                <a16:creationId xmlns:a16="http://schemas.microsoft.com/office/drawing/2014/main" id="{EFD259FB-63B9-6D7D-35BF-BE8B55C0B667}"/>
              </a:ext>
            </a:extLst>
          </p:cNvPr>
          <p:cNvSpPr/>
          <p:nvPr/>
        </p:nvSpPr>
        <p:spPr>
          <a:xfrm>
            <a:off x="17055386" y="8779958"/>
            <a:ext cx="2465229" cy="2465229"/>
          </a:xfrm>
          <a:custGeom>
            <a:avLst/>
            <a:gdLst/>
            <a:ahLst/>
            <a:cxnLst/>
            <a:rect l="l" t="t" r="r" b="b"/>
            <a:pathLst>
              <a:path w="2465229" h="2465229">
                <a:moveTo>
                  <a:pt x="0" y="0"/>
                </a:moveTo>
                <a:lnTo>
                  <a:pt x="2465228" y="0"/>
                </a:lnTo>
                <a:lnTo>
                  <a:pt x="2465228" y="2465229"/>
                </a:lnTo>
                <a:lnTo>
                  <a:pt x="0" y="2465229"/>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graphicFrame>
        <p:nvGraphicFramePr>
          <p:cNvPr id="8" name="Chart 7">
            <a:extLst>
              <a:ext uri="{FF2B5EF4-FFF2-40B4-BE49-F238E27FC236}">
                <a16:creationId xmlns:a16="http://schemas.microsoft.com/office/drawing/2014/main" id="{87C0789D-417C-4233-91A5-D597C9F1F1A8}"/>
              </a:ext>
            </a:extLst>
          </p:cNvPr>
          <p:cNvGraphicFramePr>
            <a:graphicFrameLocks/>
          </p:cNvGraphicFramePr>
          <p:nvPr>
            <p:extLst>
              <p:ext uri="{D42A27DB-BD31-4B8C-83A1-F6EECF244321}">
                <p14:modId xmlns:p14="http://schemas.microsoft.com/office/powerpoint/2010/main" val="597988578"/>
              </p:ext>
            </p:extLst>
          </p:nvPr>
        </p:nvGraphicFramePr>
        <p:xfrm>
          <a:off x="246222" y="5961363"/>
          <a:ext cx="8897778" cy="3918820"/>
        </p:xfrm>
        <a:graphic>
          <a:graphicData uri="http://schemas.openxmlformats.org/drawingml/2006/chart">
            <c:chart xmlns:c="http://schemas.openxmlformats.org/drawingml/2006/chart" xmlns:r="http://schemas.openxmlformats.org/officeDocument/2006/relationships" r:id="rId4"/>
          </a:graphicData>
        </a:graphic>
      </p:graphicFrame>
      <p:pic>
        <p:nvPicPr>
          <p:cNvPr id="7" name="Picture 6">
            <a:extLst>
              <a:ext uri="{FF2B5EF4-FFF2-40B4-BE49-F238E27FC236}">
                <a16:creationId xmlns:a16="http://schemas.microsoft.com/office/drawing/2014/main" id="{74006F4F-E642-99D8-45A6-5492C104ED37}"/>
              </a:ext>
            </a:extLst>
          </p:cNvPr>
          <p:cNvPicPr>
            <a:picLocks noChangeAspect="1"/>
          </p:cNvPicPr>
          <p:nvPr/>
        </p:nvPicPr>
        <p:blipFill>
          <a:blip r:embed="rId5"/>
          <a:stretch>
            <a:fillRect/>
          </a:stretch>
        </p:blipFill>
        <p:spPr>
          <a:xfrm>
            <a:off x="4218625" y="1282111"/>
            <a:ext cx="4835840" cy="4408889"/>
          </a:xfrm>
          <a:prstGeom prst="rect">
            <a:avLst/>
          </a:prstGeom>
        </p:spPr>
      </p:pic>
      <p:graphicFrame>
        <p:nvGraphicFramePr>
          <p:cNvPr id="9" name="Table 8">
            <a:extLst>
              <a:ext uri="{FF2B5EF4-FFF2-40B4-BE49-F238E27FC236}">
                <a16:creationId xmlns:a16="http://schemas.microsoft.com/office/drawing/2014/main" id="{CCD2F76A-1E0B-B069-6B31-61D7DB37E325}"/>
              </a:ext>
            </a:extLst>
          </p:cNvPr>
          <p:cNvGraphicFramePr>
            <a:graphicFrameLocks noGrp="1"/>
          </p:cNvGraphicFramePr>
          <p:nvPr>
            <p:extLst>
              <p:ext uri="{D42A27DB-BD31-4B8C-83A1-F6EECF244321}">
                <p14:modId xmlns:p14="http://schemas.microsoft.com/office/powerpoint/2010/main" val="1165146454"/>
              </p:ext>
            </p:extLst>
          </p:nvPr>
        </p:nvGraphicFramePr>
        <p:xfrm>
          <a:off x="4214338" y="717607"/>
          <a:ext cx="2066334" cy="436245"/>
        </p:xfrm>
        <a:graphic>
          <a:graphicData uri="http://schemas.openxmlformats.org/drawingml/2006/table">
            <a:tbl>
              <a:tblPr>
                <a:tableStyleId>{5C22544A-7EE6-4342-B048-85BDC9FD1C3A}</a:tableStyleId>
              </a:tblPr>
              <a:tblGrid>
                <a:gridCol w="2066334">
                  <a:extLst>
                    <a:ext uri="{9D8B030D-6E8A-4147-A177-3AD203B41FA5}">
                      <a16:colId xmlns:a16="http://schemas.microsoft.com/office/drawing/2014/main" val="3951531167"/>
                    </a:ext>
                  </a:extLst>
                </a:gridCol>
              </a:tblGrid>
              <a:tr h="412590">
                <a:tc>
                  <a:txBody>
                    <a:bodyPr/>
                    <a:lstStyle/>
                    <a:p>
                      <a:pPr algn="ctr" fontAlgn="ctr"/>
                      <a:r>
                        <a:rPr lang="en-US" sz="2800" b="1" i="1" u="none" strike="noStrike" dirty="0">
                          <a:solidFill>
                            <a:srgbClr val="054B91"/>
                          </a:solidFill>
                          <a:effectLst/>
                          <a:latin typeface="Aptos" panose="020B0004020202020204" pitchFamily="34" charset="0"/>
                        </a:rPr>
                        <a:t>DATA SET :</a:t>
                      </a:r>
                      <a:endParaRPr lang="en-IN" sz="2800" b="1" i="1" u="none" strike="noStrike" dirty="0">
                        <a:solidFill>
                          <a:srgbClr val="054B91"/>
                        </a:solidFill>
                        <a:effectLst/>
                        <a:latin typeface="Aptos" panose="020B0004020202020204" pitchFamily="34" charset="0"/>
                      </a:endParaRPr>
                    </a:p>
                  </a:txBody>
                  <a:tcPr marL="9525" marR="9525" marT="9525" marB="0" anchor="ctr"/>
                </a:tc>
                <a:extLst>
                  <a:ext uri="{0D108BD9-81ED-4DB2-BD59-A6C34878D82A}">
                    <a16:rowId xmlns:a16="http://schemas.microsoft.com/office/drawing/2014/main" val="1874117653"/>
                  </a:ext>
                </a:extLst>
              </a:tr>
            </a:tbl>
          </a:graphicData>
        </a:graphic>
      </p:graphicFrame>
      <p:sp>
        <p:nvSpPr>
          <p:cNvPr id="11" name="TextBox 10">
            <a:extLst>
              <a:ext uri="{FF2B5EF4-FFF2-40B4-BE49-F238E27FC236}">
                <a16:creationId xmlns:a16="http://schemas.microsoft.com/office/drawing/2014/main" id="{08228D88-B67E-99EA-2E52-507F108AD8FD}"/>
              </a:ext>
            </a:extLst>
          </p:cNvPr>
          <p:cNvSpPr txBox="1"/>
          <p:nvPr/>
        </p:nvSpPr>
        <p:spPr>
          <a:xfrm>
            <a:off x="9050178" y="5770819"/>
            <a:ext cx="9144000" cy="4124206"/>
          </a:xfrm>
          <a:prstGeom prst="rect">
            <a:avLst/>
          </a:prstGeom>
          <a:noFill/>
        </p:spPr>
        <p:txBody>
          <a:bodyPr wrap="square">
            <a:spAutoFit/>
          </a:bodyPr>
          <a:lstStyle/>
          <a:p>
            <a:pPr algn="ctr"/>
            <a:r>
              <a:rPr lang="en-US" sz="2800" b="1" i="1" dirty="0">
                <a:solidFill>
                  <a:srgbClr val="054B91"/>
                </a:solidFill>
                <a:latin typeface="Aptos" panose="020B0004020202020204" pitchFamily="34" charset="0"/>
              </a:rPr>
              <a:t>SQL Query</a:t>
            </a:r>
            <a:endParaRPr lang="en-IN" sz="2800" dirty="0"/>
          </a:p>
          <a:p>
            <a:pPr algn="ctr"/>
            <a:r>
              <a:rPr lang="en-IN" dirty="0"/>
              <a:t>SELECT </a:t>
            </a:r>
          </a:p>
          <a:p>
            <a:pPr algn="ctr"/>
            <a:r>
              <a:rPr lang="en-IN" dirty="0"/>
              <a:t>    </a:t>
            </a:r>
            <a:r>
              <a:rPr lang="en-IN" dirty="0" err="1"/>
              <a:t>g.games_year</a:t>
            </a:r>
            <a:r>
              <a:rPr lang="en-IN" dirty="0"/>
              <a:t> AS year,</a:t>
            </a:r>
          </a:p>
          <a:p>
            <a:pPr algn="ctr"/>
            <a:r>
              <a:rPr lang="en-IN" dirty="0"/>
              <a:t>    ROUND(AVG(</a:t>
            </a:r>
            <a:r>
              <a:rPr lang="en-IN" dirty="0" err="1"/>
              <a:t>p.height</a:t>
            </a:r>
            <a:r>
              <a:rPr lang="en-IN" dirty="0"/>
              <a:t>), 1) AS </a:t>
            </a:r>
            <a:r>
              <a:rPr lang="en-IN" dirty="0" err="1"/>
              <a:t>avg_height</a:t>
            </a:r>
            <a:r>
              <a:rPr lang="en-IN" dirty="0"/>
              <a:t>,</a:t>
            </a:r>
          </a:p>
          <a:p>
            <a:pPr algn="ctr"/>
            <a:r>
              <a:rPr lang="en-IN" dirty="0"/>
              <a:t>    ROUND(AVG(</a:t>
            </a:r>
            <a:r>
              <a:rPr lang="en-IN" dirty="0" err="1"/>
              <a:t>p.weight</a:t>
            </a:r>
            <a:r>
              <a:rPr lang="en-IN" dirty="0"/>
              <a:t>), 1) AS </a:t>
            </a:r>
            <a:r>
              <a:rPr lang="en-IN" dirty="0" err="1"/>
              <a:t>avg_weight</a:t>
            </a:r>
            <a:endParaRPr lang="en-IN" dirty="0"/>
          </a:p>
          <a:p>
            <a:pPr algn="ctr"/>
            <a:r>
              <a:rPr lang="en-IN" dirty="0"/>
              <a:t>FROM  games g</a:t>
            </a:r>
          </a:p>
          <a:p>
            <a:pPr algn="ctr"/>
            <a:r>
              <a:rPr lang="en-IN" dirty="0"/>
              <a:t>JOIN  </a:t>
            </a:r>
            <a:r>
              <a:rPr lang="en-IN" dirty="0" err="1"/>
              <a:t>games_competitor</a:t>
            </a:r>
            <a:r>
              <a:rPr lang="en-IN" dirty="0"/>
              <a:t> </a:t>
            </a:r>
            <a:r>
              <a:rPr lang="en-IN" dirty="0" err="1"/>
              <a:t>gc</a:t>
            </a:r>
            <a:r>
              <a:rPr lang="en-IN" dirty="0"/>
              <a:t> ON g.id = </a:t>
            </a:r>
            <a:r>
              <a:rPr lang="en-IN" dirty="0" err="1"/>
              <a:t>gc.games_id</a:t>
            </a:r>
            <a:endParaRPr lang="en-IN" dirty="0"/>
          </a:p>
          <a:p>
            <a:pPr algn="ctr"/>
            <a:r>
              <a:rPr lang="en-IN" dirty="0"/>
              <a:t>JOIN person p ON </a:t>
            </a:r>
            <a:r>
              <a:rPr lang="en-IN" dirty="0" err="1"/>
              <a:t>gc.person_id</a:t>
            </a:r>
            <a:r>
              <a:rPr lang="en-IN" dirty="0"/>
              <a:t> = p.id</a:t>
            </a:r>
          </a:p>
          <a:p>
            <a:pPr algn="ctr"/>
            <a:r>
              <a:rPr lang="en-IN" dirty="0"/>
              <a:t>WHERE </a:t>
            </a:r>
          </a:p>
          <a:p>
            <a:pPr algn="ctr"/>
            <a:r>
              <a:rPr lang="en-IN" dirty="0"/>
              <a:t>    </a:t>
            </a:r>
            <a:r>
              <a:rPr lang="en-IN" dirty="0" err="1"/>
              <a:t>p.height</a:t>
            </a:r>
            <a:r>
              <a:rPr lang="en-IN" dirty="0"/>
              <a:t> IS NOT NULL AND </a:t>
            </a:r>
            <a:r>
              <a:rPr lang="en-IN" dirty="0" err="1"/>
              <a:t>p.weight</a:t>
            </a:r>
            <a:r>
              <a:rPr lang="en-IN" dirty="0"/>
              <a:t> IS NOT NULL</a:t>
            </a:r>
          </a:p>
          <a:p>
            <a:pPr algn="ctr"/>
            <a:r>
              <a:rPr lang="en-IN" dirty="0"/>
              <a:t>GROUP BY </a:t>
            </a:r>
          </a:p>
          <a:p>
            <a:pPr algn="ctr"/>
            <a:r>
              <a:rPr lang="en-IN" dirty="0"/>
              <a:t>    </a:t>
            </a:r>
            <a:r>
              <a:rPr lang="en-IN" dirty="0" err="1"/>
              <a:t>g.games_year</a:t>
            </a:r>
            <a:endParaRPr lang="en-IN" dirty="0"/>
          </a:p>
          <a:p>
            <a:pPr algn="ctr"/>
            <a:r>
              <a:rPr lang="en-IN" dirty="0"/>
              <a:t>ORDER BY </a:t>
            </a:r>
          </a:p>
          <a:p>
            <a:pPr algn="ctr"/>
            <a:r>
              <a:rPr lang="en-IN" dirty="0"/>
              <a:t>    </a:t>
            </a:r>
            <a:r>
              <a:rPr lang="en-IN" dirty="0" err="1"/>
              <a:t>g.games_year</a:t>
            </a:r>
            <a:r>
              <a:rPr lang="en-IN" dirty="0"/>
              <a:t>;</a:t>
            </a:r>
          </a:p>
        </p:txBody>
      </p:sp>
    </p:spTree>
    <p:extLst>
      <p:ext uri="{BB962C8B-B14F-4D97-AF65-F5344CB8AC3E}">
        <p14:creationId xmlns:p14="http://schemas.microsoft.com/office/powerpoint/2010/main" val="41395627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762C14-12F4-640A-799B-714F9FD1700B}"/>
            </a:ext>
          </a:extLst>
        </p:cNvPr>
        <p:cNvGrpSpPr/>
        <p:nvPr/>
      </p:nvGrpSpPr>
      <p:grpSpPr>
        <a:xfrm>
          <a:off x="0" y="0"/>
          <a:ext cx="0" cy="0"/>
          <a:chOff x="0" y="0"/>
          <a:chExt cx="0" cy="0"/>
        </a:xfrm>
      </p:grpSpPr>
      <p:grpSp>
        <p:nvGrpSpPr>
          <p:cNvPr id="3" name="Group 3">
            <a:extLst>
              <a:ext uri="{FF2B5EF4-FFF2-40B4-BE49-F238E27FC236}">
                <a16:creationId xmlns:a16="http://schemas.microsoft.com/office/drawing/2014/main" id="{1126AC8E-16EC-F502-0DBF-1F8A7B263196}"/>
              </a:ext>
            </a:extLst>
          </p:cNvPr>
          <p:cNvGrpSpPr/>
          <p:nvPr/>
        </p:nvGrpSpPr>
        <p:grpSpPr>
          <a:xfrm>
            <a:off x="-2767087" y="-272167"/>
            <a:ext cx="12226501" cy="12977927"/>
            <a:chOff x="0" y="0"/>
            <a:chExt cx="1436696" cy="1524994"/>
          </a:xfrm>
        </p:grpSpPr>
        <p:sp>
          <p:nvSpPr>
            <p:cNvPr id="4" name="Freeform 4">
              <a:extLst>
                <a:ext uri="{FF2B5EF4-FFF2-40B4-BE49-F238E27FC236}">
                  <a16:creationId xmlns:a16="http://schemas.microsoft.com/office/drawing/2014/main" id="{8D9ED685-19AC-5D8C-53F1-6F67E3BB74D4}"/>
                </a:ext>
              </a:extLst>
            </p:cNvPr>
            <p:cNvSpPr/>
            <p:nvPr/>
          </p:nvSpPr>
          <p:spPr>
            <a:xfrm>
              <a:off x="0" y="0"/>
              <a:ext cx="1436696" cy="1524994"/>
            </a:xfrm>
            <a:custGeom>
              <a:avLst/>
              <a:gdLst/>
              <a:ahLst/>
              <a:cxnLst/>
              <a:rect l="l" t="t" r="r" b="b"/>
              <a:pathLst>
                <a:path w="1436696" h="1524994">
                  <a:moveTo>
                    <a:pt x="718348" y="1524994"/>
                  </a:moveTo>
                  <a:lnTo>
                    <a:pt x="1436696" y="0"/>
                  </a:lnTo>
                  <a:lnTo>
                    <a:pt x="0" y="0"/>
                  </a:lnTo>
                  <a:lnTo>
                    <a:pt x="718348" y="1524994"/>
                  </a:lnTo>
                  <a:close/>
                </a:path>
              </a:pathLst>
            </a:custGeom>
            <a:solidFill>
              <a:srgbClr val="054B91"/>
            </a:solidFill>
          </p:spPr>
        </p:sp>
        <p:sp>
          <p:nvSpPr>
            <p:cNvPr id="5" name="TextBox 5">
              <a:extLst>
                <a:ext uri="{FF2B5EF4-FFF2-40B4-BE49-F238E27FC236}">
                  <a16:creationId xmlns:a16="http://schemas.microsoft.com/office/drawing/2014/main" id="{C6547F5D-814C-5618-AA01-8455941D0BE3}"/>
                </a:ext>
              </a:extLst>
            </p:cNvPr>
            <p:cNvSpPr txBox="1"/>
            <p:nvPr/>
          </p:nvSpPr>
          <p:spPr>
            <a:xfrm>
              <a:off x="224484" y="61303"/>
              <a:ext cx="987729" cy="755658"/>
            </a:xfrm>
            <a:prstGeom prst="rect">
              <a:avLst/>
            </a:prstGeom>
          </p:spPr>
          <p:txBody>
            <a:bodyPr lIns="50800" tIns="50800" rIns="50800" bIns="50800" rtlCol="0" anchor="ctr"/>
            <a:lstStyle/>
            <a:p>
              <a:pPr algn="ctr">
                <a:lnSpc>
                  <a:spcPts val="2659"/>
                </a:lnSpc>
              </a:pPr>
              <a:endParaRPr/>
            </a:p>
          </p:txBody>
        </p:sp>
      </p:grpSp>
      <p:sp>
        <p:nvSpPr>
          <p:cNvPr id="10" name="TextBox 10">
            <a:extLst>
              <a:ext uri="{FF2B5EF4-FFF2-40B4-BE49-F238E27FC236}">
                <a16:creationId xmlns:a16="http://schemas.microsoft.com/office/drawing/2014/main" id="{4FB66EDA-D3B0-14FB-898F-60E0583693DE}"/>
              </a:ext>
            </a:extLst>
          </p:cNvPr>
          <p:cNvSpPr txBox="1"/>
          <p:nvPr/>
        </p:nvSpPr>
        <p:spPr>
          <a:xfrm>
            <a:off x="9267973" y="-214083"/>
            <a:ext cx="8821329" cy="695703"/>
          </a:xfrm>
          <a:prstGeom prst="rect">
            <a:avLst/>
          </a:prstGeom>
        </p:spPr>
        <p:txBody>
          <a:bodyPr wrap="square" lIns="0" tIns="0" rIns="0" bIns="0" rtlCol="0" anchor="t">
            <a:spAutoFit/>
          </a:bodyPr>
          <a:lstStyle/>
          <a:p>
            <a:pPr>
              <a:lnSpc>
                <a:spcPts val="6681"/>
              </a:lnSpc>
            </a:pPr>
            <a:r>
              <a:rPr lang="en-US" sz="2000" dirty="0">
                <a:solidFill>
                  <a:srgbClr val="054B91"/>
                </a:solidFill>
                <a:latin typeface="Bold Ink"/>
                <a:ea typeface="Bold Ink"/>
              </a:rPr>
              <a:t>Are there any dominant countries or regions in specific sports or events?</a:t>
            </a:r>
          </a:p>
        </p:txBody>
      </p:sp>
      <p:sp>
        <p:nvSpPr>
          <p:cNvPr id="11" name="TextBox 11">
            <a:extLst>
              <a:ext uri="{FF2B5EF4-FFF2-40B4-BE49-F238E27FC236}">
                <a16:creationId xmlns:a16="http://schemas.microsoft.com/office/drawing/2014/main" id="{6FA67828-A5D6-EB9D-7E30-3E7B04869D7E}"/>
              </a:ext>
            </a:extLst>
          </p:cNvPr>
          <p:cNvSpPr txBox="1"/>
          <p:nvPr/>
        </p:nvSpPr>
        <p:spPr>
          <a:xfrm>
            <a:off x="7467600" y="6464532"/>
            <a:ext cx="10820400" cy="3693319"/>
          </a:xfrm>
          <a:prstGeom prst="rect">
            <a:avLst/>
          </a:prstGeom>
        </p:spPr>
        <p:txBody>
          <a:bodyPr wrap="square" lIns="0" tIns="0" rIns="0" bIns="0" rtlCol="0" anchor="t">
            <a:spAutoFit/>
          </a:bodyPr>
          <a:lstStyle/>
          <a:p>
            <a:pPr marL="342900" indent="-342900">
              <a:buFont typeface="Arial" panose="020B0604020202020204" pitchFamily="34" charset="0"/>
              <a:buChar char="•"/>
            </a:pPr>
            <a:r>
              <a:rPr lang="en-US" sz="2400" dirty="0"/>
              <a:t>Sweden, USA, and Canada dominate Men’s </a:t>
            </a:r>
            <a:r>
              <a:rPr lang="en-US" sz="2400" b="1" dirty="0"/>
              <a:t>Ice Hockey, with Sweden leading the medal tally</a:t>
            </a:r>
            <a:r>
              <a:rPr lang="en-US" sz="2400" dirty="0"/>
              <a:t>.</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India and UK show historical dominance in Men’s Field Hockey.</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The USA appears multiple times across Basketball, Gymnastics, and Swimming, reflecting broad sports dominance.</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Some countries (</a:t>
            </a:r>
            <a:r>
              <a:rPr lang="en-US" sz="2400" b="1" dirty="0"/>
              <a:t>like Czechoslovakia and Yugoslavia</a:t>
            </a:r>
            <a:r>
              <a:rPr lang="en-US" sz="2400" dirty="0"/>
              <a:t>) show up strongly in specific legacy sports.</a:t>
            </a:r>
          </a:p>
        </p:txBody>
      </p:sp>
      <p:sp>
        <p:nvSpPr>
          <p:cNvPr id="16" name="Freeform 16">
            <a:extLst>
              <a:ext uri="{FF2B5EF4-FFF2-40B4-BE49-F238E27FC236}">
                <a16:creationId xmlns:a16="http://schemas.microsoft.com/office/drawing/2014/main" id="{47EBD870-76E8-FDB4-4783-A67A07082223}"/>
              </a:ext>
            </a:extLst>
          </p:cNvPr>
          <p:cNvSpPr/>
          <p:nvPr/>
        </p:nvSpPr>
        <p:spPr>
          <a:xfrm>
            <a:off x="-970363" y="-952971"/>
            <a:ext cx="2465229" cy="2465229"/>
          </a:xfrm>
          <a:custGeom>
            <a:avLst/>
            <a:gdLst/>
            <a:ahLst/>
            <a:cxnLst/>
            <a:rect l="l" t="t" r="r" b="b"/>
            <a:pathLst>
              <a:path w="2465229" h="2465229">
                <a:moveTo>
                  <a:pt x="0" y="0"/>
                </a:moveTo>
                <a:lnTo>
                  <a:pt x="2465228" y="0"/>
                </a:lnTo>
                <a:lnTo>
                  <a:pt x="2465228" y="2465228"/>
                </a:lnTo>
                <a:lnTo>
                  <a:pt x="0" y="2465228"/>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graphicFrame>
        <p:nvGraphicFramePr>
          <p:cNvPr id="6" name="Chart 5">
            <a:extLst>
              <a:ext uri="{FF2B5EF4-FFF2-40B4-BE49-F238E27FC236}">
                <a16:creationId xmlns:a16="http://schemas.microsoft.com/office/drawing/2014/main" id="{AECD3B33-63EE-482C-A0A0-8E260ABCD1E2}"/>
              </a:ext>
            </a:extLst>
          </p:cNvPr>
          <p:cNvGraphicFramePr>
            <a:graphicFrameLocks/>
          </p:cNvGraphicFramePr>
          <p:nvPr>
            <p:extLst>
              <p:ext uri="{D42A27DB-BD31-4B8C-83A1-F6EECF244321}">
                <p14:modId xmlns:p14="http://schemas.microsoft.com/office/powerpoint/2010/main" val="3375532157"/>
              </p:ext>
            </p:extLst>
          </p:nvPr>
        </p:nvGraphicFramePr>
        <p:xfrm>
          <a:off x="451651" y="1092046"/>
          <a:ext cx="6477000" cy="3860831"/>
        </p:xfrm>
        <a:graphic>
          <a:graphicData uri="http://schemas.openxmlformats.org/drawingml/2006/chart">
            <c:chart xmlns:c="http://schemas.openxmlformats.org/drawingml/2006/chart" xmlns:r="http://schemas.openxmlformats.org/officeDocument/2006/relationships" r:id="rId4"/>
          </a:graphicData>
        </a:graphic>
      </p:graphicFrame>
      <p:sp>
        <p:nvSpPr>
          <p:cNvPr id="8" name="TextBox 7">
            <a:extLst>
              <a:ext uri="{FF2B5EF4-FFF2-40B4-BE49-F238E27FC236}">
                <a16:creationId xmlns:a16="http://schemas.microsoft.com/office/drawing/2014/main" id="{221744F6-D9BE-68F7-89FE-B02DD95113E4}"/>
              </a:ext>
            </a:extLst>
          </p:cNvPr>
          <p:cNvSpPr txBox="1"/>
          <p:nvPr/>
        </p:nvSpPr>
        <p:spPr>
          <a:xfrm>
            <a:off x="8686800" y="1080078"/>
            <a:ext cx="9018649" cy="4955203"/>
          </a:xfrm>
          <a:prstGeom prst="rect">
            <a:avLst/>
          </a:prstGeom>
          <a:noFill/>
        </p:spPr>
        <p:txBody>
          <a:bodyPr wrap="square">
            <a:spAutoFit/>
          </a:bodyPr>
          <a:lstStyle/>
          <a:p>
            <a:pPr algn="ctr"/>
            <a:r>
              <a:rPr lang="en-US" sz="2800" b="1" i="1" dirty="0">
                <a:solidFill>
                  <a:srgbClr val="054B91"/>
                </a:solidFill>
                <a:latin typeface="Aptos" panose="020B0004020202020204" pitchFamily="34" charset="0"/>
              </a:rPr>
              <a:t>SQL Query</a:t>
            </a:r>
            <a:endParaRPr lang="en-IN" sz="2800" dirty="0"/>
          </a:p>
          <a:p>
            <a:pPr algn="ctr"/>
            <a:r>
              <a:rPr lang="en-IN" dirty="0"/>
              <a:t>SELECT </a:t>
            </a:r>
          </a:p>
          <a:p>
            <a:pPr algn="ctr"/>
            <a:r>
              <a:rPr lang="en-IN" dirty="0"/>
              <a:t>    </a:t>
            </a:r>
            <a:r>
              <a:rPr lang="en-IN" dirty="0" err="1"/>
              <a:t>nr.region_name</a:t>
            </a:r>
            <a:r>
              <a:rPr lang="en-IN" dirty="0"/>
              <a:t>, </a:t>
            </a:r>
            <a:r>
              <a:rPr lang="en-IN" dirty="0" err="1"/>
              <a:t>s.sport_name</a:t>
            </a:r>
            <a:r>
              <a:rPr lang="en-IN" dirty="0"/>
              <a:t>, </a:t>
            </a:r>
            <a:r>
              <a:rPr lang="en-IN" dirty="0" err="1"/>
              <a:t>e.event_name</a:t>
            </a:r>
            <a:r>
              <a:rPr lang="en-IN" dirty="0"/>
              <a:t>,</a:t>
            </a:r>
          </a:p>
          <a:p>
            <a:pPr algn="ctr"/>
            <a:r>
              <a:rPr lang="en-IN" dirty="0"/>
              <a:t>COUNT(</a:t>
            </a:r>
            <a:r>
              <a:rPr lang="en-IN" dirty="0" err="1"/>
              <a:t>ce.medal_id</a:t>
            </a:r>
            <a:r>
              <a:rPr lang="en-IN" dirty="0"/>
              <a:t>) AS </a:t>
            </a:r>
            <a:r>
              <a:rPr lang="en-IN" dirty="0" err="1"/>
              <a:t>total_medals</a:t>
            </a:r>
            <a:endParaRPr lang="en-IN" dirty="0"/>
          </a:p>
          <a:p>
            <a:pPr algn="ctr"/>
            <a:r>
              <a:rPr lang="en-IN" dirty="0"/>
              <a:t>FROM </a:t>
            </a:r>
          </a:p>
          <a:p>
            <a:pPr algn="ctr"/>
            <a:r>
              <a:rPr lang="en-IN" dirty="0"/>
              <a:t>    </a:t>
            </a:r>
            <a:r>
              <a:rPr lang="en-IN" dirty="0" err="1"/>
              <a:t>competitor_event</a:t>
            </a:r>
            <a:r>
              <a:rPr lang="en-IN" dirty="0"/>
              <a:t> </a:t>
            </a:r>
            <a:r>
              <a:rPr lang="en-IN" dirty="0" err="1"/>
              <a:t>ce</a:t>
            </a:r>
            <a:endParaRPr lang="en-IN" dirty="0"/>
          </a:p>
          <a:p>
            <a:pPr algn="ctr"/>
            <a:r>
              <a:rPr lang="en-IN" dirty="0"/>
              <a:t>JOIN event e ON </a:t>
            </a:r>
            <a:r>
              <a:rPr lang="en-IN" dirty="0" err="1"/>
              <a:t>ce.event_id</a:t>
            </a:r>
            <a:r>
              <a:rPr lang="en-IN" dirty="0"/>
              <a:t> = e.id    </a:t>
            </a:r>
          </a:p>
          <a:p>
            <a:pPr algn="ctr"/>
            <a:r>
              <a:rPr lang="en-IN" dirty="0"/>
              <a:t>JOIN sport s ON </a:t>
            </a:r>
            <a:r>
              <a:rPr lang="en-IN" dirty="0" err="1"/>
              <a:t>e.sport_id</a:t>
            </a:r>
            <a:r>
              <a:rPr lang="en-IN" dirty="0"/>
              <a:t> = s.id</a:t>
            </a:r>
          </a:p>
          <a:p>
            <a:pPr algn="ctr"/>
            <a:r>
              <a:rPr lang="en-IN" dirty="0"/>
              <a:t>JOIN  </a:t>
            </a:r>
            <a:r>
              <a:rPr lang="en-IN" dirty="0" err="1"/>
              <a:t>games_competitor</a:t>
            </a:r>
            <a:r>
              <a:rPr lang="en-IN" dirty="0"/>
              <a:t> </a:t>
            </a:r>
            <a:r>
              <a:rPr lang="en-IN" dirty="0" err="1"/>
              <a:t>gc</a:t>
            </a:r>
            <a:r>
              <a:rPr lang="en-IN" dirty="0"/>
              <a:t> ON </a:t>
            </a:r>
            <a:r>
              <a:rPr lang="en-IN" dirty="0" err="1"/>
              <a:t>ce.competitor_id</a:t>
            </a:r>
            <a:r>
              <a:rPr lang="en-IN" dirty="0"/>
              <a:t> = gc.id</a:t>
            </a:r>
          </a:p>
          <a:p>
            <a:pPr algn="ctr"/>
            <a:r>
              <a:rPr lang="en-IN" dirty="0"/>
              <a:t>JOIN </a:t>
            </a:r>
            <a:r>
              <a:rPr lang="en-IN" dirty="0" err="1"/>
              <a:t>person_region</a:t>
            </a:r>
            <a:r>
              <a:rPr lang="en-IN" dirty="0"/>
              <a:t> pr ON </a:t>
            </a:r>
            <a:r>
              <a:rPr lang="en-IN" dirty="0" err="1"/>
              <a:t>gc.person_id</a:t>
            </a:r>
            <a:r>
              <a:rPr lang="en-IN" dirty="0"/>
              <a:t> = </a:t>
            </a:r>
            <a:r>
              <a:rPr lang="en-IN" dirty="0" err="1"/>
              <a:t>pr.person_id</a:t>
            </a:r>
            <a:r>
              <a:rPr lang="en-IN" dirty="0"/>
              <a:t>   </a:t>
            </a:r>
          </a:p>
          <a:p>
            <a:pPr algn="ctr"/>
            <a:r>
              <a:rPr lang="en-IN" dirty="0"/>
              <a:t>JOIN  </a:t>
            </a:r>
            <a:r>
              <a:rPr lang="en-IN" dirty="0" err="1"/>
              <a:t>noc_region</a:t>
            </a:r>
            <a:r>
              <a:rPr lang="en-IN" dirty="0"/>
              <a:t> nr ON </a:t>
            </a:r>
            <a:r>
              <a:rPr lang="en-IN" dirty="0" err="1"/>
              <a:t>pr.region_id</a:t>
            </a:r>
            <a:r>
              <a:rPr lang="en-IN" dirty="0"/>
              <a:t> = nr.id</a:t>
            </a:r>
          </a:p>
          <a:p>
            <a:pPr algn="ctr"/>
            <a:r>
              <a:rPr lang="en-IN" dirty="0"/>
              <a:t>WHERE </a:t>
            </a:r>
          </a:p>
          <a:p>
            <a:pPr algn="ctr"/>
            <a:r>
              <a:rPr lang="en-IN" dirty="0"/>
              <a:t>    </a:t>
            </a:r>
            <a:r>
              <a:rPr lang="en-IN" dirty="0" err="1"/>
              <a:t>ce.medal_id</a:t>
            </a:r>
            <a:r>
              <a:rPr lang="en-IN" dirty="0"/>
              <a:t> IS NOT NULL</a:t>
            </a:r>
          </a:p>
          <a:p>
            <a:pPr algn="ctr"/>
            <a:r>
              <a:rPr lang="en-IN" dirty="0"/>
              <a:t>GROUP BY </a:t>
            </a:r>
          </a:p>
          <a:p>
            <a:pPr algn="ctr"/>
            <a:r>
              <a:rPr lang="en-IN" dirty="0"/>
              <a:t>    </a:t>
            </a:r>
            <a:r>
              <a:rPr lang="en-IN" dirty="0" err="1"/>
              <a:t>nr.region_name</a:t>
            </a:r>
            <a:r>
              <a:rPr lang="en-IN" dirty="0"/>
              <a:t>, </a:t>
            </a:r>
            <a:r>
              <a:rPr lang="en-IN" dirty="0" err="1"/>
              <a:t>s.sport_name</a:t>
            </a:r>
            <a:r>
              <a:rPr lang="en-IN" dirty="0"/>
              <a:t>, </a:t>
            </a:r>
            <a:r>
              <a:rPr lang="en-IN" dirty="0" err="1"/>
              <a:t>e.event_name</a:t>
            </a:r>
            <a:endParaRPr lang="en-IN" dirty="0"/>
          </a:p>
          <a:p>
            <a:pPr algn="ctr"/>
            <a:r>
              <a:rPr lang="en-IN" dirty="0"/>
              <a:t>ORDER BY </a:t>
            </a:r>
          </a:p>
          <a:p>
            <a:pPr algn="ctr"/>
            <a:r>
              <a:rPr lang="en-IN" dirty="0"/>
              <a:t>    </a:t>
            </a:r>
            <a:r>
              <a:rPr lang="en-IN" dirty="0" err="1"/>
              <a:t>total_medals</a:t>
            </a:r>
            <a:r>
              <a:rPr lang="en-IN" dirty="0"/>
              <a:t> DESC;</a:t>
            </a:r>
          </a:p>
        </p:txBody>
      </p:sp>
      <p:pic>
        <p:nvPicPr>
          <p:cNvPr id="12" name="Picture 11">
            <a:extLst>
              <a:ext uri="{FF2B5EF4-FFF2-40B4-BE49-F238E27FC236}">
                <a16:creationId xmlns:a16="http://schemas.microsoft.com/office/drawing/2014/main" id="{39382E9C-6C5A-C178-6B92-3E129B070ACD}"/>
              </a:ext>
            </a:extLst>
          </p:cNvPr>
          <p:cNvPicPr>
            <a:picLocks noChangeAspect="1"/>
          </p:cNvPicPr>
          <p:nvPr/>
        </p:nvPicPr>
        <p:blipFill>
          <a:blip r:embed="rId5"/>
          <a:stretch>
            <a:fillRect/>
          </a:stretch>
        </p:blipFill>
        <p:spPr>
          <a:xfrm>
            <a:off x="451651" y="6245380"/>
            <a:ext cx="6477000" cy="3860831"/>
          </a:xfrm>
          <a:prstGeom prst="rect">
            <a:avLst/>
          </a:prstGeom>
        </p:spPr>
      </p:pic>
      <p:graphicFrame>
        <p:nvGraphicFramePr>
          <p:cNvPr id="13" name="Table 12">
            <a:extLst>
              <a:ext uri="{FF2B5EF4-FFF2-40B4-BE49-F238E27FC236}">
                <a16:creationId xmlns:a16="http://schemas.microsoft.com/office/drawing/2014/main" id="{5A68F54E-BC26-0616-1FB7-725FC2FDA73F}"/>
              </a:ext>
            </a:extLst>
          </p:cNvPr>
          <p:cNvGraphicFramePr>
            <a:graphicFrameLocks noGrp="1"/>
          </p:cNvGraphicFramePr>
          <p:nvPr>
            <p:extLst>
              <p:ext uri="{D42A27DB-BD31-4B8C-83A1-F6EECF244321}">
                <p14:modId xmlns:p14="http://schemas.microsoft.com/office/powerpoint/2010/main" val="1553251598"/>
              </p:ext>
            </p:extLst>
          </p:nvPr>
        </p:nvGraphicFramePr>
        <p:xfrm>
          <a:off x="498716" y="5633681"/>
          <a:ext cx="2066334" cy="436245"/>
        </p:xfrm>
        <a:graphic>
          <a:graphicData uri="http://schemas.openxmlformats.org/drawingml/2006/table">
            <a:tbl>
              <a:tblPr>
                <a:tableStyleId>{5C22544A-7EE6-4342-B048-85BDC9FD1C3A}</a:tableStyleId>
              </a:tblPr>
              <a:tblGrid>
                <a:gridCol w="2066334">
                  <a:extLst>
                    <a:ext uri="{9D8B030D-6E8A-4147-A177-3AD203B41FA5}">
                      <a16:colId xmlns:a16="http://schemas.microsoft.com/office/drawing/2014/main" val="3951531167"/>
                    </a:ext>
                  </a:extLst>
                </a:gridCol>
              </a:tblGrid>
              <a:tr h="412590">
                <a:tc>
                  <a:txBody>
                    <a:bodyPr/>
                    <a:lstStyle/>
                    <a:p>
                      <a:pPr algn="ctr" fontAlgn="ctr"/>
                      <a:r>
                        <a:rPr lang="en-US" sz="2800" b="1" i="1" u="none" strike="noStrike" dirty="0">
                          <a:solidFill>
                            <a:srgbClr val="054B91"/>
                          </a:solidFill>
                          <a:effectLst/>
                          <a:latin typeface="Aptos" panose="020B0004020202020204" pitchFamily="34" charset="0"/>
                        </a:rPr>
                        <a:t>DATA SET :</a:t>
                      </a:r>
                      <a:endParaRPr lang="en-IN" sz="2800" b="1" i="1" u="none" strike="noStrike" dirty="0">
                        <a:solidFill>
                          <a:srgbClr val="054B91"/>
                        </a:solidFill>
                        <a:effectLst/>
                        <a:latin typeface="Aptos" panose="020B0004020202020204" pitchFamily="34" charset="0"/>
                      </a:endParaRPr>
                    </a:p>
                  </a:txBody>
                  <a:tcPr marL="9525" marR="9525" marT="9525" marB="0" anchor="ctr"/>
                </a:tc>
                <a:extLst>
                  <a:ext uri="{0D108BD9-81ED-4DB2-BD59-A6C34878D82A}">
                    <a16:rowId xmlns:a16="http://schemas.microsoft.com/office/drawing/2014/main" val="1874117653"/>
                  </a:ext>
                </a:extLst>
              </a:tr>
            </a:tbl>
          </a:graphicData>
        </a:graphic>
      </p:graphicFrame>
    </p:spTree>
    <p:extLst>
      <p:ext uri="{BB962C8B-B14F-4D97-AF65-F5344CB8AC3E}">
        <p14:creationId xmlns:p14="http://schemas.microsoft.com/office/powerpoint/2010/main" val="10433083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EF4994-B8F2-7189-69A8-9DECF27B75FD}"/>
            </a:ext>
          </a:extLst>
        </p:cNvPr>
        <p:cNvGrpSpPr/>
        <p:nvPr/>
      </p:nvGrpSpPr>
      <p:grpSpPr>
        <a:xfrm>
          <a:off x="0" y="0"/>
          <a:ext cx="0" cy="0"/>
          <a:chOff x="0" y="0"/>
          <a:chExt cx="0" cy="0"/>
        </a:xfrm>
      </p:grpSpPr>
      <p:grpSp>
        <p:nvGrpSpPr>
          <p:cNvPr id="3" name="Group 3">
            <a:extLst>
              <a:ext uri="{FF2B5EF4-FFF2-40B4-BE49-F238E27FC236}">
                <a16:creationId xmlns:a16="http://schemas.microsoft.com/office/drawing/2014/main" id="{1A56426D-07A9-2819-9286-B50710D1CC19}"/>
              </a:ext>
            </a:extLst>
          </p:cNvPr>
          <p:cNvGrpSpPr/>
          <p:nvPr/>
        </p:nvGrpSpPr>
        <p:grpSpPr>
          <a:xfrm>
            <a:off x="-2997617" y="-419100"/>
            <a:ext cx="12226501" cy="12977927"/>
            <a:chOff x="0" y="0"/>
            <a:chExt cx="1436696" cy="1524994"/>
          </a:xfrm>
        </p:grpSpPr>
        <p:sp>
          <p:nvSpPr>
            <p:cNvPr id="4" name="Freeform 4">
              <a:extLst>
                <a:ext uri="{FF2B5EF4-FFF2-40B4-BE49-F238E27FC236}">
                  <a16:creationId xmlns:a16="http://schemas.microsoft.com/office/drawing/2014/main" id="{9E7F55F9-F858-CB9E-6DAD-90E2D7E402CC}"/>
                </a:ext>
              </a:extLst>
            </p:cNvPr>
            <p:cNvSpPr/>
            <p:nvPr/>
          </p:nvSpPr>
          <p:spPr>
            <a:xfrm>
              <a:off x="0" y="0"/>
              <a:ext cx="1436696" cy="1524994"/>
            </a:xfrm>
            <a:custGeom>
              <a:avLst/>
              <a:gdLst/>
              <a:ahLst/>
              <a:cxnLst/>
              <a:rect l="l" t="t" r="r" b="b"/>
              <a:pathLst>
                <a:path w="1436696" h="1524994">
                  <a:moveTo>
                    <a:pt x="718348" y="1524994"/>
                  </a:moveTo>
                  <a:lnTo>
                    <a:pt x="1436696" y="0"/>
                  </a:lnTo>
                  <a:lnTo>
                    <a:pt x="0" y="0"/>
                  </a:lnTo>
                  <a:lnTo>
                    <a:pt x="718348" y="1524994"/>
                  </a:lnTo>
                  <a:close/>
                </a:path>
              </a:pathLst>
            </a:custGeom>
            <a:solidFill>
              <a:srgbClr val="054B91"/>
            </a:solidFill>
          </p:spPr>
        </p:sp>
        <p:sp>
          <p:nvSpPr>
            <p:cNvPr id="5" name="TextBox 5">
              <a:extLst>
                <a:ext uri="{FF2B5EF4-FFF2-40B4-BE49-F238E27FC236}">
                  <a16:creationId xmlns:a16="http://schemas.microsoft.com/office/drawing/2014/main" id="{8FD3F26E-FEF5-5FA0-0444-7D88DAC1B98E}"/>
                </a:ext>
              </a:extLst>
            </p:cNvPr>
            <p:cNvSpPr txBox="1"/>
            <p:nvPr/>
          </p:nvSpPr>
          <p:spPr>
            <a:xfrm>
              <a:off x="224484" y="61303"/>
              <a:ext cx="987729" cy="755658"/>
            </a:xfrm>
            <a:prstGeom prst="rect">
              <a:avLst/>
            </a:prstGeom>
          </p:spPr>
          <p:txBody>
            <a:bodyPr lIns="50800" tIns="50800" rIns="50800" bIns="50800" rtlCol="0" anchor="ctr"/>
            <a:lstStyle/>
            <a:p>
              <a:pPr algn="ctr">
                <a:lnSpc>
                  <a:spcPts val="2659"/>
                </a:lnSpc>
              </a:pPr>
              <a:endParaRPr/>
            </a:p>
          </p:txBody>
        </p:sp>
      </p:grpSp>
      <p:sp>
        <p:nvSpPr>
          <p:cNvPr id="10" name="TextBox 10">
            <a:extLst>
              <a:ext uri="{FF2B5EF4-FFF2-40B4-BE49-F238E27FC236}">
                <a16:creationId xmlns:a16="http://schemas.microsoft.com/office/drawing/2014/main" id="{2F96B8DD-15E9-ACE9-38E7-B73DEAE72AFA}"/>
              </a:ext>
            </a:extLst>
          </p:cNvPr>
          <p:cNvSpPr txBox="1"/>
          <p:nvPr/>
        </p:nvSpPr>
        <p:spPr>
          <a:xfrm>
            <a:off x="8975709" y="-280458"/>
            <a:ext cx="9458045" cy="1565172"/>
          </a:xfrm>
          <a:prstGeom prst="rect">
            <a:avLst/>
          </a:prstGeom>
        </p:spPr>
        <p:txBody>
          <a:bodyPr wrap="square" lIns="0" tIns="0" rIns="0" bIns="0" rtlCol="0" anchor="t">
            <a:spAutoFit/>
          </a:bodyPr>
          <a:lstStyle/>
          <a:p>
            <a:pPr lvl="0">
              <a:lnSpc>
                <a:spcPts val="6681"/>
              </a:lnSpc>
            </a:pPr>
            <a:r>
              <a:rPr lang="en-US" dirty="0">
                <a:solidFill>
                  <a:srgbClr val="054B91"/>
                </a:solidFill>
                <a:latin typeface="Bold Ink"/>
                <a:ea typeface="Bold Ink"/>
                <a:cs typeface="Bold Ink"/>
                <a:sym typeface="Bold Ink"/>
              </a:rPr>
              <a:t>What factors contribute to the success or performance of participants from different countries?</a:t>
            </a:r>
            <a:endParaRPr lang="en-US" u="none" strike="noStrike" dirty="0">
              <a:solidFill>
                <a:srgbClr val="054B91"/>
              </a:solidFill>
              <a:latin typeface="Bold Ink"/>
              <a:ea typeface="Bold Ink"/>
              <a:cs typeface="Bold Ink"/>
              <a:sym typeface="Bold Ink"/>
            </a:endParaRPr>
          </a:p>
        </p:txBody>
      </p:sp>
      <p:sp>
        <p:nvSpPr>
          <p:cNvPr id="11" name="TextBox 11">
            <a:extLst>
              <a:ext uri="{FF2B5EF4-FFF2-40B4-BE49-F238E27FC236}">
                <a16:creationId xmlns:a16="http://schemas.microsoft.com/office/drawing/2014/main" id="{9F89610D-E66F-146F-F6D6-62C9C8F49E8B}"/>
              </a:ext>
            </a:extLst>
          </p:cNvPr>
          <p:cNvSpPr txBox="1"/>
          <p:nvPr/>
        </p:nvSpPr>
        <p:spPr>
          <a:xfrm>
            <a:off x="7853676" y="6727243"/>
            <a:ext cx="10432754" cy="3559757"/>
          </a:xfrm>
          <a:prstGeom prst="rect">
            <a:avLst/>
          </a:prstGeom>
        </p:spPr>
        <p:txBody>
          <a:bodyPr wrap="square" lIns="0" tIns="0" rIns="0" bIns="0" rtlCol="0" anchor="t">
            <a:spAutoFit/>
          </a:bodyPr>
          <a:lstStyle/>
          <a:p>
            <a:pPr marL="342900" indent="-342900" algn="just">
              <a:lnSpc>
                <a:spcPts val="3079"/>
              </a:lnSpc>
              <a:buFont typeface="Arial" panose="020B0604020202020204" pitchFamily="34" charset="0"/>
              <a:buChar char="•"/>
            </a:pPr>
            <a:r>
              <a:rPr lang="en-US" sz="2400" dirty="0"/>
              <a:t>Top Participating Countries:</a:t>
            </a:r>
          </a:p>
          <a:p>
            <a:pPr marL="342900" indent="-342900" algn="just">
              <a:lnSpc>
                <a:spcPts val="3079"/>
              </a:lnSpc>
              <a:buFont typeface="Arial" panose="020B0604020202020204" pitchFamily="34" charset="0"/>
              <a:buChar char="•"/>
            </a:pPr>
            <a:r>
              <a:rPr lang="en-US" sz="2400" dirty="0"/>
              <a:t>USA (</a:t>
            </a:r>
            <a:r>
              <a:rPr lang="en-US" sz="2400" b="1" dirty="0"/>
              <a:t>26 Olympics, 18,127 events, 9225 athletes</a:t>
            </a:r>
            <a:r>
              <a:rPr lang="en-US" sz="2400" dirty="0"/>
              <a:t>)</a:t>
            </a:r>
          </a:p>
          <a:p>
            <a:pPr marL="342900" indent="-342900" algn="just">
              <a:lnSpc>
                <a:spcPts val="3079"/>
              </a:lnSpc>
              <a:buFont typeface="Arial" panose="020B0604020202020204" pitchFamily="34" charset="0"/>
              <a:buChar char="•"/>
            </a:pPr>
            <a:r>
              <a:rPr lang="en-US" sz="2400" dirty="0"/>
              <a:t>UK, France, Germany, Italy also show consistent participation.</a:t>
            </a:r>
          </a:p>
          <a:p>
            <a:pPr marL="342900" indent="-342900" algn="just">
              <a:lnSpc>
                <a:spcPts val="3079"/>
              </a:lnSpc>
              <a:buFont typeface="Arial" panose="020B0604020202020204" pitchFamily="34" charset="0"/>
              <a:buChar char="•"/>
            </a:pPr>
            <a:r>
              <a:rPr lang="en-US" sz="2400" dirty="0"/>
              <a:t>Most Efficient Countries:</a:t>
            </a:r>
          </a:p>
          <a:p>
            <a:pPr marL="342900" indent="-342900" algn="just">
              <a:lnSpc>
                <a:spcPts val="3079"/>
              </a:lnSpc>
              <a:buFont typeface="Arial" panose="020B0604020202020204" pitchFamily="34" charset="0"/>
              <a:buChar char="•"/>
            </a:pPr>
            <a:r>
              <a:rPr lang="en-US" sz="2400" dirty="0"/>
              <a:t>West Germany, Slovakia, Czech Republic, Serbia, East Germany, and Russia have high medals per 100 events or athletes (</a:t>
            </a:r>
            <a:r>
              <a:rPr lang="en-US" sz="2400" b="1" dirty="0"/>
              <a:t>above 170+</a:t>
            </a:r>
            <a:r>
              <a:rPr lang="en-US" sz="2400" dirty="0"/>
              <a:t>).</a:t>
            </a:r>
          </a:p>
          <a:p>
            <a:pPr marL="342900" indent="-342900" algn="just">
              <a:lnSpc>
                <a:spcPts val="3079"/>
              </a:lnSpc>
              <a:buFont typeface="Arial" panose="020B0604020202020204" pitchFamily="34" charset="0"/>
              <a:buChar char="•"/>
            </a:pPr>
            <a:r>
              <a:rPr lang="en-US" sz="2400" dirty="0"/>
              <a:t>This shows strong performance despite fewer total appearances.</a:t>
            </a:r>
          </a:p>
          <a:p>
            <a:pPr marL="342900" indent="-342900" algn="just">
              <a:lnSpc>
                <a:spcPts val="3079"/>
              </a:lnSpc>
              <a:buFont typeface="Arial" panose="020B0604020202020204" pitchFamily="34" charset="0"/>
              <a:buChar char="•"/>
            </a:pPr>
            <a:r>
              <a:rPr lang="en-US" sz="2400" dirty="0"/>
              <a:t> Comparison:</a:t>
            </a:r>
          </a:p>
          <a:p>
            <a:pPr marL="342900" indent="-342900" algn="just">
              <a:lnSpc>
                <a:spcPts val="3079"/>
              </a:lnSpc>
              <a:buFont typeface="Arial" panose="020B0604020202020204" pitchFamily="34" charset="0"/>
              <a:buChar char="•"/>
            </a:pPr>
            <a:r>
              <a:rPr lang="en-US" sz="2400" dirty="0"/>
              <a:t>USA, UK, and France dominate in total participation and medal count.</a:t>
            </a:r>
          </a:p>
        </p:txBody>
      </p:sp>
      <p:sp>
        <p:nvSpPr>
          <p:cNvPr id="16" name="Freeform 16">
            <a:extLst>
              <a:ext uri="{FF2B5EF4-FFF2-40B4-BE49-F238E27FC236}">
                <a16:creationId xmlns:a16="http://schemas.microsoft.com/office/drawing/2014/main" id="{A3818ACA-1805-ABFF-760F-91DB48C2BE91}"/>
              </a:ext>
            </a:extLst>
          </p:cNvPr>
          <p:cNvSpPr/>
          <p:nvPr/>
        </p:nvSpPr>
        <p:spPr>
          <a:xfrm>
            <a:off x="-1022416" y="-706063"/>
            <a:ext cx="2465229" cy="2465229"/>
          </a:xfrm>
          <a:custGeom>
            <a:avLst/>
            <a:gdLst/>
            <a:ahLst/>
            <a:cxnLst/>
            <a:rect l="l" t="t" r="r" b="b"/>
            <a:pathLst>
              <a:path w="2465229" h="2465229">
                <a:moveTo>
                  <a:pt x="0" y="0"/>
                </a:moveTo>
                <a:lnTo>
                  <a:pt x="2465228" y="0"/>
                </a:lnTo>
                <a:lnTo>
                  <a:pt x="2465228" y="2465228"/>
                </a:lnTo>
                <a:lnTo>
                  <a:pt x="0" y="2465228"/>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graphicFrame>
        <p:nvGraphicFramePr>
          <p:cNvPr id="6" name="Chart 5">
            <a:extLst>
              <a:ext uri="{FF2B5EF4-FFF2-40B4-BE49-F238E27FC236}">
                <a16:creationId xmlns:a16="http://schemas.microsoft.com/office/drawing/2014/main" id="{2D26CFBF-F306-4B55-8050-868C0CD716B5}"/>
              </a:ext>
            </a:extLst>
          </p:cNvPr>
          <p:cNvGraphicFramePr>
            <a:graphicFrameLocks/>
          </p:cNvGraphicFramePr>
          <p:nvPr>
            <p:extLst>
              <p:ext uri="{D42A27DB-BD31-4B8C-83A1-F6EECF244321}">
                <p14:modId xmlns:p14="http://schemas.microsoft.com/office/powerpoint/2010/main" val="2437247797"/>
              </p:ext>
            </p:extLst>
          </p:nvPr>
        </p:nvGraphicFramePr>
        <p:xfrm>
          <a:off x="0" y="1319185"/>
          <a:ext cx="6705600" cy="3505200"/>
        </p:xfrm>
        <a:graphic>
          <a:graphicData uri="http://schemas.openxmlformats.org/drawingml/2006/chart">
            <c:chart xmlns:c="http://schemas.openxmlformats.org/drawingml/2006/chart" xmlns:r="http://schemas.openxmlformats.org/officeDocument/2006/relationships" r:id="rId5"/>
          </a:graphicData>
        </a:graphic>
      </p:graphicFrame>
      <p:sp>
        <p:nvSpPr>
          <p:cNvPr id="9" name="TextBox 8">
            <a:extLst>
              <a:ext uri="{FF2B5EF4-FFF2-40B4-BE49-F238E27FC236}">
                <a16:creationId xmlns:a16="http://schemas.microsoft.com/office/drawing/2014/main" id="{D7E8B76C-5618-157A-55CB-DCD387689130}"/>
              </a:ext>
            </a:extLst>
          </p:cNvPr>
          <p:cNvSpPr txBox="1"/>
          <p:nvPr/>
        </p:nvSpPr>
        <p:spPr>
          <a:xfrm>
            <a:off x="8751731" y="1053342"/>
            <a:ext cx="9906000" cy="5724644"/>
          </a:xfrm>
          <a:prstGeom prst="rect">
            <a:avLst/>
          </a:prstGeom>
          <a:noFill/>
        </p:spPr>
        <p:txBody>
          <a:bodyPr wrap="square">
            <a:spAutoFit/>
          </a:bodyPr>
          <a:lstStyle/>
          <a:p>
            <a:pPr algn="ctr"/>
            <a:r>
              <a:rPr lang="en-US" sz="2400" b="1" i="1" dirty="0">
                <a:solidFill>
                  <a:srgbClr val="054B91"/>
                </a:solidFill>
                <a:latin typeface="Aptos" panose="020B0004020202020204" pitchFamily="34" charset="0"/>
              </a:rPr>
              <a:t>SQL Query</a:t>
            </a:r>
            <a:endParaRPr lang="en-IN" sz="2400" dirty="0"/>
          </a:p>
          <a:p>
            <a:pPr algn="ctr"/>
            <a:r>
              <a:rPr lang="en-IN" dirty="0"/>
              <a:t>SELECT </a:t>
            </a:r>
          </a:p>
          <a:p>
            <a:pPr algn="ctr"/>
            <a:r>
              <a:rPr lang="en-IN" dirty="0"/>
              <a:t>  </a:t>
            </a:r>
            <a:r>
              <a:rPr lang="en-IN" dirty="0" err="1"/>
              <a:t>nr.region_name</a:t>
            </a:r>
            <a:r>
              <a:rPr lang="en-IN" dirty="0"/>
              <a:t>,</a:t>
            </a:r>
          </a:p>
          <a:p>
            <a:pPr algn="ctr"/>
            <a:r>
              <a:rPr lang="en-IN" dirty="0"/>
              <a:t>  COUNT(DISTINCT </a:t>
            </a:r>
            <a:r>
              <a:rPr lang="en-IN" dirty="0" err="1"/>
              <a:t>gc.person_id</a:t>
            </a:r>
            <a:r>
              <a:rPr lang="en-IN" dirty="0"/>
              <a:t>) AS </a:t>
            </a:r>
            <a:r>
              <a:rPr lang="en-IN" dirty="0" err="1"/>
              <a:t>total_participants</a:t>
            </a:r>
            <a:r>
              <a:rPr lang="en-IN" dirty="0"/>
              <a:t>,</a:t>
            </a:r>
          </a:p>
          <a:p>
            <a:pPr algn="ctr"/>
            <a:r>
              <a:rPr lang="en-IN" dirty="0"/>
              <a:t>  COUNT(</a:t>
            </a:r>
            <a:r>
              <a:rPr lang="en-IN" dirty="0" err="1"/>
              <a:t>ce.medal_id</a:t>
            </a:r>
            <a:r>
              <a:rPr lang="en-IN" dirty="0"/>
              <a:t>) AS </a:t>
            </a:r>
            <a:r>
              <a:rPr lang="en-IN" dirty="0" err="1"/>
              <a:t>total_medals</a:t>
            </a:r>
            <a:r>
              <a:rPr lang="en-IN" dirty="0"/>
              <a:t>,</a:t>
            </a:r>
          </a:p>
          <a:p>
            <a:pPr algn="ctr"/>
            <a:r>
              <a:rPr lang="en-IN" dirty="0"/>
              <a:t>  FLOOR(AVG(</a:t>
            </a:r>
            <a:r>
              <a:rPr lang="en-IN" dirty="0" err="1"/>
              <a:t>gc.age</a:t>
            </a:r>
            <a:r>
              <a:rPr lang="en-IN" dirty="0"/>
              <a:t>)) AS </a:t>
            </a:r>
            <a:r>
              <a:rPr lang="en-IN" dirty="0" err="1"/>
              <a:t>avg_age</a:t>
            </a:r>
            <a:r>
              <a:rPr lang="en-IN" dirty="0"/>
              <a:t>,</a:t>
            </a:r>
          </a:p>
          <a:p>
            <a:pPr algn="ctr"/>
            <a:r>
              <a:rPr lang="en-IN" dirty="0"/>
              <a:t>  ROUND(AVG(</a:t>
            </a:r>
            <a:r>
              <a:rPr lang="en-IN" dirty="0" err="1"/>
              <a:t>p.height</a:t>
            </a:r>
            <a:r>
              <a:rPr lang="en-IN" dirty="0"/>
              <a:t>), 1) AS </a:t>
            </a:r>
            <a:r>
              <a:rPr lang="en-IN" dirty="0" err="1"/>
              <a:t>avg_height</a:t>
            </a:r>
            <a:r>
              <a:rPr lang="en-IN" dirty="0"/>
              <a:t>,</a:t>
            </a:r>
          </a:p>
          <a:p>
            <a:pPr algn="ctr"/>
            <a:r>
              <a:rPr lang="en-IN" dirty="0"/>
              <a:t>  ROUND(AVG(</a:t>
            </a:r>
            <a:r>
              <a:rPr lang="en-IN" dirty="0" err="1"/>
              <a:t>p.weight</a:t>
            </a:r>
            <a:r>
              <a:rPr lang="en-IN" dirty="0"/>
              <a:t>), 1) AS </a:t>
            </a:r>
            <a:r>
              <a:rPr lang="en-IN" dirty="0" err="1"/>
              <a:t>avg_weight</a:t>
            </a:r>
            <a:endParaRPr lang="en-IN" dirty="0"/>
          </a:p>
          <a:p>
            <a:pPr algn="ctr"/>
            <a:r>
              <a:rPr lang="en-IN" dirty="0"/>
              <a:t>FROM  </a:t>
            </a:r>
            <a:r>
              <a:rPr lang="en-IN" dirty="0" err="1"/>
              <a:t>games_competitor</a:t>
            </a:r>
            <a:r>
              <a:rPr lang="en-IN" dirty="0"/>
              <a:t> </a:t>
            </a:r>
            <a:r>
              <a:rPr lang="en-IN" dirty="0" err="1"/>
              <a:t>gc</a:t>
            </a:r>
            <a:endParaRPr lang="en-IN" dirty="0"/>
          </a:p>
          <a:p>
            <a:pPr algn="ctr"/>
            <a:r>
              <a:rPr lang="en-IN" dirty="0"/>
              <a:t>JOIN  person p ON </a:t>
            </a:r>
            <a:r>
              <a:rPr lang="en-IN" dirty="0" err="1"/>
              <a:t>gc.person_id</a:t>
            </a:r>
            <a:r>
              <a:rPr lang="en-IN" dirty="0"/>
              <a:t> = p.id</a:t>
            </a:r>
          </a:p>
          <a:p>
            <a:pPr algn="ctr"/>
            <a:r>
              <a:rPr lang="en-IN" dirty="0"/>
              <a:t>JOIN  </a:t>
            </a:r>
            <a:r>
              <a:rPr lang="en-IN" dirty="0" err="1"/>
              <a:t>person_region</a:t>
            </a:r>
            <a:r>
              <a:rPr lang="en-IN" dirty="0"/>
              <a:t> pr ON p.id = </a:t>
            </a:r>
            <a:r>
              <a:rPr lang="en-IN" dirty="0" err="1"/>
              <a:t>pr.person_id</a:t>
            </a:r>
            <a:endParaRPr lang="en-IN" dirty="0"/>
          </a:p>
          <a:p>
            <a:pPr algn="ctr"/>
            <a:r>
              <a:rPr lang="en-IN" dirty="0"/>
              <a:t>JOIN </a:t>
            </a:r>
            <a:r>
              <a:rPr lang="en-IN" dirty="0" err="1"/>
              <a:t>noc_region</a:t>
            </a:r>
            <a:r>
              <a:rPr lang="en-IN" dirty="0"/>
              <a:t> nr ON </a:t>
            </a:r>
            <a:r>
              <a:rPr lang="en-IN" dirty="0" err="1"/>
              <a:t>pr.region_id</a:t>
            </a:r>
            <a:r>
              <a:rPr lang="en-IN" dirty="0"/>
              <a:t> = nr.id</a:t>
            </a:r>
          </a:p>
          <a:p>
            <a:pPr algn="ctr"/>
            <a:r>
              <a:rPr lang="en-IN" dirty="0"/>
              <a:t>JOIN </a:t>
            </a:r>
            <a:r>
              <a:rPr lang="en-IN" dirty="0" err="1"/>
              <a:t>competitor_event</a:t>
            </a:r>
            <a:r>
              <a:rPr lang="en-IN" dirty="0"/>
              <a:t> </a:t>
            </a:r>
            <a:r>
              <a:rPr lang="en-IN" dirty="0" err="1"/>
              <a:t>ce</a:t>
            </a:r>
            <a:r>
              <a:rPr lang="en-IN" dirty="0"/>
              <a:t> ON gc.id = </a:t>
            </a:r>
            <a:r>
              <a:rPr lang="en-IN" dirty="0" err="1"/>
              <a:t>ce.competitor_id</a:t>
            </a:r>
            <a:endParaRPr lang="en-IN" dirty="0"/>
          </a:p>
          <a:p>
            <a:pPr algn="ctr"/>
            <a:r>
              <a:rPr lang="en-IN" dirty="0"/>
              <a:t>WHERE </a:t>
            </a:r>
          </a:p>
          <a:p>
            <a:pPr algn="ctr"/>
            <a:r>
              <a:rPr lang="en-IN" dirty="0"/>
              <a:t>  </a:t>
            </a:r>
            <a:r>
              <a:rPr lang="en-IN" dirty="0" err="1"/>
              <a:t>ce.medal_id</a:t>
            </a:r>
            <a:r>
              <a:rPr lang="en-IN" dirty="0"/>
              <a:t> IS NOT NULL  AND </a:t>
            </a:r>
            <a:r>
              <a:rPr lang="en-IN" dirty="0" err="1"/>
              <a:t>p.height</a:t>
            </a:r>
            <a:r>
              <a:rPr lang="en-IN" dirty="0"/>
              <a:t> IS NOT NULL</a:t>
            </a:r>
          </a:p>
          <a:p>
            <a:pPr algn="ctr"/>
            <a:r>
              <a:rPr lang="en-IN" dirty="0"/>
              <a:t>  AND </a:t>
            </a:r>
            <a:r>
              <a:rPr lang="en-IN" dirty="0" err="1"/>
              <a:t>p.weight</a:t>
            </a:r>
            <a:r>
              <a:rPr lang="en-IN" dirty="0"/>
              <a:t> IS NOT NULL  AND </a:t>
            </a:r>
            <a:r>
              <a:rPr lang="en-IN" dirty="0" err="1"/>
              <a:t>gc.age</a:t>
            </a:r>
            <a:r>
              <a:rPr lang="en-IN" dirty="0"/>
              <a:t> IS NOT NULL</a:t>
            </a:r>
          </a:p>
          <a:p>
            <a:pPr algn="ctr"/>
            <a:r>
              <a:rPr lang="en-IN" dirty="0"/>
              <a:t>GROUP BY </a:t>
            </a:r>
          </a:p>
          <a:p>
            <a:pPr algn="ctr"/>
            <a:r>
              <a:rPr lang="en-IN" dirty="0"/>
              <a:t>  </a:t>
            </a:r>
            <a:r>
              <a:rPr lang="en-IN" dirty="0" err="1"/>
              <a:t>nr.region_name</a:t>
            </a:r>
            <a:endParaRPr lang="en-IN" dirty="0"/>
          </a:p>
          <a:p>
            <a:pPr algn="ctr"/>
            <a:r>
              <a:rPr lang="en-IN" dirty="0"/>
              <a:t>ORDER BY </a:t>
            </a:r>
          </a:p>
          <a:p>
            <a:pPr algn="ctr"/>
            <a:r>
              <a:rPr lang="en-IN" dirty="0"/>
              <a:t>  </a:t>
            </a:r>
            <a:r>
              <a:rPr lang="en-IN" dirty="0" err="1"/>
              <a:t>total_medals</a:t>
            </a:r>
            <a:r>
              <a:rPr lang="en-IN" dirty="0"/>
              <a:t> DESC;</a:t>
            </a:r>
          </a:p>
        </p:txBody>
      </p:sp>
      <p:pic>
        <p:nvPicPr>
          <p:cNvPr id="13" name="Picture 12">
            <a:extLst>
              <a:ext uri="{FF2B5EF4-FFF2-40B4-BE49-F238E27FC236}">
                <a16:creationId xmlns:a16="http://schemas.microsoft.com/office/drawing/2014/main" id="{26258677-B1EE-4636-8C84-472FF7A5C46D}"/>
              </a:ext>
            </a:extLst>
          </p:cNvPr>
          <p:cNvPicPr>
            <a:picLocks noChangeAspect="1"/>
          </p:cNvPicPr>
          <p:nvPr/>
        </p:nvPicPr>
        <p:blipFill>
          <a:blip r:embed="rId6"/>
          <a:stretch>
            <a:fillRect/>
          </a:stretch>
        </p:blipFill>
        <p:spPr>
          <a:xfrm>
            <a:off x="69873" y="6833024"/>
            <a:ext cx="7230484" cy="3258005"/>
          </a:xfrm>
          <a:prstGeom prst="rect">
            <a:avLst/>
          </a:prstGeom>
        </p:spPr>
      </p:pic>
      <p:graphicFrame>
        <p:nvGraphicFramePr>
          <p:cNvPr id="14" name="Table 13">
            <a:extLst>
              <a:ext uri="{FF2B5EF4-FFF2-40B4-BE49-F238E27FC236}">
                <a16:creationId xmlns:a16="http://schemas.microsoft.com/office/drawing/2014/main" id="{F1305207-7824-3550-7C72-5EA0DDFA2555}"/>
              </a:ext>
            </a:extLst>
          </p:cNvPr>
          <p:cNvGraphicFramePr>
            <a:graphicFrameLocks noGrp="1"/>
          </p:cNvGraphicFramePr>
          <p:nvPr>
            <p:extLst>
              <p:ext uri="{D42A27DB-BD31-4B8C-83A1-F6EECF244321}">
                <p14:modId xmlns:p14="http://schemas.microsoft.com/office/powerpoint/2010/main" val="616708191"/>
              </p:ext>
            </p:extLst>
          </p:nvPr>
        </p:nvGraphicFramePr>
        <p:xfrm>
          <a:off x="7257" y="6315238"/>
          <a:ext cx="2066334" cy="436245"/>
        </p:xfrm>
        <a:graphic>
          <a:graphicData uri="http://schemas.openxmlformats.org/drawingml/2006/table">
            <a:tbl>
              <a:tblPr>
                <a:tableStyleId>{5C22544A-7EE6-4342-B048-85BDC9FD1C3A}</a:tableStyleId>
              </a:tblPr>
              <a:tblGrid>
                <a:gridCol w="2066334">
                  <a:extLst>
                    <a:ext uri="{9D8B030D-6E8A-4147-A177-3AD203B41FA5}">
                      <a16:colId xmlns:a16="http://schemas.microsoft.com/office/drawing/2014/main" val="3951531167"/>
                    </a:ext>
                  </a:extLst>
                </a:gridCol>
              </a:tblGrid>
              <a:tr h="412590">
                <a:tc>
                  <a:txBody>
                    <a:bodyPr/>
                    <a:lstStyle/>
                    <a:p>
                      <a:pPr algn="ctr" fontAlgn="ctr"/>
                      <a:r>
                        <a:rPr lang="en-US" sz="2800" b="1" i="1" u="none" strike="noStrike" dirty="0">
                          <a:solidFill>
                            <a:srgbClr val="054B91"/>
                          </a:solidFill>
                          <a:effectLst/>
                          <a:latin typeface="Aptos" panose="020B0004020202020204" pitchFamily="34" charset="0"/>
                        </a:rPr>
                        <a:t>DATA SET :</a:t>
                      </a:r>
                      <a:endParaRPr lang="en-IN" sz="2800" b="1" i="1" u="none" strike="noStrike" dirty="0">
                        <a:solidFill>
                          <a:srgbClr val="054B91"/>
                        </a:solidFill>
                        <a:effectLst/>
                        <a:latin typeface="Aptos" panose="020B0004020202020204" pitchFamily="34" charset="0"/>
                      </a:endParaRPr>
                    </a:p>
                  </a:txBody>
                  <a:tcPr marL="9525" marR="9525" marT="9525" marB="0" anchor="ctr"/>
                </a:tc>
                <a:extLst>
                  <a:ext uri="{0D108BD9-81ED-4DB2-BD59-A6C34878D82A}">
                    <a16:rowId xmlns:a16="http://schemas.microsoft.com/office/drawing/2014/main" val="1874117653"/>
                  </a:ext>
                </a:extLst>
              </a:tr>
            </a:tbl>
          </a:graphicData>
        </a:graphic>
      </p:graphicFrame>
    </p:spTree>
    <p:extLst>
      <p:ext uri="{BB962C8B-B14F-4D97-AF65-F5344CB8AC3E}">
        <p14:creationId xmlns:p14="http://schemas.microsoft.com/office/powerpoint/2010/main" val="9128843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3366"/>
        </a:solidFill>
        <a:effectLst/>
      </p:bgPr>
    </p:bg>
    <p:spTree>
      <p:nvGrpSpPr>
        <p:cNvPr id="1" name="">
          <a:extLst>
            <a:ext uri="{FF2B5EF4-FFF2-40B4-BE49-F238E27FC236}">
              <a16:creationId xmlns:a16="http://schemas.microsoft.com/office/drawing/2014/main" id="{62025559-D37B-2E02-DDEE-D1BE697DEEC6}"/>
            </a:ext>
          </a:extLst>
        </p:cNvPr>
        <p:cNvGrpSpPr/>
        <p:nvPr/>
      </p:nvGrpSpPr>
      <p:grpSpPr>
        <a:xfrm>
          <a:off x="0" y="0"/>
          <a:ext cx="0" cy="0"/>
          <a:chOff x="0" y="0"/>
          <a:chExt cx="0" cy="0"/>
        </a:xfrm>
      </p:grpSpPr>
      <p:sp>
        <p:nvSpPr>
          <p:cNvPr id="5" name="TextBox 5">
            <a:extLst>
              <a:ext uri="{FF2B5EF4-FFF2-40B4-BE49-F238E27FC236}">
                <a16:creationId xmlns:a16="http://schemas.microsoft.com/office/drawing/2014/main" id="{8BBE5AB4-C77E-7440-FA66-84464F8DC4B9}"/>
              </a:ext>
            </a:extLst>
          </p:cNvPr>
          <p:cNvSpPr txBox="1"/>
          <p:nvPr/>
        </p:nvSpPr>
        <p:spPr>
          <a:xfrm>
            <a:off x="10295809" y="-2599539"/>
            <a:ext cx="16140684" cy="6174115"/>
          </a:xfrm>
          <a:prstGeom prst="rect">
            <a:avLst/>
          </a:prstGeom>
        </p:spPr>
        <p:txBody>
          <a:bodyPr lIns="50800" tIns="50800" rIns="50800" bIns="50800" rtlCol="0" anchor="ctr"/>
          <a:lstStyle/>
          <a:p>
            <a:pPr algn="ctr">
              <a:lnSpc>
                <a:spcPts val="2659"/>
              </a:lnSpc>
            </a:pPr>
            <a:endParaRPr/>
          </a:p>
        </p:txBody>
      </p:sp>
      <p:grpSp>
        <p:nvGrpSpPr>
          <p:cNvPr id="79" name="Group 78">
            <a:extLst>
              <a:ext uri="{FF2B5EF4-FFF2-40B4-BE49-F238E27FC236}">
                <a16:creationId xmlns:a16="http://schemas.microsoft.com/office/drawing/2014/main" id="{DBE82860-E23B-9214-96B9-5EBF93ECCD23}"/>
              </a:ext>
            </a:extLst>
          </p:cNvPr>
          <p:cNvGrpSpPr/>
          <p:nvPr/>
        </p:nvGrpSpPr>
        <p:grpSpPr>
          <a:xfrm>
            <a:off x="12194155" y="16329"/>
            <a:ext cx="6093845" cy="10286997"/>
            <a:chOff x="12259448" y="0"/>
            <a:chExt cx="6093845" cy="10286997"/>
          </a:xfrm>
        </p:grpSpPr>
        <p:sp>
          <p:nvSpPr>
            <p:cNvPr id="44" name="Rectangle 43">
              <a:extLst>
                <a:ext uri="{FF2B5EF4-FFF2-40B4-BE49-F238E27FC236}">
                  <a16:creationId xmlns:a16="http://schemas.microsoft.com/office/drawing/2014/main" id="{A0654E28-B7DA-694B-4EC6-2F6D2D489A4B}"/>
                </a:ext>
              </a:extLst>
            </p:cNvPr>
            <p:cNvSpPr/>
            <p:nvPr/>
          </p:nvSpPr>
          <p:spPr>
            <a:xfrm rot="5400000">
              <a:off x="10162872" y="2096576"/>
              <a:ext cx="10286997" cy="6093845"/>
            </a:xfrm>
            <a:prstGeom prst="rect">
              <a:avLst/>
            </a:prstGeom>
            <a:solidFill>
              <a:schemeClr val="tx2">
                <a:lumMod val="40000"/>
                <a:lumOff val="60000"/>
              </a:schemeClr>
            </a:solidFill>
            <a:ln>
              <a:solidFill>
                <a:schemeClr val="tx2">
                  <a:lumMod val="40000"/>
                  <a:lumOff val="60000"/>
                </a:schemeClr>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i="1" dirty="0">
                <a:latin typeface="Aptos" panose="020B0004020202020204" pitchFamily="34" charset="0"/>
              </a:endParaRPr>
            </a:p>
          </p:txBody>
        </p:sp>
        <p:sp>
          <p:nvSpPr>
            <p:cNvPr id="49" name="TextBox 48">
              <a:extLst>
                <a:ext uri="{FF2B5EF4-FFF2-40B4-BE49-F238E27FC236}">
                  <a16:creationId xmlns:a16="http://schemas.microsoft.com/office/drawing/2014/main" id="{917B1576-1E1F-AF0B-2A62-3B950C13FDF1}"/>
                </a:ext>
              </a:extLst>
            </p:cNvPr>
            <p:cNvSpPr txBox="1"/>
            <p:nvPr/>
          </p:nvSpPr>
          <p:spPr>
            <a:xfrm>
              <a:off x="13923173" y="1146163"/>
              <a:ext cx="2790085" cy="861774"/>
            </a:xfrm>
            <a:prstGeom prst="rect">
              <a:avLst/>
            </a:prstGeom>
            <a:noFill/>
          </p:spPr>
          <p:txBody>
            <a:bodyPr wrap="square">
              <a:spAutoFit/>
            </a:bodyPr>
            <a:lstStyle/>
            <a:p>
              <a:r>
                <a:rPr lang="en-IN" sz="5000" b="1" dirty="0"/>
                <a:t>🥅  </a:t>
              </a:r>
              <a:r>
                <a:rPr lang="en-IN" sz="5000" b="1" dirty="0">
                  <a:solidFill>
                    <a:schemeClr val="bg1"/>
                  </a:solidFill>
                </a:rPr>
                <a:t>Goal</a:t>
              </a:r>
            </a:p>
          </p:txBody>
        </p:sp>
        <p:sp>
          <p:nvSpPr>
            <p:cNvPr id="57" name="TextBox 56">
              <a:extLst>
                <a:ext uri="{FF2B5EF4-FFF2-40B4-BE49-F238E27FC236}">
                  <a16:creationId xmlns:a16="http://schemas.microsoft.com/office/drawing/2014/main" id="{70DFA839-52C9-FBFF-6A55-691BCE26CD10}"/>
                </a:ext>
              </a:extLst>
            </p:cNvPr>
            <p:cNvSpPr txBox="1"/>
            <p:nvPr/>
          </p:nvSpPr>
          <p:spPr>
            <a:xfrm>
              <a:off x="13106402" y="3977586"/>
              <a:ext cx="4322606" cy="2308324"/>
            </a:xfrm>
            <a:prstGeom prst="rect">
              <a:avLst/>
            </a:prstGeom>
            <a:noFill/>
          </p:spPr>
          <p:txBody>
            <a:bodyPr wrap="square">
              <a:spAutoFit/>
            </a:bodyPr>
            <a:lstStyle/>
            <a:p>
              <a:pPr marL="285750" indent="-285750" algn="ctr">
                <a:buFont typeface="Arial" panose="020B0604020202020204" pitchFamily="34" charset="0"/>
                <a:buChar char="•"/>
              </a:pPr>
              <a:r>
                <a:rPr lang="en-US" b="1" i="1" dirty="0">
                  <a:solidFill>
                    <a:schemeClr val="bg1"/>
                  </a:solidFill>
                  <a:latin typeface="Aptos" panose="020B0004020202020204" pitchFamily="34" charset="0"/>
                </a:rPr>
                <a:t>To present a comprehensive data-driven overview of Olympic performance across countries and time.</a:t>
              </a:r>
              <a:br>
                <a:rPr lang="en-US" b="1" i="1" dirty="0">
                  <a:solidFill>
                    <a:schemeClr val="bg1"/>
                  </a:solidFill>
                  <a:latin typeface="Aptos" panose="020B0004020202020204" pitchFamily="34" charset="0"/>
                </a:rPr>
              </a:br>
              <a:r>
                <a:rPr lang="en-US" b="1" i="1" dirty="0">
                  <a:solidFill>
                    <a:schemeClr val="bg1"/>
                  </a:solidFill>
                  <a:latin typeface="Aptos" panose="020B0004020202020204" pitchFamily="34" charset="0"/>
                </a:rPr>
                <a:t>This empowers stakeholders to understand athletic trends, participation growth, and competitive dominance.</a:t>
              </a:r>
            </a:p>
          </p:txBody>
        </p:sp>
      </p:grpSp>
      <p:grpSp>
        <p:nvGrpSpPr>
          <p:cNvPr id="95" name="Group 94">
            <a:extLst>
              <a:ext uri="{FF2B5EF4-FFF2-40B4-BE49-F238E27FC236}">
                <a16:creationId xmlns:a16="http://schemas.microsoft.com/office/drawing/2014/main" id="{5D44BBC7-127E-64A9-D65D-C6F0C8A5D74C}"/>
              </a:ext>
            </a:extLst>
          </p:cNvPr>
          <p:cNvGrpSpPr/>
          <p:nvPr/>
        </p:nvGrpSpPr>
        <p:grpSpPr>
          <a:xfrm>
            <a:off x="6141735" y="-5196"/>
            <a:ext cx="6891352" cy="10297390"/>
            <a:chOff x="5432626" y="2898620"/>
            <a:chExt cx="6891352" cy="10297390"/>
          </a:xfrm>
        </p:grpSpPr>
        <p:sp>
          <p:nvSpPr>
            <p:cNvPr id="91" name="Rectangle 90">
              <a:extLst>
                <a:ext uri="{FF2B5EF4-FFF2-40B4-BE49-F238E27FC236}">
                  <a16:creationId xmlns:a16="http://schemas.microsoft.com/office/drawing/2014/main" id="{9D63E87B-C6AD-83A4-3DC5-C52FF2D1E70B}"/>
                </a:ext>
              </a:extLst>
            </p:cNvPr>
            <p:cNvSpPr/>
            <p:nvPr/>
          </p:nvSpPr>
          <p:spPr>
            <a:xfrm rot="5400000">
              <a:off x="3499923" y="4831323"/>
              <a:ext cx="10297390" cy="6431983"/>
            </a:xfrm>
            <a:prstGeom prst="rect">
              <a:avLst/>
            </a:prstGeom>
            <a:solidFill>
              <a:schemeClr val="tx2">
                <a:lumMod val="60000"/>
                <a:lumOff val="40000"/>
              </a:schemeClr>
            </a:solidFill>
            <a:ln>
              <a:solidFill>
                <a:schemeClr val="tx2">
                  <a:lumMod val="60000"/>
                  <a:lumOff val="40000"/>
                </a:schemeClr>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i="1" dirty="0">
                <a:latin typeface="Aptos" panose="020B0004020202020204" pitchFamily="34" charset="0"/>
              </a:endParaRPr>
            </a:p>
          </p:txBody>
        </p:sp>
        <p:sp>
          <p:nvSpPr>
            <p:cNvPr id="92" name="TextBox 91">
              <a:extLst>
                <a:ext uri="{FF2B5EF4-FFF2-40B4-BE49-F238E27FC236}">
                  <a16:creationId xmlns:a16="http://schemas.microsoft.com/office/drawing/2014/main" id="{6D23A5FF-CB12-BA31-206C-29ACA67D14A1}"/>
                </a:ext>
              </a:extLst>
            </p:cNvPr>
            <p:cNvSpPr txBox="1"/>
            <p:nvPr/>
          </p:nvSpPr>
          <p:spPr>
            <a:xfrm>
              <a:off x="6787472" y="4120497"/>
              <a:ext cx="3655827" cy="861774"/>
            </a:xfrm>
            <a:prstGeom prst="rect">
              <a:avLst/>
            </a:prstGeom>
            <a:noFill/>
          </p:spPr>
          <p:txBody>
            <a:bodyPr wrap="square">
              <a:spAutoFit/>
            </a:bodyPr>
            <a:lstStyle/>
            <a:p>
              <a:r>
                <a:rPr lang="en-IN" sz="5000" b="1" dirty="0"/>
                <a:t>📈  </a:t>
              </a:r>
              <a:r>
                <a:rPr lang="en-IN" sz="5000" b="1" dirty="0">
                  <a:solidFill>
                    <a:schemeClr val="bg1"/>
                  </a:solidFill>
                </a:rPr>
                <a:t>Analysis</a:t>
              </a:r>
              <a:r>
                <a:rPr lang="en-IN" sz="5000" b="1" dirty="0"/>
                <a:t> </a:t>
              </a:r>
              <a:endParaRPr lang="en-IN" sz="5000" b="1" dirty="0">
                <a:solidFill>
                  <a:schemeClr val="bg1"/>
                </a:solidFill>
              </a:endParaRPr>
            </a:p>
          </p:txBody>
        </p:sp>
        <p:sp>
          <p:nvSpPr>
            <p:cNvPr id="93" name="Isosceles Triangle 92">
              <a:extLst>
                <a:ext uri="{FF2B5EF4-FFF2-40B4-BE49-F238E27FC236}">
                  <a16:creationId xmlns:a16="http://schemas.microsoft.com/office/drawing/2014/main" id="{85A0E600-72BC-8A75-06F2-74E4D2D4AC89}"/>
                </a:ext>
              </a:extLst>
            </p:cNvPr>
            <p:cNvSpPr/>
            <p:nvPr/>
          </p:nvSpPr>
          <p:spPr>
            <a:xfrm rot="5400000">
              <a:off x="11501303" y="4218686"/>
              <a:ext cx="1088332" cy="557019"/>
            </a:xfrm>
            <a:prstGeom prst="triangle">
              <a:avLst/>
            </a:prstGeom>
            <a:solidFill>
              <a:schemeClr val="tx2">
                <a:lumMod val="60000"/>
                <a:lumOff val="40000"/>
              </a:schemeClr>
            </a:solidFill>
            <a:ln>
              <a:solidFill>
                <a:schemeClr val="tx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94" name="TextBox 93">
              <a:extLst>
                <a:ext uri="{FF2B5EF4-FFF2-40B4-BE49-F238E27FC236}">
                  <a16:creationId xmlns:a16="http://schemas.microsoft.com/office/drawing/2014/main" id="{CA05FD6C-65CE-E3AF-E04A-CE8FDDEDABC6}"/>
                </a:ext>
              </a:extLst>
            </p:cNvPr>
            <p:cNvSpPr txBox="1"/>
            <p:nvPr/>
          </p:nvSpPr>
          <p:spPr>
            <a:xfrm>
              <a:off x="6175915" y="7117646"/>
              <a:ext cx="4787182" cy="1754326"/>
            </a:xfrm>
            <a:prstGeom prst="rect">
              <a:avLst/>
            </a:prstGeom>
            <a:noFill/>
          </p:spPr>
          <p:txBody>
            <a:bodyPr wrap="square">
              <a:spAutoFit/>
            </a:bodyPr>
            <a:lstStyle/>
            <a:p>
              <a:pPr marL="285750" indent="-285750" algn="ctr">
                <a:buFont typeface="Arial" panose="020B0604020202020204" pitchFamily="34" charset="0"/>
                <a:buChar char="•"/>
              </a:pPr>
              <a:r>
                <a:rPr lang="en-US" b="1" i="1" dirty="0">
                  <a:solidFill>
                    <a:schemeClr val="bg1"/>
                  </a:solidFill>
                  <a:latin typeface="Aptos" panose="020B0004020202020204" pitchFamily="34" charset="0"/>
                </a:rPr>
                <a:t>Data from multiple dimensions—gender, region, season, and event—was explored through 36 questions.</a:t>
              </a:r>
              <a:br>
                <a:rPr lang="en-US" b="1" i="1" dirty="0">
                  <a:solidFill>
                    <a:schemeClr val="bg1"/>
                  </a:solidFill>
                  <a:latin typeface="Aptos" panose="020B0004020202020204" pitchFamily="34" charset="0"/>
                </a:rPr>
              </a:br>
              <a:r>
                <a:rPr lang="en-US" b="1" i="1" dirty="0">
                  <a:solidFill>
                    <a:schemeClr val="bg1"/>
                  </a:solidFill>
                  <a:latin typeface="Aptos" panose="020B0004020202020204" pitchFamily="34" charset="0"/>
                </a:rPr>
                <a:t>Visual dashboards in Excel and Power BI were developed to present findings clearly and interactively.</a:t>
              </a:r>
            </a:p>
          </p:txBody>
        </p:sp>
      </p:grpSp>
      <p:grpSp>
        <p:nvGrpSpPr>
          <p:cNvPr id="96" name="Group 95">
            <a:extLst>
              <a:ext uri="{FF2B5EF4-FFF2-40B4-BE49-F238E27FC236}">
                <a16:creationId xmlns:a16="http://schemas.microsoft.com/office/drawing/2014/main" id="{ADB49DCA-BE92-AB0B-BEC3-2FB02347EFE3}"/>
              </a:ext>
            </a:extLst>
          </p:cNvPr>
          <p:cNvGrpSpPr/>
          <p:nvPr/>
        </p:nvGrpSpPr>
        <p:grpSpPr>
          <a:xfrm>
            <a:off x="-37133" y="2"/>
            <a:ext cx="6611780" cy="10286998"/>
            <a:chOff x="-25474" y="-28152"/>
            <a:chExt cx="6458998" cy="10286998"/>
          </a:xfrm>
        </p:grpSpPr>
        <p:sp>
          <p:nvSpPr>
            <p:cNvPr id="97" name="Rectangle 96">
              <a:extLst>
                <a:ext uri="{FF2B5EF4-FFF2-40B4-BE49-F238E27FC236}">
                  <a16:creationId xmlns:a16="http://schemas.microsoft.com/office/drawing/2014/main" id="{6E5894C9-67D8-F0D0-A3CD-460C75B1E17B}"/>
                </a:ext>
              </a:extLst>
            </p:cNvPr>
            <p:cNvSpPr/>
            <p:nvPr/>
          </p:nvSpPr>
          <p:spPr>
            <a:xfrm rot="5400000">
              <a:off x="-2160179" y="2106553"/>
              <a:ext cx="10286998" cy="6017587"/>
            </a:xfrm>
            <a:prstGeom prst="rect">
              <a:avLst/>
            </a:prstGeom>
            <a:solidFill>
              <a:srgbClr val="0066CC"/>
            </a:solidFill>
            <a:ln>
              <a:solidFill>
                <a:srgbClr val="0066CC"/>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i="1" dirty="0">
                <a:latin typeface="Aptos" panose="020B0004020202020204" pitchFamily="34" charset="0"/>
              </a:endParaRPr>
            </a:p>
          </p:txBody>
        </p:sp>
        <p:sp>
          <p:nvSpPr>
            <p:cNvPr id="98" name="TextBox 12">
              <a:extLst>
                <a:ext uri="{FF2B5EF4-FFF2-40B4-BE49-F238E27FC236}">
                  <a16:creationId xmlns:a16="http://schemas.microsoft.com/office/drawing/2014/main" id="{3EA10120-78C0-433B-9C4D-BF7D0A04C76C}"/>
                </a:ext>
              </a:extLst>
            </p:cNvPr>
            <p:cNvSpPr txBox="1"/>
            <p:nvPr/>
          </p:nvSpPr>
          <p:spPr>
            <a:xfrm>
              <a:off x="809532" y="972634"/>
              <a:ext cx="3611170" cy="1077667"/>
            </a:xfrm>
            <a:prstGeom prst="rect">
              <a:avLst/>
            </a:prstGeom>
          </p:spPr>
          <p:txBody>
            <a:bodyPr wrap="square" lIns="0" tIns="0" rIns="0" bIns="0" rtlCol="0" anchor="t">
              <a:spAutoFit/>
            </a:bodyPr>
            <a:lstStyle/>
            <a:p>
              <a:pPr>
                <a:lnSpc>
                  <a:spcPts val="9353"/>
                </a:lnSpc>
                <a:spcBef>
                  <a:spcPct val="0"/>
                </a:spcBef>
              </a:pPr>
              <a:r>
                <a:rPr lang="en-IN" sz="5000" dirty="0"/>
                <a:t>🎯 </a:t>
              </a:r>
              <a:r>
                <a:rPr lang="en-IN" sz="5000" b="1" dirty="0">
                  <a:solidFill>
                    <a:schemeClr val="bg1"/>
                  </a:solidFill>
                </a:rPr>
                <a:t>Objective</a:t>
              </a:r>
              <a:endParaRPr lang="en-US" sz="5000" dirty="0">
                <a:solidFill>
                  <a:schemeClr val="bg1"/>
                </a:solidFill>
                <a:latin typeface="Bold Ink"/>
                <a:ea typeface="Bold Ink"/>
                <a:cs typeface="Bold Ink"/>
                <a:sym typeface="Bold Ink"/>
              </a:endParaRPr>
            </a:p>
          </p:txBody>
        </p:sp>
        <p:sp>
          <p:nvSpPr>
            <p:cNvPr id="99" name="Isosceles Triangle 98">
              <a:extLst>
                <a:ext uri="{FF2B5EF4-FFF2-40B4-BE49-F238E27FC236}">
                  <a16:creationId xmlns:a16="http://schemas.microsoft.com/office/drawing/2014/main" id="{92CBE83D-7433-3EE1-F50F-ECC1BE719EAA}"/>
                </a:ext>
              </a:extLst>
            </p:cNvPr>
            <p:cNvSpPr/>
            <p:nvPr/>
          </p:nvSpPr>
          <p:spPr>
            <a:xfrm rot="5400000">
              <a:off x="5738852" y="1355667"/>
              <a:ext cx="970227" cy="419116"/>
            </a:xfrm>
            <a:prstGeom prst="triangle">
              <a:avLst/>
            </a:prstGeom>
            <a:solidFill>
              <a:srgbClr val="0066CC"/>
            </a:solidFill>
            <a:ln>
              <a:solidFill>
                <a:srgbClr val="0066C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0" name="TextBox 99">
              <a:extLst>
                <a:ext uri="{FF2B5EF4-FFF2-40B4-BE49-F238E27FC236}">
                  <a16:creationId xmlns:a16="http://schemas.microsoft.com/office/drawing/2014/main" id="{A64B2E5D-DEDE-8456-E70B-3D56EFB237A3}"/>
                </a:ext>
              </a:extLst>
            </p:cNvPr>
            <p:cNvSpPr txBox="1"/>
            <p:nvPr/>
          </p:nvSpPr>
          <p:spPr>
            <a:xfrm>
              <a:off x="144254" y="4185676"/>
              <a:ext cx="4885157" cy="1754326"/>
            </a:xfrm>
            <a:prstGeom prst="rect">
              <a:avLst/>
            </a:prstGeom>
            <a:noFill/>
          </p:spPr>
          <p:txBody>
            <a:bodyPr wrap="square">
              <a:spAutoFit/>
            </a:bodyPr>
            <a:lstStyle/>
            <a:p>
              <a:pPr marL="285750" indent="-285750" algn="ctr">
                <a:buFont typeface="Arial" panose="020B0604020202020204" pitchFamily="34" charset="0"/>
                <a:buChar char="•"/>
              </a:pPr>
              <a:r>
                <a:rPr lang="en-US" b="1" i="1" dirty="0">
                  <a:solidFill>
                    <a:schemeClr val="bg1"/>
                  </a:solidFill>
                  <a:latin typeface="Aptos" panose="020B0004020202020204" pitchFamily="34" charset="0"/>
                </a:rPr>
                <a:t>To analyze historical Olympic data and identify trends in events, participants, and medal distributions.</a:t>
              </a:r>
              <a:br>
                <a:rPr lang="en-US" b="1" i="1" dirty="0">
                  <a:solidFill>
                    <a:schemeClr val="bg1"/>
                  </a:solidFill>
                  <a:latin typeface="Aptos" panose="020B0004020202020204" pitchFamily="34" charset="0"/>
                </a:rPr>
              </a:br>
              <a:r>
                <a:rPr lang="en-US" b="1" i="1" dirty="0">
                  <a:solidFill>
                    <a:schemeClr val="bg1"/>
                  </a:solidFill>
                  <a:latin typeface="Aptos" panose="020B0004020202020204" pitchFamily="34" charset="0"/>
                </a:rPr>
                <a:t>The objective is to derive actionable insights that enhance sports strategy and decision-making.</a:t>
              </a:r>
            </a:p>
          </p:txBody>
        </p:sp>
      </p:grpSp>
    </p:spTree>
    <p:extLst>
      <p:ext uri="{BB962C8B-B14F-4D97-AF65-F5344CB8AC3E}">
        <p14:creationId xmlns:p14="http://schemas.microsoft.com/office/powerpoint/2010/main" val="13473802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9CEAB1-7165-2ECB-C439-1B6D9766E467}"/>
            </a:ext>
          </a:extLst>
        </p:cNvPr>
        <p:cNvGrpSpPr/>
        <p:nvPr/>
      </p:nvGrpSpPr>
      <p:grpSpPr>
        <a:xfrm>
          <a:off x="0" y="0"/>
          <a:ext cx="0" cy="0"/>
          <a:chOff x="0" y="0"/>
          <a:chExt cx="0" cy="0"/>
        </a:xfrm>
      </p:grpSpPr>
      <p:grpSp>
        <p:nvGrpSpPr>
          <p:cNvPr id="3" name="Group 3">
            <a:extLst>
              <a:ext uri="{FF2B5EF4-FFF2-40B4-BE49-F238E27FC236}">
                <a16:creationId xmlns:a16="http://schemas.microsoft.com/office/drawing/2014/main" id="{509A5BC5-9399-43D4-E3FA-2404EA7ADD02}"/>
              </a:ext>
            </a:extLst>
          </p:cNvPr>
          <p:cNvGrpSpPr/>
          <p:nvPr/>
        </p:nvGrpSpPr>
        <p:grpSpPr>
          <a:xfrm rot="-5400000">
            <a:off x="-2443687" y="-7877335"/>
            <a:ext cx="12226501" cy="12977927"/>
            <a:chOff x="0" y="0"/>
            <a:chExt cx="1436696" cy="1524994"/>
          </a:xfrm>
        </p:grpSpPr>
        <p:sp>
          <p:nvSpPr>
            <p:cNvPr id="4" name="Freeform 4">
              <a:extLst>
                <a:ext uri="{FF2B5EF4-FFF2-40B4-BE49-F238E27FC236}">
                  <a16:creationId xmlns:a16="http://schemas.microsoft.com/office/drawing/2014/main" id="{9F97B37F-4E3B-15FC-8C73-78B63B56AB32}"/>
                </a:ext>
              </a:extLst>
            </p:cNvPr>
            <p:cNvSpPr/>
            <p:nvPr/>
          </p:nvSpPr>
          <p:spPr>
            <a:xfrm>
              <a:off x="0" y="0"/>
              <a:ext cx="1436696" cy="1524994"/>
            </a:xfrm>
            <a:custGeom>
              <a:avLst/>
              <a:gdLst/>
              <a:ahLst/>
              <a:cxnLst/>
              <a:rect l="l" t="t" r="r" b="b"/>
              <a:pathLst>
                <a:path w="1436696" h="1524994">
                  <a:moveTo>
                    <a:pt x="718348" y="1524994"/>
                  </a:moveTo>
                  <a:lnTo>
                    <a:pt x="1436696" y="0"/>
                  </a:lnTo>
                  <a:lnTo>
                    <a:pt x="0" y="0"/>
                  </a:lnTo>
                  <a:lnTo>
                    <a:pt x="718348" y="1524994"/>
                  </a:lnTo>
                  <a:close/>
                </a:path>
              </a:pathLst>
            </a:custGeom>
            <a:solidFill>
              <a:srgbClr val="054B91"/>
            </a:solidFill>
          </p:spPr>
        </p:sp>
        <p:sp>
          <p:nvSpPr>
            <p:cNvPr id="5" name="TextBox 5">
              <a:extLst>
                <a:ext uri="{FF2B5EF4-FFF2-40B4-BE49-F238E27FC236}">
                  <a16:creationId xmlns:a16="http://schemas.microsoft.com/office/drawing/2014/main" id="{1D041687-3581-4924-CF1D-53B5010C8015}"/>
                </a:ext>
              </a:extLst>
            </p:cNvPr>
            <p:cNvSpPr txBox="1"/>
            <p:nvPr/>
          </p:nvSpPr>
          <p:spPr>
            <a:xfrm>
              <a:off x="224484" y="61303"/>
              <a:ext cx="987729" cy="755658"/>
            </a:xfrm>
            <a:prstGeom prst="rect">
              <a:avLst/>
            </a:prstGeom>
          </p:spPr>
          <p:txBody>
            <a:bodyPr lIns="50800" tIns="50800" rIns="50800" bIns="50800" rtlCol="0" anchor="ctr"/>
            <a:lstStyle/>
            <a:p>
              <a:pPr algn="ctr">
                <a:lnSpc>
                  <a:spcPts val="2659"/>
                </a:lnSpc>
              </a:pPr>
              <a:endParaRPr/>
            </a:p>
          </p:txBody>
        </p:sp>
      </p:grpSp>
      <p:grpSp>
        <p:nvGrpSpPr>
          <p:cNvPr id="6" name="Group 6">
            <a:extLst>
              <a:ext uri="{FF2B5EF4-FFF2-40B4-BE49-F238E27FC236}">
                <a16:creationId xmlns:a16="http://schemas.microsoft.com/office/drawing/2014/main" id="{0B821D19-C0BE-504B-08FA-7883B3B58B5F}"/>
              </a:ext>
            </a:extLst>
          </p:cNvPr>
          <p:cNvGrpSpPr/>
          <p:nvPr/>
        </p:nvGrpSpPr>
        <p:grpSpPr>
          <a:xfrm rot="5400000">
            <a:off x="7021366" y="4529993"/>
            <a:ext cx="12226501" cy="12977927"/>
            <a:chOff x="0" y="0"/>
            <a:chExt cx="1436696" cy="1524994"/>
          </a:xfrm>
        </p:grpSpPr>
        <p:sp>
          <p:nvSpPr>
            <p:cNvPr id="7" name="Freeform 7">
              <a:extLst>
                <a:ext uri="{FF2B5EF4-FFF2-40B4-BE49-F238E27FC236}">
                  <a16:creationId xmlns:a16="http://schemas.microsoft.com/office/drawing/2014/main" id="{9E32F164-09B7-113A-AF00-C7B9F2FF0AE7}"/>
                </a:ext>
              </a:extLst>
            </p:cNvPr>
            <p:cNvSpPr/>
            <p:nvPr/>
          </p:nvSpPr>
          <p:spPr>
            <a:xfrm>
              <a:off x="0" y="0"/>
              <a:ext cx="1436696" cy="1524994"/>
            </a:xfrm>
            <a:custGeom>
              <a:avLst/>
              <a:gdLst/>
              <a:ahLst/>
              <a:cxnLst/>
              <a:rect l="l" t="t" r="r" b="b"/>
              <a:pathLst>
                <a:path w="1436696" h="1524994">
                  <a:moveTo>
                    <a:pt x="718348" y="1524994"/>
                  </a:moveTo>
                  <a:lnTo>
                    <a:pt x="1436696" y="0"/>
                  </a:lnTo>
                  <a:lnTo>
                    <a:pt x="0" y="0"/>
                  </a:lnTo>
                  <a:lnTo>
                    <a:pt x="718348" y="1524994"/>
                  </a:lnTo>
                  <a:close/>
                </a:path>
              </a:pathLst>
            </a:custGeom>
            <a:solidFill>
              <a:srgbClr val="054B91"/>
            </a:solidFill>
          </p:spPr>
        </p:sp>
        <p:sp>
          <p:nvSpPr>
            <p:cNvPr id="8" name="TextBox 8">
              <a:extLst>
                <a:ext uri="{FF2B5EF4-FFF2-40B4-BE49-F238E27FC236}">
                  <a16:creationId xmlns:a16="http://schemas.microsoft.com/office/drawing/2014/main" id="{BC51E501-4BBA-4EEE-64B1-BF354948B34A}"/>
                </a:ext>
              </a:extLst>
            </p:cNvPr>
            <p:cNvSpPr txBox="1"/>
            <p:nvPr/>
          </p:nvSpPr>
          <p:spPr>
            <a:xfrm>
              <a:off x="224484" y="61303"/>
              <a:ext cx="987729" cy="755658"/>
            </a:xfrm>
            <a:prstGeom prst="rect">
              <a:avLst/>
            </a:prstGeom>
          </p:spPr>
          <p:txBody>
            <a:bodyPr lIns="50800" tIns="50800" rIns="50800" bIns="50800" rtlCol="0" anchor="ctr"/>
            <a:lstStyle/>
            <a:p>
              <a:pPr algn="ctr">
                <a:lnSpc>
                  <a:spcPts val="2659"/>
                </a:lnSpc>
              </a:pPr>
              <a:endParaRPr/>
            </a:p>
          </p:txBody>
        </p:sp>
      </p:grpSp>
      <p:sp>
        <p:nvSpPr>
          <p:cNvPr id="15" name="TextBox 15">
            <a:extLst>
              <a:ext uri="{FF2B5EF4-FFF2-40B4-BE49-F238E27FC236}">
                <a16:creationId xmlns:a16="http://schemas.microsoft.com/office/drawing/2014/main" id="{37457F8C-E952-720F-F192-7DE6FF9A5975}"/>
              </a:ext>
            </a:extLst>
          </p:cNvPr>
          <p:cNvSpPr txBox="1"/>
          <p:nvPr/>
        </p:nvSpPr>
        <p:spPr>
          <a:xfrm>
            <a:off x="7794498" y="254729"/>
            <a:ext cx="10977521" cy="307777"/>
          </a:xfrm>
          <a:prstGeom prst="rect">
            <a:avLst/>
          </a:prstGeom>
        </p:spPr>
        <p:txBody>
          <a:bodyPr wrap="square" lIns="0" tIns="0" rIns="0" bIns="0" rtlCol="0" anchor="t">
            <a:spAutoFit/>
          </a:bodyPr>
          <a:lstStyle/>
          <a:p>
            <a:r>
              <a:rPr lang="en-US" sz="2000" dirty="0">
                <a:solidFill>
                  <a:srgbClr val="054B91"/>
                </a:solidFill>
                <a:latin typeface="Bold Ink"/>
                <a:ea typeface="Bold Ink"/>
              </a:rPr>
              <a:t>Are there any countries that consistently perform well in multiple Olympic editions?</a:t>
            </a:r>
          </a:p>
        </p:txBody>
      </p:sp>
      <p:sp>
        <p:nvSpPr>
          <p:cNvPr id="16" name="TextBox 16">
            <a:extLst>
              <a:ext uri="{FF2B5EF4-FFF2-40B4-BE49-F238E27FC236}">
                <a16:creationId xmlns:a16="http://schemas.microsoft.com/office/drawing/2014/main" id="{366CB49D-A6ED-D178-CF94-811E09BE72C3}"/>
              </a:ext>
            </a:extLst>
          </p:cNvPr>
          <p:cNvSpPr txBox="1"/>
          <p:nvPr/>
        </p:nvSpPr>
        <p:spPr>
          <a:xfrm>
            <a:off x="8372117" y="1182143"/>
            <a:ext cx="9525000" cy="2782813"/>
          </a:xfrm>
          <a:prstGeom prst="rect">
            <a:avLst/>
          </a:prstGeom>
        </p:spPr>
        <p:txBody>
          <a:bodyPr wrap="square" lIns="0" tIns="0" rIns="0" bIns="0" rtlCol="0" anchor="t">
            <a:spAutoFit/>
          </a:bodyPr>
          <a:lstStyle/>
          <a:p>
            <a:pPr marL="342900" indent="-342900" algn="just">
              <a:lnSpc>
                <a:spcPts val="3079"/>
              </a:lnSpc>
              <a:buFont typeface="Arial" panose="020B0604020202020204" pitchFamily="34" charset="0"/>
              <a:buChar char="•"/>
            </a:pPr>
            <a:r>
              <a:rPr lang="en-US" sz="2600" dirty="0"/>
              <a:t>From the analysis, countries such as Australia and China have consistently performed well across multiple Olympic editions. This is evident from their repeated appearance in the medal tally with relatively high counts each year. </a:t>
            </a:r>
            <a:r>
              <a:rPr lang="en-US" sz="2600" b="1" dirty="0"/>
              <a:t>Nations like Canada and East Germany have also shown consistent participation </a:t>
            </a:r>
            <a:r>
              <a:rPr lang="en-US" sz="2600" dirty="0"/>
              <a:t>with moderate success. The descending medal count highlights Australia as the most dominant performer in this dataset.</a:t>
            </a:r>
            <a:endParaRPr lang="en-US" sz="2600" dirty="0">
              <a:solidFill>
                <a:srgbClr val="054B91"/>
              </a:solidFill>
              <a:latin typeface="Poppins"/>
              <a:ea typeface="Poppins"/>
              <a:cs typeface="Poppins"/>
              <a:sym typeface="Poppins"/>
            </a:endParaRPr>
          </a:p>
        </p:txBody>
      </p:sp>
      <p:grpSp>
        <p:nvGrpSpPr>
          <p:cNvPr id="17" name="Group 17">
            <a:extLst>
              <a:ext uri="{FF2B5EF4-FFF2-40B4-BE49-F238E27FC236}">
                <a16:creationId xmlns:a16="http://schemas.microsoft.com/office/drawing/2014/main" id="{F8C5CE3F-917E-9864-05EB-CA6A6A83A6AB}"/>
              </a:ext>
            </a:extLst>
          </p:cNvPr>
          <p:cNvGrpSpPr/>
          <p:nvPr/>
        </p:nvGrpSpPr>
        <p:grpSpPr>
          <a:xfrm>
            <a:off x="12649200" y="-404121"/>
            <a:ext cx="6351703" cy="631913"/>
            <a:chOff x="0" y="0"/>
            <a:chExt cx="1672877" cy="166430"/>
          </a:xfrm>
        </p:grpSpPr>
        <p:sp>
          <p:nvSpPr>
            <p:cNvPr id="18" name="Freeform 18">
              <a:extLst>
                <a:ext uri="{FF2B5EF4-FFF2-40B4-BE49-F238E27FC236}">
                  <a16:creationId xmlns:a16="http://schemas.microsoft.com/office/drawing/2014/main" id="{227D55FE-CB30-D8CB-BE83-BBB25541C94D}"/>
                </a:ext>
              </a:extLst>
            </p:cNvPr>
            <p:cNvSpPr/>
            <p:nvPr/>
          </p:nvSpPr>
          <p:spPr>
            <a:xfrm>
              <a:off x="0" y="0"/>
              <a:ext cx="1672877" cy="166430"/>
            </a:xfrm>
            <a:custGeom>
              <a:avLst/>
              <a:gdLst/>
              <a:ahLst/>
              <a:cxnLst/>
              <a:rect l="l" t="t" r="r" b="b"/>
              <a:pathLst>
                <a:path w="1672877" h="166430">
                  <a:moveTo>
                    <a:pt x="0" y="0"/>
                  </a:moveTo>
                  <a:lnTo>
                    <a:pt x="1672877" y="0"/>
                  </a:lnTo>
                  <a:lnTo>
                    <a:pt x="1672877" y="166430"/>
                  </a:lnTo>
                  <a:lnTo>
                    <a:pt x="0" y="166430"/>
                  </a:lnTo>
                  <a:close/>
                </a:path>
              </a:pathLst>
            </a:custGeom>
            <a:solidFill>
              <a:srgbClr val="D24339"/>
            </a:solidFill>
          </p:spPr>
        </p:sp>
        <p:sp>
          <p:nvSpPr>
            <p:cNvPr id="19" name="TextBox 19">
              <a:extLst>
                <a:ext uri="{FF2B5EF4-FFF2-40B4-BE49-F238E27FC236}">
                  <a16:creationId xmlns:a16="http://schemas.microsoft.com/office/drawing/2014/main" id="{E970AF2C-733C-95A0-4BF9-E76A3483C545}"/>
                </a:ext>
              </a:extLst>
            </p:cNvPr>
            <p:cNvSpPr txBox="1"/>
            <p:nvPr/>
          </p:nvSpPr>
          <p:spPr>
            <a:xfrm>
              <a:off x="0" y="-47625"/>
              <a:ext cx="1672877" cy="214055"/>
            </a:xfrm>
            <a:prstGeom prst="rect">
              <a:avLst/>
            </a:prstGeom>
          </p:spPr>
          <p:txBody>
            <a:bodyPr lIns="50800" tIns="50800" rIns="50800" bIns="50800" rtlCol="0" anchor="ctr"/>
            <a:lstStyle/>
            <a:p>
              <a:pPr algn="ctr">
                <a:lnSpc>
                  <a:spcPts val="2659"/>
                </a:lnSpc>
                <a:spcBef>
                  <a:spcPct val="0"/>
                </a:spcBef>
              </a:pPr>
              <a:endParaRPr/>
            </a:p>
          </p:txBody>
        </p:sp>
      </p:grpSp>
      <p:sp>
        <p:nvSpPr>
          <p:cNvPr id="20" name="Freeform 20">
            <a:extLst>
              <a:ext uri="{FF2B5EF4-FFF2-40B4-BE49-F238E27FC236}">
                <a16:creationId xmlns:a16="http://schemas.microsoft.com/office/drawing/2014/main" id="{FEB35F6D-2AC0-BC91-064E-BE1765BBEDFB}"/>
              </a:ext>
            </a:extLst>
          </p:cNvPr>
          <p:cNvSpPr/>
          <p:nvPr/>
        </p:nvSpPr>
        <p:spPr>
          <a:xfrm>
            <a:off x="-1232615" y="-713788"/>
            <a:ext cx="2465229" cy="2524114"/>
          </a:xfrm>
          <a:custGeom>
            <a:avLst/>
            <a:gdLst/>
            <a:ahLst/>
            <a:cxnLst/>
            <a:rect l="l" t="t" r="r" b="b"/>
            <a:pathLst>
              <a:path w="2465229" h="2465229">
                <a:moveTo>
                  <a:pt x="0" y="0"/>
                </a:moveTo>
                <a:lnTo>
                  <a:pt x="2465228" y="0"/>
                </a:lnTo>
                <a:lnTo>
                  <a:pt x="2465228" y="2465229"/>
                </a:lnTo>
                <a:lnTo>
                  <a:pt x="0" y="2465229"/>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
        <p:nvSpPr>
          <p:cNvPr id="21" name="Freeform 21">
            <a:extLst>
              <a:ext uri="{FF2B5EF4-FFF2-40B4-BE49-F238E27FC236}">
                <a16:creationId xmlns:a16="http://schemas.microsoft.com/office/drawing/2014/main" id="{F9BC7C04-16B2-B98B-FE21-F1140EC1501B}"/>
              </a:ext>
            </a:extLst>
          </p:cNvPr>
          <p:cNvSpPr/>
          <p:nvPr/>
        </p:nvSpPr>
        <p:spPr>
          <a:xfrm>
            <a:off x="16897803" y="9054386"/>
            <a:ext cx="2465229" cy="2465229"/>
          </a:xfrm>
          <a:custGeom>
            <a:avLst/>
            <a:gdLst/>
            <a:ahLst/>
            <a:cxnLst/>
            <a:rect l="l" t="t" r="r" b="b"/>
            <a:pathLst>
              <a:path w="2465229" h="2465229">
                <a:moveTo>
                  <a:pt x="0" y="0"/>
                </a:moveTo>
                <a:lnTo>
                  <a:pt x="2465229" y="0"/>
                </a:lnTo>
                <a:lnTo>
                  <a:pt x="2465229" y="2465228"/>
                </a:lnTo>
                <a:lnTo>
                  <a:pt x="0" y="2465228"/>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graphicFrame>
        <p:nvGraphicFramePr>
          <p:cNvPr id="9" name="Chart 8">
            <a:extLst>
              <a:ext uri="{FF2B5EF4-FFF2-40B4-BE49-F238E27FC236}">
                <a16:creationId xmlns:a16="http://schemas.microsoft.com/office/drawing/2014/main" id="{B5C7CB80-1E59-4B06-96BC-91154EFC7CDB}"/>
              </a:ext>
            </a:extLst>
          </p:cNvPr>
          <p:cNvGraphicFramePr>
            <a:graphicFrameLocks/>
          </p:cNvGraphicFramePr>
          <p:nvPr>
            <p:extLst>
              <p:ext uri="{D42A27DB-BD31-4B8C-83A1-F6EECF244321}">
                <p14:modId xmlns:p14="http://schemas.microsoft.com/office/powerpoint/2010/main" val="362503130"/>
              </p:ext>
            </p:extLst>
          </p:nvPr>
        </p:nvGraphicFramePr>
        <p:xfrm>
          <a:off x="305331" y="500770"/>
          <a:ext cx="7260740" cy="3656558"/>
        </p:xfrm>
        <a:graphic>
          <a:graphicData uri="http://schemas.openxmlformats.org/drawingml/2006/chart">
            <c:chart xmlns:c="http://schemas.openxmlformats.org/drawingml/2006/chart" xmlns:r="http://schemas.openxmlformats.org/officeDocument/2006/relationships" r:id="rId4"/>
          </a:graphicData>
        </a:graphic>
      </p:graphicFrame>
      <p:sp>
        <p:nvSpPr>
          <p:cNvPr id="11" name="TextBox 10">
            <a:extLst>
              <a:ext uri="{FF2B5EF4-FFF2-40B4-BE49-F238E27FC236}">
                <a16:creationId xmlns:a16="http://schemas.microsoft.com/office/drawing/2014/main" id="{3886C844-E874-34D5-E75D-499E85B73FE7}"/>
              </a:ext>
            </a:extLst>
          </p:cNvPr>
          <p:cNvSpPr txBox="1"/>
          <p:nvPr/>
        </p:nvSpPr>
        <p:spPr>
          <a:xfrm>
            <a:off x="669826" y="4905706"/>
            <a:ext cx="6926469" cy="4955203"/>
          </a:xfrm>
          <a:prstGeom prst="rect">
            <a:avLst/>
          </a:prstGeom>
          <a:noFill/>
        </p:spPr>
        <p:txBody>
          <a:bodyPr wrap="square">
            <a:spAutoFit/>
          </a:bodyPr>
          <a:lstStyle/>
          <a:p>
            <a:pPr algn="ctr"/>
            <a:r>
              <a:rPr lang="en-US" sz="2800" b="1" i="1" dirty="0">
                <a:solidFill>
                  <a:srgbClr val="054B91"/>
                </a:solidFill>
                <a:latin typeface="Aptos" panose="020B0004020202020204" pitchFamily="34" charset="0"/>
              </a:rPr>
              <a:t>SQL Query</a:t>
            </a:r>
            <a:endParaRPr lang="en-IN" sz="2800" dirty="0"/>
          </a:p>
          <a:p>
            <a:pPr algn="ctr"/>
            <a:r>
              <a:rPr lang="en-IN" dirty="0"/>
              <a:t>SELECT </a:t>
            </a:r>
          </a:p>
          <a:p>
            <a:pPr algn="ctr"/>
            <a:r>
              <a:rPr lang="en-IN" dirty="0"/>
              <a:t>    </a:t>
            </a:r>
            <a:r>
              <a:rPr lang="en-IN" dirty="0" err="1"/>
              <a:t>nr.region_name</a:t>
            </a:r>
            <a:r>
              <a:rPr lang="en-IN" dirty="0"/>
              <a:t>,</a:t>
            </a:r>
          </a:p>
          <a:p>
            <a:pPr algn="ctr"/>
            <a:r>
              <a:rPr lang="en-IN" dirty="0"/>
              <a:t>    </a:t>
            </a:r>
            <a:r>
              <a:rPr lang="en-IN" dirty="0" err="1"/>
              <a:t>g.games_year</a:t>
            </a:r>
            <a:r>
              <a:rPr lang="en-IN" dirty="0"/>
              <a:t>,</a:t>
            </a:r>
          </a:p>
          <a:p>
            <a:pPr algn="ctr"/>
            <a:r>
              <a:rPr lang="en-IN" dirty="0"/>
              <a:t>    COUNT(</a:t>
            </a:r>
            <a:r>
              <a:rPr lang="en-IN" dirty="0" err="1"/>
              <a:t>m.medal_name</a:t>
            </a:r>
            <a:r>
              <a:rPr lang="en-IN" dirty="0"/>
              <a:t>) AS </a:t>
            </a:r>
            <a:r>
              <a:rPr lang="en-IN" dirty="0" err="1"/>
              <a:t>medal_count</a:t>
            </a:r>
            <a:endParaRPr lang="en-IN" dirty="0"/>
          </a:p>
          <a:p>
            <a:pPr algn="ctr"/>
            <a:r>
              <a:rPr lang="en-IN" dirty="0"/>
              <a:t>FROM</a:t>
            </a:r>
          </a:p>
          <a:p>
            <a:pPr algn="ctr"/>
            <a:r>
              <a:rPr lang="en-IN" dirty="0"/>
              <a:t>    </a:t>
            </a:r>
            <a:r>
              <a:rPr lang="en-IN" dirty="0" err="1"/>
              <a:t>games_competitor</a:t>
            </a:r>
            <a:r>
              <a:rPr lang="en-IN" dirty="0"/>
              <a:t> </a:t>
            </a:r>
            <a:r>
              <a:rPr lang="en-IN" dirty="0" err="1"/>
              <a:t>gc</a:t>
            </a:r>
            <a:endParaRPr lang="en-IN" dirty="0"/>
          </a:p>
          <a:p>
            <a:pPr algn="ctr"/>
            <a:r>
              <a:rPr lang="en-IN" dirty="0"/>
              <a:t>JOIN </a:t>
            </a:r>
            <a:r>
              <a:rPr lang="en-IN" dirty="0" err="1"/>
              <a:t>competitor_event</a:t>
            </a:r>
            <a:r>
              <a:rPr lang="en-IN" dirty="0"/>
              <a:t> </a:t>
            </a:r>
            <a:r>
              <a:rPr lang="en-IN" dirty="0" err="1"/>
              <a:t>ce</a:t>
            </a:r>
            <a:r>
              <a:rPr lang="en-IN" dirty="0"/>
              <a:t> ON gc.id = </a:t>
            </a:r>
            <a:r>
              <a:rPr lang="en-IN" dirty="0" err="1"/>
              <a:t>ce.competitor_id</a:t>
            </a:r>
            <a:endParaRPr lang="en-IN" dirty="0"/>
          </a:p>
          <a:p>
            <a:pPr algn="ctr"/>
            <a:r>
              <a:rPr lang="en-IN" dirty="0"/>
              <a:t>JOIN medal m ON </a:t>
            </a:r>
            <a:r>
              <a:rPr lang="en-IN" dirty="0" err="1"/>
              <a:t>ce.medal_id</a:t>
            </a:r>
            <a:r>
              <a:rPr lang="en-IN" dirty="0"/>
              <a:t> = m.id</a:t>
            </a:r>
          </a:p>
          <a:p>
            <a:pPr algn="ctr"/>
            <a:r>
              <a:rPr lang="en-IN" dirty="0"/>
              <a:t>JOIN </a:t>
            </a:r>
            <a:r>
              <a:rPr lang="en-IN" dirty="0" err="1"/>
              <a:t>person_region</a:t>
            </a:r>
            <a:r>
              <a:rPr lang="en-IN" dirty="0"/>
              <a:t> pr ON </a:t>
            </a:r>
            <a:r>
              <a:rPr lang="en-IN" dirty="0" err="1"/>
              <a:t>gc.person_id</a:t>
            </a:r>
            <a:r>
              <a:rPr lang="en-IN" dirty="0"/>
              <a:t> = </a:t>
            </a:r>
            <a:r>
              <a:rPr lang="en-IN" dirty="0" err="1"/>
              <a:t>pr.person_id</a:t>
            </a:r>
            <a:endParaRPr lang="en-IN" dirty="0"/>
          </a:p>
          <a:p>
            <a:pPr algn="ctr"/>
            <a:r>
              <a:rPr lang="en-IN" dirty="0"/>
              <a:t>JOIN </a:t>
            </a:r>
            <a:r>
              <a:rPr lang="en-IN" dirty="0" err="1"/>
              <a:t>noc_region</a:t>
            </a:r>
            <a:r>
              <a:rPr lang="en-IN" dirty="0"/>
              <a:t> nr ON </a:t>
            </a:r>
            <a:r>
              <a:rPr lang="en-IN" dirty="0" err="1"/>
              <a:t>pr.region_id</a:t>
            </a:r>
            <a:r>
              <a:rPr lang="en-IN" dirty="0"/>
              <a:t> = nr.id</a:t>
            </a:r>
          </a:p>
          <a:p>
            <a:pPr algn="ctr"/>
            <a:r>
              <a:rPr lang="en-IN" dirty="0"/>
              <a:t>JOIN games g ON </a:t>
            </a:r>
            <a:r>
              <a:rPr lang="en-IN" dirty="0" err="1"/>
              <a:t>gc.games_id</a:t>
            </a:r>
            <a:r>
              <a:rPr lang="en-IN" dirty="0"/>
              <a:t> = g.id</a:t>
            </a:r>
          </a:p>
          <a:p>
            <a:pPr algn="ctr"/>
            <a:r>
              <a:rPr lang="en-IN" dirty="0"/>
              <a:t>GROUP BY </a:t>
            </a:r>
          </a:p>
          <a:p>
            <a:pPr algn="ctr"/>
            <a:r>
              <a:rPr lang="en-IN" dirty="0"/>
              <a:t>    </a:t>
            </a:r>
            <a:r>
              <a:rPr lang="en-IN" dirty="0" err="1"/>
              <a:t>nr.region_name</a:t>
            </a:r>
            <a:r>
              <a:rPr lang="en-IN" dirty="0"/>
              <a:t>,</a:t>
            </a:r>
          </a:p>
          <a:p>
            <a:pPr algn="ctr"/>
            <a:r>
              <a:rPr lang="en-IN" dirty="0"/>
              <a:t>    </a:t>
            </a:r>
            <a:r>
              <a:rPr lang="en-IN" dirty="0" err="1"/>
              <a:t>g.games_year</a:t>
            </a:r>
            <a:endParaRPr lang="en-IN" dirty="0"/>
          </a:p>
          <a:p>
            <a:pPr algn="ctr"/>
            <a:r>
              <a:rPr lang="en-IN" dirty="0"/>
              <a:t>ORDER BY </a:t>
            </a:r>
          </a:p>
          <a:p>
            <a:pPr algn="ctr"/>
            <a:r>
              <a:rPr lang="en-IN" dirty="0"/>
              <a:t>    </a:t>
            </a:r>
            <a:r>
              <a:rPr lang="en-IN" dirty="0" err="1"/>
              <a:t>nr.region_name</a:t>
            </a:r>
            <a:r>
              <a:rPr lang="en-IN" dirty="0"/>
              <a:t>, </a:t>
            </a:r>
            <a:r>
              <a:rPr lang="en-IN" dirty="0" err="1"/>
              <a:t>g.games_year</a:t>
            </a:r>
            <a:r>
              <a:rPr lang="en-IN" dirty="0"/>
              <a:t>;</a:t>
            </a:r>
          </a:p>
        </p:txBody>
      </p:sp>
      <p:pic>
        <p:nvPicPr>
          <p:cNvPr id="13" name="Picture 12">
            <a:extLst>
              <a:ext uri="{FF2B5EF4-FFF2-40B4-BE49-F238E27FC236}">
                <a16:creationId xmlns:a16="http://schemas.microsoft.com/office/drawing/2014/main" id="{A92E0D9F-518D-9CC8-6307-53E1291B4634}"/>
              </a:ext>
            </a:extLst>
          </p:cNvPr>
          <p:cNvPicPr>
            <a:picLocks noChangeAspect="1"/>
          </p:cNvPicPr>
          <p:nvPr/>
        </p:nvPicPr>
        <p:blipFill>
          <a:blip r:embed="rId5"/>
          <a:stretch>
            <a:fillRect/>
          </a:stretch>
        </p:blipFill>
        <p:spPr>
          <a:xfrm>
            <a:off x="9753600" y="5358754"/>
            <a:ext cx="5486400" cy="4866984"/>
          </a:xfrm>
          <a:prstGeom prst="rect">
            <a:avLst/>
          </a:prstGeom>
        </p:spPr>
      </p:pic>
      <p:graphicFrame>
        <p:nvGraphicFramePr>
          <p:cNvPr id="14" name="Table 13">
            <a:extLst>
              <a:ext uri="{FF2B5EF4-FFF2-40B4-BE49-F238E27FC236}">
                <a16:creationId xmlns:a16="http://schemas.microsoft.com/office/drawing/2014/main" id="{9B9370F9-75B9-0027-C492-9AA1EF7FBDB2}"/>
              </a:ext>
            </a:extLst>
          </p:cNvPr>
          <p:cNvGraphicFramePr>
            <a:graphicFrameLocks noGrp="1"/>
          </p:cNvGraphicFramePr>
          <p:nvPr>
            <p:extLst>
              <p:ext uri="{D42A27DB-BD31-4B8C-83A1-F6EECF244321}">
                <p14:modId xmlns:p14="http://schemas.microsoft.com/office/powerpoint/2010/main" val="3797764125"/>
              </p:ext>
            </p:extLst>
          </p:nvPr>
        </p:nvGraphicFramePr>
        <p:xfrm>
          <a:off x="9753600" y="4823694"/>
          <a:ext cx="2066334" cy="436245"/>
        </p:xfrm>
        <a:graphic>
          <a:graphicData uri="http://schemas.openxmlformats.org/drawingml/2006/table">
            <a:tbl>
              <a:tblPr>
                <a:tableStyleId>{5C22544A-7EE6-4342-B048-85BDC9FD1C3A}</a:tableStyleId>
              </a:tblPr>
              <a:tblGrid>
                <a:gridCol w="2066334">
                  <a:extLst>
                    <a:ext uri="{9D8B030D-6E8A-4147-A177-3AD203B41FA5}">
                      <a16:colId xmlns:a16="http://schemas.microsoft.com/office/drawing/2014/main" val="3951531167"/>
                    </a:ext>
                  </a:extLst>
                </a:gridCol>
              </a:tblGrid>
              <a:tr h="412590">
                <a:tc>
                  <a:txBody>
                    <a:bodyPr/>
                    <a:lstStyle/>
                    <a:p>
                      <a:pPr algn="ctr" fontAlgn="ctr"/>
                      <a:r>
                        <a:rPr lang="en-US" sz="2800" b="1" i="1" u="none" strike="noStrike" dirty="0">
                          <a:solidFill>
                            <a:srgbClr val="054B91"/>
                          </a:solidFill>
                          <a:effectLst/>
                          <a:latin typeface="Aptos" panose="020B0004020202020204" pitchFamily="34" charset="0"/>
                        </a:rPr>
                        <a:t>DATA SET :</a:t>
                      </a:r>
                      <a:endParaRPr lang="en-IN" sz="2800" b="1" i="1" u="none" strike="noStrike" dirty="0">
                        <a:solidFill>
                          <a:srgbClr val="054B91"/>
                        </a:solidFill>
                        <a:effectLst/>
                        <a:latin typeface="Aptos" panose="020B0004020202020204" pitchFamily="34" charset="0"/>
                      </a:endParaRPr>
                    </a:p>
                  </a:txBody>
                  <a:tcPr marL="9525" marR="9525" marT="9525" marB="0" anchor="ctr"/>
                </a:tc>
                <a:extLst>
                  <a:ext uri="{0D108BD9-81ED-4DB2-BD59-A6C34878D82A}">
                    <a16:rowId xmlns:a16="http://schemas.microsoft.com/office/drawing/2014/main" val="1874117653"/>
                  </a:ext>
                </a:extLst>
              </a:tr>
            </a:tbl>
          </a:graphicData>
        </a:graphic>
      </p:graphicFrame>
    </p:spTree>
    <p:extLst>
      <p:ext uri="{BB962C8B-B14F-4D97-AF65-F5344CB8AC3E}">
        <p14:creationId xmlns:p14="http://schemas.microsoft.com/office/powerpoint/2010/main" val="29888123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E9FC39-D954-BD13-FCEC-05BF58EB582C}"/>
            </a:ext>
          </a:extLst>
        </p:cNvPr>
        <p:cNvGrpSpPr/>
        <p:nvPr/>
      </p:nvGrpSpPr>
      <p:grpSpPr>
        <a:xfrm>
          <a:off x="0" y="0"/>
          <a:ext cx="0" cy="0"/>
          <a:chOff x="0" y="0"/>
          <a:chExt cx="0" cy="0"/>
        </a:xfrm>
      </p:grpSpPr>
      <p:grpSp>
        <p:nvGrpSpPr>
          <p:cNvPr id="3" name="Group 3">
            <a:extLst>
              <a:ext uri="{FF2B5EF4-FFF2-40B4-BE49-F238E27FC236}">
                <a16:creationId xmlns:a16="http://schemas.microsoft.com/office/drawing/2014/main" id="{822AED5A-2F52-BFC1-48A8-D91E1EA8DBC3}"/>
              </a:ext>
            </a:extLst>
          </p:cNvPr>
          <p:cNvGrpSpPr/>
          <p:nvPr/>
        </p:nvGrpSpPr>
        <p:grpSpPr>
          <a:xfrm rot="-5400000">
            <a:off x="-2138887" y="-8199424"/>
            <a:ext cx="12226501" cy="12977927"/>
            <a:chOff x="0" y="0"/>
            <a:chExt cx="1436696" cy="1524994"/>
          </a:xfrm>
        </p:grpSpPr>
        <p:sp>
          <p:nvSpPr>
            <p:cNvPr id="4" name="Freeform 4">
              <a:extLst>
                <a:ext uri="{FF2B5EF4-FFF2-40B4-BE49-F238E27FC236}">
                  <a16:creationId xmlns:a16="http://schemas.microsoft.com/office/drawing/2014/main" id="{9B235D46-3EA9-9955-D6A3-EA9028F5D153}"/>
                </a:ext>
              </a:extLst>
            </p:cNvPr>
            <p:cNvSpPr/>
            <p:nvPr/>
          </p:nvSpPr>
          <p:spPr>
            <a:xfrm>
              <a:off x="0" y="0"/>
              <a:ext cx="1436696" cy="1524994"/>
            </a:xfrm>
            <a:custGeom>
              <a:avLst/>
              <a:gdLst/>
              <a:ahLst/>
              <a:cxnLst/>
              <a:rect l="l" t="t" r="r" b="b"/>
              <a:pathLst>
                <a:path w="1436696" h="1524994">
                  <a:moveTo>
                    <a:pt x="718348" y="1524994"/>
                  </a:moveTo>
                  <a:lnTo>
                    <a:pt x="1436696" y="0"/>
                  </a:lnTo>
                  <a:lnTo>
                    <a:pt x="0" y="0"/>
                  </a:lnTo>
                  <a:lnTo>
                    <a:pt x="718348" y="1524994"/>
                  </a:lnTo>
                  <a:close/>
                </a:path>
              </a:pathLst>
            </a:custGeom>
            <a:solidFill>
              <a:srgbClr val="054B91"/>
            </a:solidFill>
          </p:spPr>
        </p:sp>
        <p:sp>
          <p:nvSpPr>
            <p:cNvPr id="5" name="TextBox 5">
              <a:extLst>
                <a:ext uri="{FF2B5EF4-FFF2-40B4-BE49-F238E27FC236}">
                  <a16:creationId xmlns:a16="http://schemas.microsoft.com/office/drawing/2014/main" id="{3D70EBDB-293E-24B8-6FD3-7D2544FCCF1A}"/>
                </a:ext>
              </a:extLst>
            </p:cNvPr>
            <p:cNvSpPr txBox="1"/>
            <p:nvPr/>
          </p:nvSpPr>
          <p:spPr>
            <a:xfrm>
              <a:off x="224484" y="61303"/>
              <a:ext cx="987729" cy="755658"/>
            </a:xfrm>
            <a:prstGeom prst="rect">
              <a:avLst/>
            </a:prstGeom>
          </p:spPr>
          <p:txBody>
            <a:bodyPr lIns="50800" tIns="50800" rIns="50800" bIns="50800" rtlCol="0" anchor="ctr"/>
            <a:lstStyle/>
            <a:p>
              <a:pPr algn="ctr">
                <a:lnSpc>
                  <a:spcPts val="2659"/>
                </a:lnSpc>
              </a:pPr>
              <a:endParaRPr/>
            </a:p>
          </p:txBody>
        </p:sp>
      </p:grpSp>
      <p:grpSp>
        <p:nvGrpSpPr>
          <p:cNvPr id="6" name="Group 6">
            <a:extLst>
              <a:ext uri="{FF2B5EF4-FFF2-40B4-BE49-F238E27FC236}">
                <a16:creationId xmlns:a16="http://schemas.microsoft.com/office/drawing/2014/main" id="{4F267E39-B241-F609-BD06-70BE0248EFE1}"/>
              </a:ext>
            </a:extLst>
          </p:cNvPr>
          <p:cNvGrpSpPr/>
          <p:nvPr/>
        </p:nvGrpSpPr>
        <p:grpSpPr>
          <a:xfrm rot="5400000">
            <a:off x="7520371" y="5910787"/>
            <a:ext cx="12226501" cy="12977927"/>
            <a:chOff x="0" y="0"/>
            <a:chExt cx="1436696" cy="1524994"/>
          </a:xfrm>
        </p:grpSpPr>
        <p:sp>
          <p:nvSpPr>
            <p:cNvPr id="7" name="Freeform 7">
              <a:extLst>
                <a:ext uri="{FF2B5EF4-FFF2-40B4-BE49-F238E27FC236}">
                  <a16:creationId xmlns:a16="http://schemas.microsoft.com/office/drawing/2014/main" id="{935AC591-073C-4C28-4B1E-EB7CC4B0CBD9}"/>
                </a:ext>
              </a:extLst>
            </p:cNvPr>
            <p:cNvSpPr/>
            <p:nvPr/>
          </p:nvSpPr>
          <p:spPr>
            <a:xfrm>
              <a:off x="0" y="0"/>
              <a:ext cx="1436696" cy="1524994"/>
            </a:xfrm>
            <a:custGeom>
              <a:avLst/>
              <a:gdLst/>
              <a:ahLst/>
              <a:cxnLst/>
              <a:rect l="l" t="t" r="r" b="b"/>
              <a:pathLst>
                <a:path w="1436696" h="1524994">
                  <a:moveTo>
                    <a:pt x="718348" y="1524994"/>
                  </a:moveTo>
                  <a:lnTo>
                    <a:pt x="1436696" y="0"/>
                  </a:lnTo>
                  <a:lnTo>
                    <a:pt x="0" y="0"/>
                  </a:lnTo>
                  <a:lnTo>
                    <a:pt x="718348" y="1524994"/>
                  </a:lnTo>
                  <a:close/>
                </a:path>
              </a:pathLst>
            </a:custGeom>
            <a:solidFill>
              <a:srgbClr val="054B91"/>
            </a:solidFill>
          </p:spPr>
        </p:sp>
        <p:sp>
          <p:nvSpPr>
            <p:cNvPr id="8" name="TextBox 8">
              <a:extLst>
                <a:ext uri="{FF2B5EF4-FFF2-40B4-BE49-F238E27FC236}">
                  <a16:creationId xmlns:a16="http://schemas.microsoft.com/office/drawing/2014/main" id="{C970E173-155F-A9E1-FAF5-4499B7CF4CC6}"/>
                </a:ext>
              </a:extLst>
            </p:cNvPr>
            <p:cNvSpPr txBox="1"/>
            <p:nvPr/>
          </p:nvSpPr>
          <p:spPr>
            <a:xfrm>
              <a:off x="224484" y="61303"/>
              <a:ext cx="987729" cy="755658"/>
            </a:xfrm>
            <a:prstGeom prst="rect">
              <a:avLst/>
            </a:prstGeom>
          </p:spPr>
          <p:txBody>
            <a:bodyPr lIns="50800" tIns="50800" rIns="50800" bIns="50800" rtlCol="0" anchor="ctr"/>
            <a:lstStyle/>
            <a:p>
              <a:pPr algn="ctr">
                <a:lnSpc>
                  <a:spcPts val="2659"/>
                </a:lnSpc>
              </a:pPr>
              <a:endParaRPr/>
            </a:p>
          </p:txBody>
        </p:sp>
      </p:grpSp>
      <p:sp>
        <p:nvSpPr>
          <p:cNvPr id="15" name="TextBox 15">
            <a:extLst>
              <a:ext uri="{FF2B5EF4-FFF2-40B4-BE49-F238E27FC236}">
                <a16:creationId xmlns:a16="http://schemas.microsoft.com/office/drawing/2014/main" id="{F145D899-D9BE-976B-137E-4E2673D72973}"/>
              </a:ext>
            </a:extLst>
          </p:cNvPr>
          <p:cNvSpPr txBox="1"/>
          <p:nvPr/>
        </p:nvSpPr>
        <p:spPr>
          <a:xfrm>
            <a:off x="7847819" y="283500"/>
            <a:ext cx="10231798" cy="276999"/>
          </a:xfrm>
          <a:prstGeom prst="rect">
            <a:avLst/>
          </a:prstGeom>
        </p:spPr>
        <p:txBody>
          <a:bodyPr wrap="square" lIns="0" tIns="0" rIns="0" bIns="0" rtlCol="0" anchor="t">
            <a:spAutoFit/>
          </a:bodyPr>
          <a:lstStyle/>
          <a:p>
            <a:r>
              <a:rPr lang="en-US" dirty="0">
                <a:solidFill>
                  <a:srgbClr val="054B91"/>
                </a:solidFill>
                <a:latin typeface="Bold Ink"/>
                <a:ea typeface="Bold Ink"/>
              </a:rPr>
              <a:t>Are there any sports or events that have a higher number of medalists from a specific region?</a:t>
            </a:r>
          </a:p>
        </p:txBody>
      </p:sp>
      <p:sp>
        <p:nvSpPr>
          <p:cNvPr id="16" name="TextBox 16">
            <a:extLst>
              <a:ext uri="{FF2B5EF4-FFF2-40B4-BE49-F238E27FC236}">
                <a16:creationId xmlns:a16="http://schemas.microsoft.com/office/drawing/2014/main" id="{503C3AB8-4430-373B-09B4-9A75F71A9377}"/>
              </a:ext>
            </a:extLst>
          </p:cNvPr>
          <p:cNvSpPr txBox="1"/>
          <p:nvPr/>
        </p:nvSpPr>
        <p:spPr>
          <a:xfrm>
            <a:off x="8610600" y="926436"/>
            <a:ext cx="9284437" cy="2954655"/>
          </a:xfrm>
          <a:prstGeom prst="rect">
            <a:avLst/>
          </a:prstGeom>
        </p:spPr>
        <p:txBody>
          <a:bodyPr wrap="square" lIns="0" tIns="0" rIns="0" bIns="0" rtlCol="0" anchor="t">
            <a:spAutoFit/>
          </a:bodyPr>
          <a:lstStyle/>
          <a:p>
            <a:pPr marL="342900" indent="-342900">
              <a:buFont typeface="Arial" panose="020B0604020202020204" pitchFamily="34" charset="0"/>
              <a:buChar char="•"/>
            </a:pPr>
            <a:r>
              <a:rPr lang="en-US" sz="2400" dirty="0"/>
              <a:t>The analysis reveals that USA dominates </a:t>
            </a:r>
            <a:r>
              <a:rPr lang="en-US" sz="2400" b="1" dirty="0"/>
              <a:t>Athletics with 1837 medalists, followed by UK and France. USA </a:t>
            </a:r>
            <a:r>
              <a:rPr lang="en-US" sz="2400" dirty="0"/>
              <a:t>also leads in Swimming, Rowing, and Wrestling, showcasing a diverse strength across disciplines. Meanwhile, countries like Canada and Australia show specialization in Ice Hockey, Swimming, and Rowing. </a:t>
            </a:r>
            <a:r>
              <a:rPr lang="en-US" sz="2400" b="1" dirty="0"/>
              <a:t>France and Italy have a notable presence in Cycling and Fencing</a:t>
            </a:r>
            <a:r>
              <a:rPr lang="en-US" sz="2400" dirty="0"/>
              <a:t>, indicating regional strengths and historical focus on specific sports. This clearly shows that certain sports are dominated by specific regions, reflecting deep investment and expertise over time.</a:t>
            </a:r>
          </a:p>
        </p:txBody>
      </p:sp>
      <p:grpSp>
        <p:nvGrpSpPr>
          <p:cNvPr id="17" name="Group 17">
            <a:extLst>
              <a:ext uri="{FF2B5EF4-FFF2-40B4-BE49-F238E27FC236}">
                <a16:creationId xmlns:a16="http://schemas.microsoft.com/office/drawing/2014/main" id="{F5BB068A-C52B-F072-D8DA-C0CEF4B1EDCD}"/>
              </a:ext>
            </a:extLst>
          </p:cNvPr>
          <p:cNvGrpSpPr/>
          <p:nvPr/>
        </p:nvGrpSpPr>
        <p:grpSpPr>
          <a:xfrm>
            <a:off x="12649200" y="-400318"/>
            <a:ext cx="6351703" cy="631913"/>
            <a:chOff x="0" y="0"/>
            <a:chExt cx="1672877" cy="166430"/>
          </a:xfrm>
        </p:grpSpPr>
        <p:sp>
          <p:nvSpPr>
            <p:cNvPr id="18" name="Freeform 18">
              <a:extLst>
                <a:ext uri="{FF2B5EF4-FFF2-40B4-BE49-F238E27FC236}">
                  <a16:creationId xmlns:a16="http://schemas.microsoft.com/office/drawing/2014/main" id="{1D463BFC-A0BC-9727-7B37-6269BB1A9839}"/>
                </a:ext>
              </a:extLst>
            </p:cNvPr>
            <p:cNvSpPr/>
            <p:nvPr/>
          </p:nvSpPr>
          <p:spPr>
            <a:xfrm>
              <a:off x="0" y="0"/>
              <a:ext cx="1672877" cy="166430"/>
            </a:xfrm>
            <a:custGeom>
              <a:avLst/>
              <a:gdLst/>
              <a:ahLst/>
              <a:cxnLst/>
              <a:rect l="l" t="t" r="r" b="b"/>
              <a:pathLst>
                <a:path w="1672877" h="166430">
                  <a:moveTo>
                    <a:pt x="0" y="0"/>
                  </a:moveTo>
                  <a:lnTo>
                    <a:pt x="1672877" y="0"/>
                  </a:lnTo>
                  <a:lnTo>
                    <a:pt x="1672877" y="166430"/>
                  </a:lnTo>
                  <a:lnTo>
                    <a:pt x="0" y="166430"/>
                  </a:lnTo>
                  <a:close/>
                </a:path>
              </a:pathLst>
            </a:custGeom>
            <a:solidFill>
              <a:srgbClr val="D24339"/>
            </a:solidFill>
          </p:spPr>
        </p:sp>
        <p:sp>
          <p:nvSpPr>
            <p:cNvPr id="19" name="TextBox 19">
              <a:extLst>
                <a:ext uri="{FF2B5EF4-FFF2-40B4-BE49-F238E27FC236}">
                  <a16:creationId xmlns:a16="http://schemas.microsoft.com/office/drawing/2014/main" id="{BCDDFDA9-23C3-536A-1097-23C134AAD16B}"/>
                </a:ext>
              </a:extLst>
            </p:cNvPr>
            <p:cNvSpPr txBox="1"/>
            <p:nvPr/>
          </p:nvSpPr>
          <p:spPr>
            <a:xfrm>
              <a:off x="0" y="-47625"/>
              <a:ext cx="1672877" cy="214055"/>
            </a:xfrm>
            <a:prstGeom prst="rect">
              <a:avLst/>
            </a:prstGeom>
          </p:spPr>
          <p:txBody>
            <a:bodyPr lIns="50800" tIns="50800" rIns="50800" bIns="50800" rtlCol="0" anchor="ctr"/>
            <a:lstStyle/>
            <a:p>
              <a:pPr algn="ctr">
                <a:lnSpc>
                  <a:spcPts val="2659"/>
                </a:lnSpc>
                <a:spcBef>
                  <a:spcPct val="0"/>
                </a:spcBef>
              </a:pPr>
              <a:endParaRPr/>
            </a:p>
          </p:txBody>
        </p:sp>
      </p:grpSp>
      <p:sp>
        <p:nvSpPr>
          <p:cNvPr id="20" name="Freeform 20">
            <a:extLst>
              <a:ext uri="{FF2B5EF4-FFF2-40B4-BE49-F238E27FC236}">
                <a16:creationId xmlns:a16="http://schemas.microsoft.com/office/drawing/2014/main" id="{5C894E91-DAA1-B78A-6A80-002B45790101}"/>
              </a:ext>
            </a:extLst>
          </p:cNvPr>
          <p:cNvSpPr/>
          <p:nvPr/>
        </p:nvSpPr>
        <p:spPr>
          <a:xfrm>
            <a:off x="-1524000" y="-1632933"/>
            <a:ext cx="2465229" cy="2465229"/>
          </a:xfrm>
          <a:custGeom>
            <a:avLst/>
            <a:gdLst/>
            <a:ahLst/>
            <a:cxnLst/>
            <a:rect l="l" t="t" r="r" b="b"/>
            <a:pathLst>
              <a:path w="2465229" h="2465229">
                <a:moveTo>
                  <a:pt x="0" y="0"/>
                </a:moveTo>
                <a:lnTo>
                  <a:pt x="2465228" y="0"/>
                </a:lnTo>
                <a:lnTo>
                  <a:pt x="2465228" y="2465229"/>
                </a:lnTo>
                <a:lnTo>
                  <a:pt x="0" y="2465229"/>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
        <p:nvSpPr>
          <p:cNvPr id="21" name="Freeform 21">
            <a:extLst>
              <a:ext uri="{FF2B5EF4-FFF2-40B4-BE49-F238E27FC236}">
                <a16:creationId xmlns:a16="http://schemas.microsoft.com/office/drawing/2014/main" id="{A2C951A7-D7CF-D30B-47E7-D6BF049CDA4D}"/>
              </a:ext>
            </a:extLst>
          </p:cNvPr>
          <p:cNvSpPr/>
          <p:nvPr/>
        </p:nvSpPr>
        <p:spPr>
          <a:xfrm>
            <a:off x="16897803" y="9054386"/>
            <a:ext cx="2465229" cy="2465229"/>
          </a:xfrm>
          <a:custGeom>
            <a:avLst/>
            <a:gdLst/>
            <a:ahLst/>
            <a:cxnLst/>
            <a:rect l="l" t="t" r="r" b="b"/>
            <a:pathLst>
              <a:path w="2465229" h="2465229">
                <a:moveTo>
                  <a:pt x="0" y="0"/>
                </a:moveTo>
                <a:lnTo>
                  <a:pt x="2465229" y="0"/>
                </a:lnTo>
                <a:lnTo>
                  <a:pt x="2465229" y="2465228"/>
                </a:lnTo>
                <a:lnTo>
                  <a:pt x="0" y="2465228"/>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graphicFrame>
        <p:nvGraphicFramePr>
          <p:cNvPr id="2" name="Chart 1">
            <a:extLst>
              <a:ext uri="{FF2B5EF4-FFF2-40B4-BE49-F238E27FC236}">
                <a16:creationId xmlns:a16="http://schemas.microsoft.com/office/drawing/2014/main" id="{E10199DA-DDA1-4B13-8E60-208BAB6026BD}"/>
              </a:ext>
            </a:extLst>
          </p:cNvPr>
          <p:cNvGraphicFramePr>
            <a:graphicFrameLocks/>
          </p:cNvGraphicFramePr>
          <p:nvPr>
            <p:extLst>
              <p:ext uri="{D42A27DB-BD31-4B8C-83A1-F6EECF244321}">
                <p14:modId xmlns:p14="http://schemas.microsoft.com/office/powerpoint/2010/main" val="3455537381"/>
              </p:ext>
            </p:extLst>
          </p:nvPr>
        </p:nvGraphicFramePr>
        <p:xfrm>
          <a:off x="392963" y="226152"/>
          <a:ext cx="7162800" cy="4429914"/>
        </p:xfrm>
        <a:graphic>
          <a:graphicData uri="http://schemas.openxmlformats.org/drawingml/2006/chart">
            <c:chart xmlns:c="http://schemas.openxmlformats.org/drawingml/2006/chart" xmlns:r="http://schemas.openxmlformats.org/officeDocument/2006/relationships" r:id="rId4"/>
          </a:graphicData>
        </a:graphic>
      </p:graphicFrame>
      <p:sp>
        <p:nvSpPr>
          <p:cNvPr id="10" name="TextBox 9">
            <a:extLst>
              <a:ext uri="{FF2B5EF4-FFF2-40B4-BE49-F238E27FC236}">
                <a16:creationId xmlns:a16="http://schemas.microsoft.com/office/drawing/2014/main" id="{A922543C-D6E0-3EEF-DAB1-577E408B74DB}"/>
              </a:ext>
            </a:extLst>
          </p:cNvPr>
          <p:cNvSpPr txBox="1"/>
          <p:nvPr/>
        </p:nvSpPr>
        <p:spPr>
          <a:xfrm>
            <a:off x="254387" y="5045727"/>
            <a:ext cx="7301375" cy="5232202"/>
          </a:xfrm>
          <a:prstGeom prst="rect">
            <a:avLst/>
          </a:prstGeom>
          <a:noFill/>
        </p:spPr>
        <p:txBody>
          <a:bodyPr wrap="square">
            <a:spAutoFit/>
          </a:bodyPr>
          <a:lstStyle/>
          <a:p>
            <a:pPr algn="ctr"/>
            <a:r>
              <a:rPr lang="en-US" sz="2800" b="1" i="1" dirty="0">
                <a:solidFill>
                  <a:srgbClr val="054B91"/>
                </a:solidFill>
                <a:latin typeface="Aptos" panose="020B0004020202020204" pitchFamily="34" charset="0"/>
              </a:rPr>
              <a:t>SQL Query</a:t>
            </a:r>
            <a:endParaRPr lang="en-IN" sz="2800" dirty="0"/>
          </a:p>
          <a:p>
            <a:pPr algn="ctr"/>
            <a:r>
              <a:rPr lang="en-IN" dirty="0"/>
              <a:t>SELECT </a:t>
            </a:r>
          </a:p>
          <a:p>
            <a:pPr algn="ctr"/>
            <a:r>
              <a:rPr lang="en-IN" dirty="0"/>
              <a:t>    </a:t>
            </a:r>
            <a:r>
              <a:rPr lang="en-IN" dirty="0" err="1"/>
              <a:t>nr.region_name</a:t>
            </a:r>
            <a:r>
              <a:rPr lang="en-IN" dirty="0"/>
              <a:t>,</a:t>
            </a:r>
          </a:p>
          <a:p>
            <a:pPr algn="ctr"/>
            <a:r>
              <a:rPr lang="en-IN" dirty="0"/>
              <a:t>    </a:t>
            </a:r>
            <a:r>
              <a:rPr lang="en-IN" dirty="0" err="1"/>
              <a:t>s.sport_name</a:t>
            </a:r>
            <a:r>
              <a:rPr lang="en-IN" dirty="0"/>
              <a:t>,</a:t>
            </a:r>
          </a:p>
          <a:p>
            <a:pPr algn="ctr"/>
            <a:r>
              <a:rPr lang="en-IN" dirty="0"/>
              <a:t>    COUNT(DISTINCT </a:t>
            </a:r>
            <a:r>
              <a:rPr lang="en-IN" dirty="0" err="1"/>
              <a:t>gc.person_id</a:t>
            </a:r>
            <a:r>
              <a:rPr lang="en-IN" dirty="0"/>
              <a:t>) AS </a:t>
            </a:r>
            <a:r>
              <a:rPr lang="en-IN" dirty="0" err="1"/>
              <a:t>medalist_count</a:t>
            </a:r>
            <a:endParaRPr lang="en-IN" dirty="0"/>
          </a:p>
          <a:p>
            <a:pPr algn="ctr"/>
            <a:r>
              <a:rPr lang="en-IN" dirty="0"/>
              <a:t>FROM</a:t>
            </a:r>
          </a:p>
          <a:p>
            <a:pPr algn="ctr"/>
            <a:r>
              <a:rPr lang="en-IN" dirty="0"/>
              <a:t>    </a:t>
            </a:r>
            <a:r>
              <a:rPr lang="en-IN" dirty="0" err="1"/>
              <a:t>competitor_event</a:t>
            </a:r>
            <a:r>
              <a:rPr lang="en-IN" dirty="0"/>
              <a:t> </a:t>
            </a:r>
            <a:r>
              <a:rPr lang="en-IN" dirty="0" err="1"/>
              <a:t>ce</a:t>
            </a:r>
            <a:endParaRPr lang="en-IN" dirty="0"/>
          </a:p>
          <a:p>
            <a:pPr algn="ctr"/>
            <a:r>
              <a:rPr lang="en-IN" dirty="0"/>
              <a:t>JOIN </a:t>
            </a:r>
            <a:r>
              <a:rPr lang="en-IN" dirty="0" err="1"/>
              <a:t>games_competitor</a:t>
            </a:r>
            <a:r>
              <a:rPr lang="en-IN" dirty="0"/>
              <a:t> </a:t>
            </a:r>
            <a:r>
              <a:rPr lang="en-IN" dirty="0" err="1"/>
              <a:t>gc</a:t>
            </a:r>
            <a:r>
              <a:rPr lang="en-IN" dirty="0"/>
              <a:t> ON </a:t>
            </a:r>
            <a:r>
              <a:rPr lang="en-IN" dirty="0" err="1"/>
              <a:t>ce.competitor_id</a:t>
            </a:r>
            <a:r>
              <a:rPr lang="en-IN" dirty="0"/>
              <a:t> = gc.id</a:t>
            </a:r>
          </a:p>
          <a:p>
            <a:pPr algn="ctr"/>
            <a:r>
              <a:rPr lang="en-IN" dirty="0"/>
              <a:t>JOIN </a:t>
            </a:r>
            <a:r>
              <a:rPr lang="en-IN" dirty="0" err="1"/>
              <a:t>person_region</a:t>
            </a:r>
            <a:r>
              <a:rPr lang="en-IN" dirty="0"/>
              <a:t> pr ON </a:t>
            </a:r>
            <a:r>
              <a:rPr lang="en-IN" dirty="0" err="1"/>
              <a:t>gc.person_id</a:t>
            </a:r>
            <a:r>
              <a:rPr lang="en-IN" dirty="0"/>
              <a:t> = </a:t>
            </a:r>
            <a:r>
              <a:rPr lang="en-IN" dirty="0" err="1"/>
              <a:t>pr.person_id</a:t>
            </a:r>
            <a:endParaRPr lang="en-IN" dirty="0"/>
          </a:p>
          <a:p>
            <a:pPr algn="ctr"/>
            <a:r>
              <a:rPr lang="en-IN" dirty="0"/>
              <a:t>JOIN </a:t>
            </a:r>
            <a:r>
              <a:rPr lang="en-IN" dirty="0" err="1"/>
              <a:t>noc_region</a:t>
            </a:r>
            <a:r>
              <a:rPr lang="en-IN" dirty="0"/>
              <a:t> nr ON </a:t>
            </a:r>
            <a:r>
              <a:rPr lang="en-IN" dirty="0" err="1"/>
              <a:t>pr.region_id</a:t>
            </a:r>
            <a:r>
              <a:rPr lang="en-IN" dirty="0"/>
              <a:t> = nr.id</a:t>
            </a:r>
          </a:p>
          <a:p>
            <a:pPr algn="ctr"/>
            <a:r>
              <a:rPr lang="en-IN" dirty="0"/>
              <a:t>JOIN event e ON </a:t>
            </a:r>
            <a:r>
              <a:rPr lang="en-IN" dirty="0" err="1"/>
              <a:t>ce.event_id</a:t>
            </a:r>
            <a:r>
              <a:rPr lang="en-IN" dirty="0"/>
              <a:t> = e.id</a:t>
            </a:r>
          </a:p>
          <a:p>
            <a:pPr algn="ctr"/>
            <a:r>
              <a:rPr lang="en-IN" dirty="0"/>
              <a:t>JOIN sport s ON </a:t>
            </a:r>
            <a:r>
              <a:rPr lang="en-IN" dirty="0" err="1"/>
              <a:t>e.sport_id</a:t>
            </a:r>
            <a:r>
              <a:rPr lang="en-IN" dirty="0"/>
              <a:t> = s.id</a:t>
            </a:r>
          </a:p>
          <a:p>
            <a:pPr algn="ctr"/>
            <a:r>
              <a:rPr lang="en-IN" dirty="0"/>
              <a:t>JOIN medal m ON </a:t>
            </a:r>
            <a:r>
              <a:rPr lang="en-IN" dirty="0" err="1"/>
              <a:t>ce.medal_id</a:t>
            </a:r>
            <a:r>
              <a:rPr lang="en-IN" dirty="0"/>
              <a:t> = m.id</a:t>
            </a:r>
          </a:p>
          <a:p>
            <a:pPr algn="ctr"/>
            <a:r>
              <a:rPr lang="en-IN" dirty="0"/>
              <a:t>GROUP BY </a:t>
            </a:r>
          </a:p>
          <a:p>
            <a:pPr algn="ctr"/>
            <a:r>
              <a:rPr lang="en-IN" dirty="0"/>
              <a:t>    </a:t>
            </a:r>
            <a:r>
              <a:rPr lang="en-IN" dirty="0" err="1"/>
              <a:t>nr.region_name</a:t>
            </a:r>
            <a:r>
              <a:rPr lang="en-IN" dirty="0"/>
              <a:t>,</a:t>
            </a:r>
          </a:p>
          <a:p>
            <a:pPr algn="ctr"/>
            <a:r>
              <a:rPr lang="en-IN" dirty="0"/>
              <a:t>    </a:t>
            </a:r>
            <a:r>
              <a:rPr lang="en-IN" dirty="0" err="1"/>
              <a:t>s.sport_name</a:t>
            </a:r>
            <a:endParaRPr lang="en-IN" dirty="0"/>
          </a:p>
          <a:p>
            <a:pPr algn="ctr"/>
            <a:r>
              <a:rPr lang="en-IN" dirty="0"/>
              <a:t>ORDER BY </a:t>
            </a:r>
          </a:p>
          <a:p>
            <a:pPr algn="ctr"/>
            <a:r>
              <a:rPr lang="en-IN" dirty="0"/>
              <a:t>    </a:t>
            </a:r>
            <a:r>
              <a:rPr lang="en-IN" dirty="0" err="1"/>
              <a:t>medalist_count</a:t>
            </a:r>
            <a:r>
              <a:rPr lang="en-IN" dirty="0"/>
              <a:t> DESC;</a:t>
            </a:r>
          </a:p>
        </p:txBody>
      </p:sp>
      <p:pic>
        <p:nvPicPr>
          <p:cNvPr id="12" name="Picture 11">
            <a:extLst>
              <a:ext uri="{FF2B5EF4-FFF2-40B4-BE49-F238E27FC236}">
                <a16:creationId xmlns:a16="http://schemas.microsoft.com/office/drawing/2014/main" id="{88B71206-A509-38E8-8D8C-B2E35B8C4A56}"/>
              </a:ext>
            </a:extLst>
          </p:cNvPr>
          <p:cNvPicPr>
            <a:picLocks noChangeAspect="1"/>
          </p:cNvPicPr>
          <p:nvPr/>
        </p:nvPicPr>
        <p:blipFill>
          <a:blip r:embed="rId5"/>
          <a:stretch>
            <a:fillRect/>
          </a:stretch>
        </p:blipFill>
        <p:spPr>
          <a:xfrm>
            <a:off x="10463327" y="5419815"/>
            <a:ext cx="5226355" cy="4583685"/>
          </a:xfrm>
          <a:prstGeom prst="rect">
            <a:avLst/>
          </a:prstGeom>
        </p:spPr>
      </p:pic>
      <p:graphicFrame>
        <p:nvGraphicFramePr>
          <p:cNvPr id="13" name="Table 12">
            <a:extLst>
              <a:ext uri="{FF2B5EF4-FFF2-40B4-BE49-F238E27FC236}">
                <a16:creationId xmlns:a16="http://schemas.microsoft.com/office/drawing/2014/main" id="{54B807D8-EA0B-16DD-4272-FC1550ADDCD8}"/>
              </a:ext>
            </a:extLst>
          </p:cNvPr>
          <p:cNvGraphicFramePr>
            <a:graphicFrameLocks noGrp="1"/>
          </p:cNvGraphicFramePr>
          <p:nvPr>
            <p:extLst>
              <p:ext uri="{D42A27DB-BD31-4B8C-83A1-F6EECF244321}">
                <p14:modId xmlns:p14="http://schemas.microsoft.com/office/powerpoint/2010/main" val="3638440388"/>
              </p:ext>
            </p:extLst>
          </p:nvPr>
        </p:nvGraphicFramePr>
        <p:xfrm>
          <a:off x="10287000" y="4983570"/>
          <a:ext cx="2066334" cy="436245"/>
        </p:xfrm>
        <a:graphic>
          <a:graphicData uri="http://schemas.openxmlformats.org/drawingml/2006/table">
            <a:tbl>
              <a:tblPr>
                <a:tableStyleId>{5C22544A-7EE6-4342-B048-85BDC9FD1C3A}</a:tableStyleId>
              </a:tblPr>
              <a:tblGrid>
                <a:gridCol w="2066334">
                  <a:extLst>
                    <a:ext uri="{9D8B030D-6E8A-4147-A177-3AD203B41FA5}">
                      <a16:colId xmlns:a16="http://schemas.microsoft.com/office/drawing/2014/main" val="3951531167"/>
                    </a:ext>
                  </a:extLst>
                </a:gridCol>
              </a:tblGrid>
              <a:tr h="412590">
                <a:tc>
                  <a:txBody>
                    <a:bodyPr/>
                    <a:lstStyle/>
                    <a:p>
                      <a:pPr algn="ctr" fontAlgn="ctr"/>
                      <a:r>
                        <a:rPr lang="en-US" sz="2800" b="1" i="1" u="none" strike="noStrike" dirty="0">
                          <a:solidFill>
                            <a:srgbClr val="054B91"/>
                          </a:solidFill>
                          <a:effectLst/>
                          <a:latin typeface="Aptos" panose="020B0004020202020204" pitchFamily="34" charset="0"/>
                        </a:rPr>
                        <a:t>DATA SET :</a:t>
                      </a:r>
                      <a:endParaRPr lang="en-IN" sz="2800" b="1" i="1" u="none" strike="noStrike" dirty="0">
                        <a:solidFill>
                          <a:srgbClr val="054B91"/>
                        </a:solidFill>
                        <a:effectLst/>
                        <a:latin typeface="Aptos" panose="020B0004020202020204" pitchFamily="34" charset="0"/>
                      </a:endParaRPr>
                    </a:p>
                  </a:txBody>
                  <a:tcPr marL="9525" marR="9525" marT="9525" marB="0" anchor="ctr"/>
                </a:tc>
                <a:extLst>
                  <a:ext uri="{0D108BD9-81ED-4DB2-BD59-A6C34878D82A}">
                    <a16:rowId xmlns:a16="http://schemas.microsoft.com/office/drawing/2014/main" val="1874117653"/>
                  </a:ext>
                </a:extLst>
              </a:tr>
            </a:tbl>
          </a:graphicData>
        </a:graphic>
      </p:graphicFrame>
    </p:spTree>
    <p:extLst>
      <p:ext uri="{BB962C8B-B14F-4D97-AF65-F5344CB8AC3E}">
        <p14:creationId xmlns:p14="http://schemas.microsoft.com/office/powerpoint/2010/main" val="42541153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8D46D3-6C1E-5BC3-B975-D51F68AC32F4}"/>
            </a:ext>
          </a:extLst>
        </p:cNvPr>
        <p:cNvGrpSpPr/>
        <p:nvPr/>
      </p:nvGrpSpPr>
      <p:grpSpPr>
        <a:xfrm>
          <a:off x="0" y="0"/>
          <a:ext cx="0" cy="0"/>
          <a:chOff x="0" y="0"/>
          <a:chExt cx="0" cy="0"/>
        </a:xfrm>
      </p:grpSpPr>
      <p:grpSp>
        <p:nvGrpSpPr>
          <p:cNvPr id="3" name="Group 3">
            <a:extLst>
              <a:ext uri="{FF2B5EF4-FFF2-40B4-BE49-F238E27FC236}">
                <a16:creationId xmlns:a16="http://schemas.microsoft.com/office/drawing/2014/main" id="{D1A1E329-7C05-3373-9ECA-6281DB2ACB9A}"/>
              </a:ext>
            </a:extLst>
          </p:cNvPr>
          <p:cNvGrpSpPr/>
          <p:nvPr/>
        </p:nvGrpSpPr>
        <p:grpSpPr>
          <a:xfrm rot="5400000">
            <a:off x="11321247" y="-6738413"/>
            <a:ext cx="12226501" cy="12977927"/>
            <a:chOff x="0" y="-14704"/>
            <a:chExt cx="1436696" cy="1524994"/>
          </a:xfrm>
        </p:grpSpPr>
        <p:sp>
          <p:nvSpPr>
            <p:cNvPr id="4" name="Freeform 4">
              <a:extLst>
                <a:ext uri="{FF2B5EF4-FFF2-40B4-BE49-F238E27FC236}">
                  <a16:creationId xmlns:a16="http://schemas.microsoft.com/office/drawing/2014/main" id="{ED9CC9D7-3595-07C8-4A1B-4E575761970E}"/>
                </a:ext>
              </a:extLst>
            </p:cNvPr>
            <p:cNvSpPr/>
            <p:nvPr/>
          </p:nvSpPr>
          <p:spPr>
            <a:xfrm>
              <a:off x="0" y="-14704"/>
              <a:ext cx="1436696" cy="1524994"/>
            </a:xfrm>
            <a:custGeom>
              <a:avLst/>
              <a:gdLst/>
              <a:ahLst/>
              <a:cxnLst/>
              <a:rect l="l" t="t" r="r" b="b"/>
              <a:pathLst>
                <a:path w="1436696" h="1524994">
                  <a:moveTo>
                    <a:pt x="718348" y="1524994"/>
                  </a:moveTo>
                  <a:lnTo>
                    <a:pt x="1436696" y="0"/>
                  </a:lnTo>
                  <a:lnTo>
                    <a:pt x="0" y="0"/>
                  </a:lnTo>
                  <a:lnTo>
                    <a:pt x="718348" y="1524994"/>
                  </a:lnTo>
                  <a:close/>
                </a:path>
              </a:pathLst>
            </a:custGeom>
            <a:solidFill>
              <a:srgbClr val="054B91"/>
            </a:solidFill>
          </p:spPr>
        </p:sp>
        <p:sp>
          <p:nvSpPr>
            <p:cNvPr id="5" name="TextBox 5">
              <a:extLst>
                <a:ext uri="{FF2B5EF4-FFF2-40B4-BE49-F238E27FC236}">
                  <a16:creationId xmlns:a16="http://schemas.microsoft.com/office/drawing/2014/main" id="{E928131C-14BE-ECBF-D94B-772A5C7937C7}"/>
                </a:ext>
              </a:extLst>
            </p:cNvPr>
            <p:cNvSpPr txBox="1"/>
            <p:nvPr/>
          </p:nvSpPr>
          <p:spPr>
            <a:xfrm>
              <a:off x="224484" y="61303"/>
              <a:ext cx="987729" cy="755658"/>
            </a:xfrm>
            <a:prstGeom prst="rect">
              <a:avLst/>
            </a:prstGeom>
          </p:spPr>
          <p:txBody>
            <a:bodyPr lIns="50800" tIns="50800" rIns="50800" bIns="50800" rtlCol="0" anchor="ctr"/>
            <a:lstStyle/>
            <a:p>
              <a:pPr algn="ctr">
                <a:lnSpc>
                  <a:spcPts val="2659"/>
                </a:lnSpc>
              </a:pPr>
              <a:endParaRPr/>
            </a:p>
          </p:txBody>
        </p:sp>
      </p:grpSp>
      <p:sp>
        <p:nvSpPr>
          <p:cNvPr id="8" name="TextBox 8">
            <a:extLst>
              <a:ext uri="{FF2B5EF4-FFF2-40B4-BE49-F238E27FC236}">
                <a16:creationId xmlns:a16="http://schemas.microsoft.com/office/drawing/2014/main" id="{CA1E9CA0-63E3-0AC8-0202-45E4E5C6375D}"/>
              </a:ext>
            </a:extLst>
          </p:cNvPr>
          <p:cNvSpPr txBox="1"/>
          <p:nvPr/>
        </p:nvSpPr>
        <p:spPr>
          <a:xfrm>
            <a:off x="1232615" y="0"/>
            <a:ext cx="9968785" cy="738664"/>
          </a:xfrm>
          <a:prstGeom prst="rect">
            <a:avLst/>
          </a:prstGeom>
        </p:spPr>
        <p:txBody>
          <a:bodyPr wrap="square" lIns="0" tIns="0" rIns="0" bIns="0" rtlCol="0" anchor="t">
            <a:spAutoFit/>
          </a:bodyPr>
          <a:lstStyle/>
          <a:p>
            <a:r>
              <a:rPr lang="en-US" sz="2400" dirty="0">
                <a:solidFill>
                  <a:srgbClr val="054B91"/>
                </a:solidFill>
                <a:latin typeface="Bold Ink"/>
                <a:ea typeface="Bold Ink"/>
              </a:rPr>
              <a:t>What are some notable instances of unexpected or surprising medal wins?</a:t>
            </a:r>
          </a:p>
        </p:txBody>
      </p:sp>
      <p:sp>
        <p:nvSpPr>
          <p:cNvPr id="9" name="TextBox 9">
            <a:extLst>
              <a:ext uri="{FF2B5EF4-FFF2-40B4-BE49-F238E27FC236}">
                <a16:creationId xmlns:a16="http://schemas.microsoft.com/office/drawing/2014/main" id="{DA4428CC-CF94-68DD-2122-EF1088EFEAE4}"/>
              </a:ext>
            </a:extLst>
          </p:cNvPr>
          <p:cNvSpPr txBox="1"/>
          <p:nvPr/>
        </p:nvSpPr>
        <p:spPr>
          <a:xfrm>
            <a:off x="493659" y="6252851"/>
            <a:ext cx="6848809" cy="3165995"/>
          </a:xfrm>
          <a:prstGeom prst="rect">
            <a:avLst/>
          </a:prstGeom>
        </p:spPr>
        <p:txBody>
          <a:bodyPr wrap="square" lIns="0" tIns="0" rIns="0" bIns="0" rtlCol="0" anchor="t">
            <a:spAutoFit/>
          </a:bodyPr>
          <a:lstStyle/>
          <a:p>
            <a:pPr marL="342900" indent="-342900" algn="just">
              <a:lnSpc>
                <a:spcPts val="3079"/>
              </a:lnSpc>
              <a:buFont typeface="Arial" panose="020B0604020202020204" pitchFamily="34" charset="0"/>
              <a:buChar char="•"/>
            </a:pPr>
            <a:r>
              <a:rPr lang="en-US" sz="2400" dirty="0"/>
              <a:t>The results show several notable surprises in Olympic history. For example, </a:t>
            </a:r>
            <a:r>
              <a:rPr lang="en-US" sz="2400" b="1" dirty="0"/>
              <a:t>Nigeria winning in Bobsleigh, India in Gymnastics, and Jamaica in Luge represent rare and unexpected medal wins</a:t>
            </a:r>
            <a:r>
              <a:rPr lang="en-US" sz="2400" dirty="0"/>
              <a:t>. These instances break traditional patterns of regional dominance and highlight exceptional individual or team performances from non-traditional countries in those sports.</a:t>
            </a:r>
            <a:endParaRPr lang="en-US" sz="2199" dirty="0">
              <a:solidFill>
                <a:srgbClr val="054B91"/>
              </a:solidFill>
              <a:latin typeface="Poppins"/>
              <a:ea typeface="Poppins"/>
              <a:cs typeface="Poppins"/>
              <a:sym typeface="Poppins"/>
            </a:endParaRPr>
          </a:p>
        </p:txBody>
      </p:sp>
      <p:grpSp>
        <p:nvGrpSpPr>
          <p:cNvPr id="10" name="Group 10">
            <a:extLst>
              <a:ext uri="{FF2B5EF4-FFF2-40B4-BE49-F238E27FC236}">
                <a16:creationId xmlns:a16="http://schemas.microsoft.com/office/drawing/2014/main" id="{28755FBA-83CE-CE5D-892E-18AAF0DFB627}"/>
              </a:ext>
            </a:extLst>
          </p:cNvPr>
          <p:cNvGrpSpPr/>
          <p:nvPr/>
        </p:nvGrpSpPr>
        <p:grpSpPr>
          <a:xfrm>
            <a:off x="603924" y="9656901"/>
            <a:ext cx="6351703" cy="631913"/>
            <a:chOff x="0" y="0"/>
            <a:chExt cx="1672877" cy="166430"/>
          </a:xfrm>
        </p:grpSpPr>
        <p:sp>
          <p:nvSpPr>
            <p:cNvPr id="11" name="Freeform 11">
              <a:extLst>
                <a:ext uri="{FF2B5EF4-FFF2-40B4-BE49-F238E27FC236}">
                  <a16:creationId xmlns:a16="http://schemas.microsoft.com/office/drawing/2014/main" id="{E066D02C-06E1-A154-A95E-047C6D46FD87}"/>
                </a:ext>
              </a:extLst>
            </p:cNvPr>
            <p:cNvSpPr/>
            <p:nvPr/>
          </p:nvSpPr>
          <p:spPr>
            <a:xfrm>
              <a:off x="0" y="0"/>
              <a:ext cx="1672877" cy="166430"/>
            </a:xfrm>
            <a:custGeom>
              <a:avLst/>
              <a:gdLst/>
              <a:ahLst/>
              <a:cxnLst/>
              <a:rect l="l" t="t" r="r" b="b"/>
              <a:pathLst>
                <a:path w="1672877" h="166430">
                  <a:moveTo>
                    <a:pt x="0" y="0"/>
                  </a:moveTo>
                  <a:lnTo>
                    <a:pt x="1672877" y="0"/>
                  </a:lnTo>
                  <a:lnTo>
                    <a:pt x="1672877" y="166430"/>
                  </a:lnTo>
                  <a:lnTo>
                    <a:pt x="0" y="166430"/>
                  </a:lnTo>
                  <a:close/>
                </a:path>
              </a:pathLst>
            </a:custGeom>
            <a:solidFill>
              <a:srgbClr val="D24339"/>
            </a:solidFill>
          </p:spPr>
        </p:sp>
        <p:sp>
          <p:nvSpPr>
            <p:cNvPr id="12" name="TextBox 12">
              <a:extLst>
                <a:ext uri="{FF2B5EF4-FFF2-40B4-BE49-F238E27FC236}">
                  <a16:creationId xmlns:a16="http://schemas.microsoft.com/office/drawing/2014/main" id="{C021589D-A36D-AAE4-8494-DCB0BC805A76}"/>
                </a:ext>
              </a:extLst>
            </p:cNvPr>
            <p:cNvSpPr txBox="1"/>
            <p:nvPr/>
          </p:nvSpPr>
          <p:spPr>
            <a:xfrm>
              <a:off x="0" y="-47625"/>
              <a:ext cx="1672877" cy="214055"/>
            </a:xfrm>
            <a:prstGeom prst="rect">
              <a:avLst/>
            </a:prstGeom>
          </p:spPr>
          <p:txBody>
            <a:bodyPr lIns="50800" tIns="50800" rIns="50800" bIns="50800" rtlCol="0" anchor="ctr"/>
            <a:lstStyle/>
            <a:p>
              <a:pPr algn="ctr">
                <a:lnSpc>
                  <a:spcPts val="2659"/>
                </a:lnSpc>
                <a:spcBef>
                  <a:spcPct val="0"/>
                </a:spcBef>
              </a:pPr>
              <a:endParaRPr/>
            </a:p>
          </p:txBody>
        </p:sp>
      </p:grpSp>
      <p:sp>
        <p:nvSpPr>
          <p:cNvPr id="13" name="Freeform 13">
            <a:extLst>
              <a:ext uri="{FF2B5EF4-FFF2-40B4-BE49-F238E27FC236}">
                <a16:creationId xmlns:a16="http://schemas.microsoft.com/office/drawing/2014/main" id="{4069E3B7-3D1D-6257-9E9C-F90C9EBEF289}"/>
              </a:ext>
            </a:extLst>
          </p:cNvPr>
          <p:cNvSpPr/>
          <p:nvPr/>
        </p:nvSpPr>
        <p:spPr>
          <a:xfrm>
            <a:off x="-1507353" y="-1482065"/>
            <a:ext cx="2465229" cy="2465229"/>
          </a:xfrm>
          <a:custGeom>
            <a:avLst/>
            <a:gdLst/>
            <a:ahLst/>
            <a:cxnLst/>
            <a:rect l="l" t="t" r="r" b="b"/>
            <a:pathLst>
              <a:path w="2465229" h="2465229">
                <a:moveTo>
                  <a:pt x="0" y="0"/>
                </a:moveTo>
                <a:lnTo>
                  <a:pt x="2465228" y="0"/>
                </a:lnTo>
                <a:lnTo>
                  <a:pt x="2465228" y="2465229"/>
                </a:lnTo>
                <a:lnTo>
                  <a:pt x="0" y="2465229"/>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sp>
        <p:nvSpPr>
          <p:cNvPr id="14" name="Freeform 14">
            <a:extLst>
              <a:ext uri="{FF2B5EF4-FFF2-40B4-BE49-F238E27FC236}">
                <a16:creationId xmlns:a16="http://schemas.microsoft.com/office/drawing/2014/main" id="{15C1BF08-F008-D21F-DA5B-6541F71FF307}"/>
              </a:ext>
            </a:extLst>
          </p:cNvPr>
          <p:cNvSpPr/>
          <p:nvPr/>
        </p:nvSpPr>
        <p:spPr>
          <a:xfrm>
            <a:off x="16306800" y="-863283"/>
            <a:ext cx="2465229" cy="2465229"/>
          </a:xfrm>
          <a:custGeom>
            <a:avLst/>
            <a:gdLst/>
            <a:ahLst/>
            <a:cxnLst/>
            <a:rect l="l" t="t" r="r" b="b"/>
            <a:pathLst>
              <a:path w="2465229" h="2465229">
                <a:moveTo>
                  <a:pt x="0" y="0"/>
                </a:moveTo>
                <a:lnTo>
                  <a:pt x="2465228" y="0"/>
                </a:lnTo>
                <a:lnTo>
                  <a:pt x="2465228" y="2465229"/>
                </a:lnTo>
                <a:lnTo>
                  <a:pt x="0" y="2465229"/>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en-IN" dirty="0"/>
          </a:p>
        </p:txBody>
      </p:sp>
      <p:graphicFrame>
        <p:nvGraphicFramePr>
          <p:cNvPr id="6" name="Chart 5">
            <a:extLst>
              <a:ext uri="{FF2B5EF4-FFF2-40B4-BE49-F238E27FC236}">
                <a16:creationId xmlns:a16="http://schemas.microsoft.com/office/drawing/2014/main" id="{C3C1BE34-95E3-497A-8761-3BFF9E830CAE}"/>
              </a:ext>
            </a:extLst>
          </p:cNvPr>
          <p:cNvGraphicFramePr>
            <a:graphicFrameLocks/>
          </p:cNvGraphicFramePr>
          <p:nvPr>
            <p:extLst>
              <p:ext uri="{D42A27DB-BD31-4B8C-83A1-F6EECF244321}">
                <p14:modId xmlns:p14="http://schemas.microsoft.com/office/powerpoint/2010/main" val="2741686890"/>
              </p:ext>
            </p:extLst>
          </p:nvPr>
        </p:nvGraphicFramePr>
        <p:xfrm>
          <a:off x="542846" y="762221"/>
          <a:ext cx="6799622" cy="4855030"/>
        </p:xfrm>
        <a:graphic>
          <a:graphicData uri="http://schemas.openxmlformats.org/drawingml/2006/chart">
            <c:chart xmlns:c="http://schemas.openxmlformats.org/drawingml/2006/chart" xmlns:r="http://schemas.openxmlformats.org/officeDocument/2006/relationships" r:id="rId5"/>
          </a:graphicData>
        </a:graphic>
      </p:graphicFrame>
      <p:pic>
        <p:nvPicPr>
          <p:cNvPr id="17" name="Picture 16">
            <a:extLst>
              <a:ext uri="{FF2B5EF4-FFF2-40B4-BE49-F238E27FC236}">
                <a16:creationId xmlns:a16="http://schemas.microsoft.com/office/drawing/2014/main" id="{0530FD78-A0EF-FC3D-4D38-4FAB320ADFFA}"/>
              </a:ext>
            </a:extLst>
          </p:cNvPr>
          <p:cNvPicPr>
            <a:picLocks noChangeAspect="1"/>
          </p:cNvPicPr>
          <p:nvPr/>
        </p:nvPicPr>
        <p:blipFill>
          <a:blip r:embed="rId6"/>
          <a:stretch>
            <a:fillRect/>
          </a:stretch>
        </p:blipFill>
        <p:spPr>
          <a:xfrm>
            <a:off x="13242801" y="2442001"/>
            <a:ext cx="4903359" cy="7783166"/>
          </a:xfrm>
          <a:prstGeom prst="rect">
            <a:avLst/>
          </a:prstGeom>
        </p:spPr>
      </p:pic>
      <p:sp>
        <p:nvSpPr>
          <p:cNvPr id="19" name="TextBox 18">
            <a:extLst>
              <a:ext uri="{FF2B5EF4-FFF2-40B4-BE49-F238E27FC236}">
                <a16:creationId xmlns:a16="http://schemas.microsoft.com/office/drawing/2014/main" id="{5EE14AED-6867-10F4-93DD-C22AE5CB2B3E}"/>
              </a:ext>
            </a:extLst>
          </p:cNvPr>
          <p:cNvSpPr txBox="1"/>
          <p:nvPr/>
        </p:nvSpPr>
        <p:spPr>
          <a:xfrm>
            <a:off x="7665883" y="1754655"/>
            <a:ext cx="5130471" cy="7725192"/>
          </a:xfrm>
          <a:prstGeom prst="rect">
            <a:avLst/>
          </a:prstGeom>
          <a:noFill/>
        </p:spPr>
        <p:txBody>
          <a:bodyPr wrap="square">
            <a:spAutoFit/>
          </a:bodyPr>
          <a:lstStyle/>
          <a:p>
            <a:pPr algn="ctr"/>
            <a:r>
              <a:rPr lang="en-US" sz="2800" b="1" i="1" dirty="0">
                <a:solidFill>
                  <a:srgbClr val="054B91"/>
                </a:solidFill>
                <a:latin typeface="Aptos" panose="020B0004020202020204" pitchFamily="34" charset="0"/>
              </a:rPr>
              <a:t>SQL Query</a:t>
            </a:r>
            <a:endParaRPr lang="en-IN" sz="2800" dirty="0"/>
          </a:p>
          <a:p>
            <a:pPr algn="ctr"/>
            <a:r>
              <a:rPr lang="en-IN" dirty="0"/>
              <a:t>SELECT </a:t>
            </a:r>
          </a:p>
          <a:p>
            <a:pPr algn="ctr"/>
            <a:r>
              <a:rPr lang="en-IN" dirty="0"/>
              <a:t>    </a:t>
            </a:r>
            <a:r>
              <a:rPr lang="en-IN" dirty="0" err="1"/>
              <a:t>nr.region_name</a:t>
            </a:r>
            <a:r>
              <a:rPr lang="en-IN" dirty="0"/>
              <a:t> AS country,</a:t>
            </a:r>
          </a:p>
          <a:p>
            <a:pPr algn="ctr"/>
            <a:r>
              <a:rPr lang="en-IN" dirty="0"/>
              <a:t>    </a:t>
            </a:r>
            <a:r>
              <a:rPr lang="en-IN" dirty="0" err="1"/>
              <a:t>s.sport_name</a:t>
            </a:r>
            <a:r>
              <a:rPr lang="en-IN" dirty="0"/>
              <a:t>,</a:t>
            </a:r>
          </a:p>
          <a:p>
            <a:pPr algn="ctr"/>
            <a:r>
              <a:rPr lang="en-IN" dirty="0"/>
              <a:t>    COUNT(DISTINCT </a:t>
            </a:r>
            <a:r>
              <a:rPr lang="en-IN" dirty="0" err="1"/>
              <a:t>gc.person_id</a:t>
            </a:r>
            <a:r>
              <a:rPr lang="en-IN" dirty="0"/>
              <a:t>) </a:t>
            </a:r>
          </a:p>
          <a:p>
            <a:pPr algn="ctr"/>
            <a:r>
              <a:rPr lang="en-IN" dirty="0"/>
              <a:t>AS </a:t>
            </a:r>
            <a:r>
              <a:rPr lang="en-IN" dirty="0" err="1"/>
              <a:t>medalist_count</a:t>
            </a:r>
            <a:endParaRPr lang="en-IN" dirty="0"/>
          </a:p>
          <a:p>
            <a:pPr algn="ctr"/>
            <a:r>
              <a:rPr lang="en-IN" dirty="0"/>
              <a:t>FROM </a:t>
            </a:r>
          </a:p>
          <a:p>
            <a:pPr algn="ctr"/>
            <a:r>
              <a:rPr lang="en-IN" dirty="0" err="1"/>
              <a:t>competitor_event</a:t>
            </a:r>
            <a:r>
              <a:rPr lang="en-IN" dirty="0"/>
              <a:t> </a:t>
            </a:r>
            <a:r>
              <a:rPr lang="en-IN" dirty="0" err="1"/>
              <a:t>ce</a:t>
            </a:r>
            <a:endParaRPr lang="en-IN" dirty="0"/>
          </a:p>
          <a:p>
            <a:pPr algn="ctr"/>
            <a:r>
              <a:rPr lang="en-IN" dirty="0"/>
              <a:t>JOIN </a:t>
            </a:r>
          </a:p>
          <a:p>
            <a:pPr algn="ctr"/>
            <a:r>
              <a:rPr lang="en-IN" dirty="0" err="1"/>
              <a:t>games_competitor</a:t>
            </a:r>
            <a:r>
              <a:rPr lang="en-IN" dirty="0"/>
              <a:t> </a:t>
            </a:r>
            <a:r>
              <a:rPr lang="en-IN" dirty="0" err="1"/>
              <a:t>gc</a:t>
            </a:r>
            <a:r>
              <a:rPr lang="en-IN" dirty="0"/>
              <a:t> ON </a:t>
            </a:r>
            <a:r>
              <a:rPr lang="en-IN" dirty="0" err="1"/>
              <a:t>ce.competitor_id</a:t>
            </a:r>
            <a:r>
              <a:rPr lang="en-IN" dirty="0"/>
              <a:t> = gc.id</a:t>
            </a:r>
          </a:p>
          <a:p>
            <a:pPr algn="ctr"/>
            <a:r>
              <a:rPr lang="en-IN" dirty="0"/>
              <a:t>JOIN </a:t>
            </a:r>
          </a:p>
          <a:p>
            <a:pPr algn="ctr"/>
            <a:r>
              <a:rPr lang="en-IN" dirty="0" err="1"/>
              <a:t>person_region</a:t>
            </a:r>
            <a:r>
              <a:rPr lang="en-IN" dirty="0"/>
              <a:t> pr ON </a:t>
            </a:r>
            <a:r>
              <a:rPr lang="en-IN" dirty="0" err="1"/>
              <a:t>gc.person_id</a:t>
            </a:r>
            <a:r>
              <a:rPr lang="en-IN" dirty="0"/>
              <a:t> = </a:t>
            </a:r>
            <a:r>
              <a:rPr lang="en-IN" dirty="0" err="1"/>
              <a:t>pr.person_id</a:t>
            </a:r>
            <a:endParaRPr lang="en-IN" dirty="0"/>
          </a:p>
          <a:p>
            <a:pPr algn="ctr"/>
            <a:r>
              <a:rPr lang="en-IN" dirty="0"/>
              <a:t>JOIN </a:t>
            </a:r>
          </a:p>
          <a:p>
            <a:pPr algn="ctr"/>
            <a:r>
              <a:rPr lang="en-IN" dirty="0" err="1"/>
              <a:t>noc_region</a:t>
            </a:r>
            <a:r>
              <a:rPr lang="en-IN" dirty="0"/>
              <a:t> nr ON </a:t>
            </a:r>
            <a:r>
              <a:rPr lang="en-IN" dirty="0" err="1"/>
              <a:t>pr.region_id</a:t>
            </a:r>
            <a:r>
              <a:rPr lang="en-IN" dirty="0"/>
              <a:t> = nr.id</a:t>
            </a:r>
          </a:p>
          <a:p>
            <a:pPr algn="ctr"/>
            <a:r>
              <a:rPr lang="en-IN" dirty="0"/>
              <a:t>JOIN </a:t>
            </a:r>
          </a:p>
          <a:p>
            <a:pPr algn="ctr"/>
            <a:r>
              <a:rPr lang="en-IN" dirty="0"/>
              <a:t>event e ON </a:t>
            </a:r>
            <a:r>
              <a:rPr lang="en-IN" dirty="0" err="1"/>
              <a:t>ce.event_id</a:t>
            </a:r>
            <a:r>
              <a:rPr lang="en-IN" dirty="0"/>
              <a:t> = e.id</a:t>
            </a:r>
          </a:p>
          <a:p>
            <a:pPr algn="ctr"/>
            <a:r>
              <a:rPr lang="en-IN" dirty="0"/>
              <a:t>JOIN </a:t>
            </a:r>
          </a:p>
          <a:p>
            <a:pPr algn="ctr"/>
            <a:r>
              <a:rPr lang="en-IN" dirty="0"/>
              <a:t>sport s ON </a:t>
            </a:r>
            <a:r>
              <a:rPr lang="en-IN" dirty="0" err="1"/>
              <a:t>e.sport_id</a:t>
            </a:r>
            <a:r>
              <a:rPr lang="en-IN" dirty="0"/>
              <a:t> = s.id</a:t>
            </a:r>
          </a:p>
          <a:p>
            <a:pPr algn="ctr"/>
            <a:r>
              <a:rPr lang="en-IN" dirty="0"/>
              <a:t>JOIN </a:t>
            </a:r>
          </a:p>
          <a:p>
            <a:pPr algn="ctr"/>
            <a:r>
              <a:rPr lang="en-IN" dirty="0"/>
              <a:t>medal m ON </a:t>
            </a:r>
            <a:r>
              <a:rPr lang="en-IN" dirty="0" err="1"/>
              <a:t>ce.medal_id</a:t>
            </a:r>
            <a:r>
              <a:rPr lang="en-IN" dirty="0"/>
              <a:t> = m.id</a:t>
            </a:r>
          </a:p>
          <a:p>
            <a:pPr algn="ctr"/>
            <a:r>
              <a:rPr lang="en-IN" dirty="0"/>
              <a:t>GROUP BY </a:t>
            </a:r>
          </a:p>
          <a:p>
            <a:pPr algn="ctr"/>
            <a:r>
              <a:rPr lang="en-IN" dirty="0"/>
              <a:t> </a:t>
            </a:r>
            <a:r>
              <a:rPr lang="en-IN" dirty="0" err="1"/>
              <a:t>nr.region_name</a:t>
            </a:r>
            <a:r>
              <a:rPr lang="en-IN" dirty="0"/>
              <a:t>,</a:t>
            </a:r>
          </a:p>
          <a:p>
            <a:pPr algn="ctr"/>
            <a:r>
              <a:rPr lang="en-IN" dirty="0"/>
              <a:t>    </a:t>
            </a:r>
            <a:r>
              <a:rPr lang="en-IN" dirty="0" err="1"/>
              <a:t>s.sport_name</a:t>
            </a:r>
            <a:endParaRPr lang="en-IN" dirty="0"/>
          </a:p>
          <a:p>
            <a:pPr algn="ctr"/>
            <a:r>
              <a:rPr lang="en-IN" dirty="0"/>
              <a:t>HAVING </a:t>
            </a:r>
          </a:p>
          <a:p>
            <a:pPr algn="ctr"/>
            <a:r>
              <a:rPr lang="en-IN" dirty="0"/>
              <a:t>    COUNT(DISTINCT </a:t>
            </a:r>
            <a:r>
              <a:rPr lang="en-IN" dirty="0" err="1"/>
              <a:t>gc.person_id</a:t>
            </a:r>
            <a:r>
              <a:rPr lang="en-IN" dirty="0"/>
              <a:t>) &lt;= 3</a:t>
            </a:r>
          </a:p>
          <a:p>
            <a:pPr algn="ctr"/>
            <a:r>
              <a:rPr lang="en-IN" dirty="0"/>
              <a:t>ORDER BY </a:t>
            </a:r>
          </a:p>
          <a:p>
            <a:pPr algn="ctr"/>
            <a:r>
              <a:rPr lang="en-IN" dirty="0"/>
              <a:t>    </a:t>
            </a:r>
            <a:r>
              <a:rPr lang="en-IN" dirty="0" err="1"/>
              <a:t>medalist_count</a:t>
            </a:r>
            <a:r>
              <a:rPr lang="en-IN" dirty="0"/>
              <a:t> ASC, country, </a:t>
            </a:r>
            <a:r>
              <a:rPr lang="en-IN" dirty="0" err="1"/>
              <a:t>sport_name</a:t>
            </a:r>
            <a:r>
              <a:rPr lang="en-IN" dirty="0"/>
              <a:t>;</a:t>
            </a:r>
          </a:p>
        </p:txBody>
      </p:sp>
      <p:graphicFrame>
        <p:nvGraphicFramePr>
          <p:cNvPr id="20" name="Table 19">
            <a:extLst>
              <a:ext uri="{FF2B5EF4-FFF2-40B4-BE49-F238E27FC236}">
                <a16:creationId xmlns:a16="http://schemas.microsoft.com/office/drawing/2014/main" id="{28DCB113-A203-B8B8-D4D9-9C73028D5BAD}"/>
              </a:ext>
            </a:extLst>
          </p:cNvPr>
          <p:cNvGraphicFramePr>
            <a:graphicFrameLocks noGrp="1"/>
          </p:cNvGraphicFramePr>
          <p:nvPr>
            <p:extLst>
              <p:ext uri="{D42A27DB-BD31-4B8C-83A1-F6EECF244321}">
                <p14:modId xmlns:p14="http://schemas.microsoft.com/office/powerpoint/2010/main" val="2947174704"/>
              </p:ext>
            </p:extLst>
          </p:nvPr>
        </p:nvGraphicFramePr>
        <p:xfrm>
          <a:off x="13242801" y="1974913"/>
          <a:ext cx="2066334" cy="436245"/>
        </p:xfrm>
        <a:graphic>
          <a:graphicData uri="http://schemas.openxmlformats.org/drawingml/2006/table">
            <a:tbl>
              <a:tblPr>
                <a:tableStyleId>{5C22544A-7EE6-4342-B048-85BDC9FD1C3A}</a:tableStyleId>
              </a:tblPr>
              <a:tblGrid>
                <a:gridCol w="2066334">
                  <a:extLst>
                    <a:ext uri="{9D8B030D-6E8A-4147-A177-3AD203B41FA5}">
                      <a16:colId xmlns:a16="http://schemas.microsoft.com/office/drawing/2014/main" val="3951531167"/>
                    </a:ext>
                  </a:extLst>
                </a:gridCol>
              </a:tblGrid>
              <a:tr h="412590">
                <a:tc>
                  <a:txBody>
                    <a:bodyPr/>
                    <a:lstStyle/>
                    <a:p>
                      <a:pPr algn="ctr" fontAlgn="ctr"/>
                      <a:r>
                        <a:rPr lang="en-US" sz="2800" b="1" i="1" u="none" strike="noStrike" dirty="0">
                          <a:solidFill>
                            <a:srgbClr val="054B91"/>
                          </a:solidFill>
                          <a:effectLst/>
                          <a:latin typeface="Aptos" panose="020B0004020202020204" pitchFamily="34" charset="0"/>
                        </a:rPr>
                        <a:t>DATA SET :</a:t>
                      </a:r>
                      <a:endParaRPr lang="en-IN" sz="2800" b="1" i="1" u="none" strike="noStrike" dirty="0">
                        <a:solidFill>
                          <a:srgbClr val="054B91"/>
                        </a:solidFill>
                        <a:effectLst/>
                        <a:latin typeface="Aptos" panose="020B0004020202020204" pitchFamily="34" charset="0"/>
                      </a:endParaRPr>
                    </a:p>
                  </a:txBody>
                  <a:tcPr marL="9525" marR="9525" marT="9525" marB="0" anchor="ctr"/>
                </a:tc>
                <a:extLst>
                  <a:ext uri="{0D108BD9-81ED-4DB2-BD59-A6C34878D82A}">
                    <a16:rowId xmlns:a16="http://schemas.microsoft.com/office/drawing/2014/main" val="1874117653"/>
                  </a:ext>
                </a:extLst>
              </a:tr>
            </a:tbl>
          </a:graphicData>
        </a:graphic>
      </p:graphicFrame>
    </p:spTree>
    <p:extLst>
      <p:ext uri="{BB962C8B-B14F-4D97-AF65-F5344CB8AC3E}">
        <p14:creationId xmlns:p14="http://schemas.microsoft.com/office/powerpoint/2010/main" val="34842282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54E909-DA6C-E533-6516-B42B4B5D99C6}"/>
            </a:ext>
          </a:extLst>
        </p:cNvPr>
        <p:cNvGrpSpPr/>
        <p:nvPr/>
      </p:nvGrpSpPr>
      <p:grpSpPr>
        <a:xfrm>
          <a:off x="0" y="0"/>
          <a:ext cx="0" cy="0"/>
          <a:chOff x="0" y="0"/>
          <a:chExt cx="0" cy="0"/>
        </a:xfrm>
      </p:grpSpPr>
      <p:grpSp>
        <p:nvGrpSpPr>
          <p:cNvPr id="3" name="Group 3">
            <a:extLst>
              <a:ext uri="{FF2B5EF4-FFF2-40B4-BE49-F238E27FC236}">
                <a16:creationId xmlns:a16="http://schemas.microsoft.com/office/drawing/2014/main" id="{48E6E8E9-F4C8-B519-C387-F08C65A62973}"/>
              </a:ext>
            </a:extLst>
          </p:cNvPr>
          <p:cNvGrpSpPr/>
          <p:nvPr/>
        </p:nvGrpSpPr>
        <p:grpSpPr>
          <a:xfrm rot="5400000">
            <a:off x="11939073" y="-7235593"/>
            <a:ext cx="12226501" cy="12977927"/>
            <a:chOff x="0" y="0"/>
            <a:chExt cx="1436696" cy="1524994"/>
          </a:xfrm>
        </p:grpSpPr>
        <p:sp>
          <p:nvSpPr>
            <p:cNvPr id="4" name="Freeform 4">
              <a:extLst>
                <a:ext uri="{FF2B5EF4-FFF2-40B4-BE49-F238E27FC236}">
                  <a16:creationId xmlns:a16="http://schemas.microsoft.com/office/drawing/2014/main" id="{8539EEA6-CD62-B58E-6046-CCF92571C5E0}"/>
                </a:ext>
              </a:extLst>
            </p:cNvPr>
            <p:cNvSpPr/>
            <p:nvPr/>
          </p:nvSpPr>
          <p:spPr>
            <a:xfrm>
              <a:off x="0" y="0"/>
              <a:ext cx="1436696" cy="1524994"/>
            </a:xfrm>
            <a:custGeom>
              <a:avLst/>
              <a:gdLst/>
              <a:ahLst/>
              <a:cxnLst/>
              <a:rect l="l" t="t" r="r" b="b"/>
              <a:pathLst>
                <a:path w="1436696" h="1524994">
                  <a:moveTo>
                    <a:pt x="718348" y="1524994"/>
                  </a:moveTo>
                  <a:lnTo>
                    <a:pt x="1436696" y="0"/>
                  </a:lnTo>
                  <a:lnTo>
                    <a:pt x="0" y="0"/>
                  </a:lnTo>
                  <a:lnTo>
                    <a:pt x="718348" y="1524994"/>
                  </a:lnTo>
                  <a:close/>
                </a:path>
              </a:pathLst>
            </a:custGeom>
            <a:solidFill>
              <a:srgbClr val="054B91"/>
            </a:solidFill>
          </p:spPr>
        </p:sp>
        <p:sp>
          <p:nvSpPr>
            <p:cNvPr id="5" name="TextBox 5">
              <a:extLst>
                <a:ext uri="{FF2B5EF4-FFF2-40B4-BE49-F238E27FC236}">
                  <a16:creationId xmlns:a16="http://schemas.microsoft.com/office/drawing/2014/main" id="{E5DFBB91-596A-E258-CB95-E736FEED63E4}"/>
                </a:ext>
              </a:extLst>
            </p:cNvPr>
            <p:cNvSpPr txBox="1"/>
            <p:nvPr/>
          </p:nvSpPr>
          <p:spPr>
            <a:xfrm>
              <a:off x="224484" y="61303"/>
              <a:ext cx="987729" cy="755658"/>
            </a:xfrm>
            <a:prstGeom prst="rect">
              <a:avLst/>
            </a:prstGeom>
          </p:spPr>
          <p:txBody>
            <a:bodyPr lIns="50800" tIns="50800" rIns="50800" bIns="50800" rtlCol="0" anchor="ctr"/>
            <a:lstStyle/>
            <a:p>
              <a:pPr algn="ctr">
                <a:lnSpc>
                  <a:spcPts val="2659"/>
                </a:lnSpc>
              </a:pPr>
              <a:endParaRPr/>
            </a:p>
          </p:txBody>
        </p:sp>
      </p:grpSp>
      <p:sp>
        <p:nvSpPr>
          <p:cNvPr id="8" name="TextBox 8">
            <a:extLst>
              <a:ext uri="{FF2B5EF4-FFF2-40B4-BE49-F238E27FC236}">
                <a16:creationId xmlns:a16="http://schemas.microsoft.com/office/drawing/2014/main" id="{282B1550-BD69-2F17-4473-7148337F37A0}"/>
              </a:ext>
            </a:extLst>
          </p:cNvPr>
          <p:cNvSpPr txBox="1"/>
          <p:nvPr/>
        </p:nvSpPr>
        <p:spPr>
          <a:xfrm>
            <a:off x="1032684" y="28239"/>
            <a:ext cx="11383913" cy="677108"/>
          </a:xfrm>
          <a:prstGeom prst="rect">
            <a:avLst/>
          </a:prstGeom>
        </p:spPr>
        <p:txBody>
          <a:bodyPr wrap="square" lIns="0" tIns="0" rIns="0" bIns="0" rtlCol="0" anchor="t">
            <a:spAutoFit/>
          </a:bodyPr>
          <a:lstStyle/>
          <a:p>
            <a:r>
              <a:rPr lang="en-US" sz="2200" dirty="0">
                <a:solidFill>
                  <a:srgbClr val="054B91"/>
                </a:solidFill>
                <a:latin typeface="Bold Ink"/>
                <a:ea typeface="Bold Ink"/>
              </a:rPr>
              <a:t>Are there any regions that have experienced significant growth or decline in Olympic participation?</a:t>
            </a:r>
            <a:endParaRPr lang="en-US" sz="2200" dirty="0">
              <a:solidFill>
                <a:srgbClr val="054B91"/>
              </a:solidFill>
              <a:latin typeface="Bold Ink"/>
              <a:ea typeface="Bold Ink"/>
              <a:sym typeface="Bold Ink"/>
            </a:endParaRPr>
          </a:p>
        </p:txBody>
      </p:sp>
      <p:sp>
        <p:nvSpPr>
          <p:cNvPr id="9" name="TextBox 9">
            <a:extLst>
              <a:ext uri="{FF2B5EF4-FFF2-40B4-BE49-F238E27FC236}">
                <a16:creationId xmlns:a16="http://schemas.microsoft.com/office/drawing/2014/main" id="{21597009-56E5-9B4C-35D7-07ABAB3B74F5}"/>
              </a:ext>
            </a:extLst>
          </p:cNvPr>
          <p:cNvSpPr txBox="1"/>
          <p:nvPr/>
        </p:nvSpPr>
        <p:spPr>
          <a:xfrm>
            <a:off x="164060" y="5284520"/>
            <a:ext cx="8676903" cy="3961084"/>
          </a:xfrm>
          <a:prstGeom prst="rect">
            <a:avLst/>
          </a:prstGeom>
        </p:spPr>
        <p:txBody>
          <a:bodyPr wrap="square" lIns="0" tIns="0" rIns="0" bIns="0" rtlCol="0" anchor="t">
            <a:spAutoFit/>
          </a:bodyPr>
          <a:lstStyle/>
          <a:p>
            <a:pPr marL="342900" indent="-342900" algn="just">
              <a:lnSpc>
                <a:spcPts val="3079"/>
              </a:lnSpc>
              <a:buFont typeface="Arial" panose="020B0604020202020204" pitchFamily="34" charset="0"/>
              <a:buChar char="•"/>
            </a:pPr>
            <a:r>
              <a:rPr lang="en-US" sz="2400" dirty="0"/>
              <a:t>The chart shows a clear upward trend in participation for countries like China, Australia, and Brazil, especially after the 1990s.</a:t>
            </a:r>
          </a:p>
          <a:p>
            <a:pPr marL="342900" indent="-342900" algn="just">
              <a:lnSpc>
                <a:spcPts val="3079"/>
              </a:lnSpc>
              <a:buFont typeface="Arial" panose="020B0604020202020204" pitchFamily="34" charset="0"/>
              <a:buChar char="•"/>
            </a:pPr>
            <a:r>
              <a:rPr lang="en-US" sz="2400" dirty="0"/>
              <a:t>China exhibited a sharp rise in participant count post-1996, maintaining high numbers consistently.</a:t>
            </a:r>
          </a:p>
          <a:p>
            <a:pPr marL="342900" indent="-342900" algn="just">
              <a:lnSpc>
                <a:spcPts val="3079"/>
              </a:lnSpc>
              <a:buFont typeface="Arial" panose="020B0604020202020204" pitchFamily="34" charset="0"/>
              <a:buChar char="•"/>
            </a:pPr>
            <a:r>
              <a:rPr lang="en-US" sz="2400" b="1" dirty="0"/>
              <a:t>Australia also demonstrated consistent growth, with notable peaks in the 2000s.</a:t>
            </a:r>
            <a:endParaRPr lang="en-US" sz="2400" dirty="0"/>
          </a:p>
          <a:p>
            <a:pPr marL="342900" indent="-342900" algn="just">
              <a:lnSpc>
                <a:spcPts val="3079"/>
              </a:lnSpc>
              <a:buFont typeface="Arial" panose="020B0604020202020204" pitchFamily="34" charset="0"/>
              <a:buChar char="•"/>
            </a:pPr>
            <a:r>
              <a:rPr lang="en-US" sz="2400" dirty="0"/>
              <a:t>Brazil has shown a steady increase, particularly from 2004 onward.</a:t>
            </a:r>
          </a:p>
          <a:p>
            <a:pPr marL="342900" indent="-342900" algn="just">
              <a:lnSpc>
                <a:spcPts val="3079"/>
              </a:lnSpc>
              <a:buFont typeface="Arial" panose="020B0604020202020204" pitchFamily="34" charset="0"/>
              <a:buChar char="•"/>
            </a:pPr>
            <a:r>
              <a:rPr lang="en-US" sz="2400" dirty="0"/>
              <a:t>In contrast, nations like Czechoslovakia and Austria show a decline or stagnation in recent editions, reflecting historical changes or reduced participation emphasis.</a:t>
            </a:r>
            <a:endParaRPr lang="en-US" sz="2199" dirty="0">
              <a:solidFill>
                <a:srgbClr val="054B91"/>
              </a:solidFill>
              <a:latin typeface="Poppins"/>
              <a:ea typeface="Poppins"/>
              <a:cs typeface="Poppins"/>
              <a:sym typeface="Poppins"/>
            </a:endParaRPr>
          </a:p>
        </p:txBody>
      </p:sp>
      <p:grpSp>
        <p:nvGrpSpPr>
          <p:cNvPr id="10" name="Group 10">
            <a:extLst>
              <a:ext uri="{FF2B5EF4-FFF2-40B4-BE49-F238E27FC236}">
                <a16:creationId xmlns:a16="http://schemas.microsoft.com/office/drawing/2014/main" id="{B29E0155-E25D-D6DB-6EA7-E584F9F2B047}"/>
              </a:ext>
            </a:extLst>
          </p:cNvPr>
          <p:cNvGrpSpPr/>
          <p:nvPr/>
        </p:nvGrpSpPr>
        <p:grpSpPr>
          <a:xfrm>
            <a:off x="-350810" y="9655087"/>
            <a:ext cx="6351703" cy="631913"/>
            <a:chOff x="0" y="0"/>
            <a:chExt cx="1672877" cy="166430"/>
          </a:xfrm>
        </p:grpSpPr>
        <p:sp>
          <p:nvSpPr>
            <p:cNvPr id="11" name="Freeform 11">
              <a:extLst>
                <a:ext uri="{FF2B5EF4-FFF2-40B4-BE49-F238E27FC236}">
                  <a16:creationId xmlns:a16="http://schemas.microsoft.com/office/drawing/2014/main" id="{7434848A-D53D-5B65-CC0A-B4896DAD0D35}"/>
                </a:ext>
              </a:extLst>
            </p:cNvPr>
            <p:cNvSpPr/>
            <p:nvPr/>
          </p:nvSpPr>
          <p:spPr>
            <a:xfrm>
              <a:off x="0" y="0"/>
              <a:ext cx="1672877" cy="166430"/>
            </a:xfrm>
            <a:custGeom>
              <a:avLst/>
              <a:gdLst/>
              <a:ahLst/>
              <a:cxnLst/>
              <a:rect l="l" t="t" r="r" b="b"/>
              <a:pathLst>
                <a:path w="1672877" h="166430">
                  <a:moveTo>
                    <a:pt x="0" y="0"/>
                  </a:moveTo>
                  <a:lnTo>
                    <a:pt x="1672877" y="0"/>
                  </a:lnTo>
                  <a:lnTo>
                    <a:pt x="1672877" y="166430"/>
                  </a:lnTo>
                  <a:lnTo>
                    <a:pt x="0" y="166430"/>
                  </a:lnTo>
                  <a:close/>
                </a:path>
              </a:pathLst>
            </a:custGeom>
            <a:solidFill>
              <a:srgbClr val="D24339"/>
            </a:solidFill>
          </p:spPr>
        </p:sp>
        <p:sp>
          <p:nvSpPr>
            <p:cNvPr id="12" name="TextBox 12">
              <a:extLst>
                <a:ext uri="{FF2B5EF4-FFF2-40B4-BE49-F238E27FC236}">
                  <a16:creationId xmlns:a16="http://schemas.microsoft.com/office/drawing/2014/main" id="{98800960-80ED-B3A2-195C-F7141515B05F}"/>
                </a:ext>
              </a:extLst>
            </p:cNvPr>
            <p:cNvSpPr txBox="1"/>
            <p:nvPr/>
          </p:nvSpPr>
          <p:spPr>
            <a:xfrm>
              <a:off x="0" y="-47625"/>
              <a:ext cx="1672877" cy="214055"/>
            </a:xfrm>
            <a:prstGeom prst="rect">
              <a:avLst/>
            </a:prstGeom>
          </p:spPr>
          <p:txBody>
            <a:bodyPr lIns="50800" tIns="50800" rIns="50800" bIns="50800" rtlCol="0" anchor="ctr"/>
            <a:lstStyle/>
            <a:p>
              <a:pPr algn="ctr">
                <a:lnSpc>
                  <a:spcPts val="2659"/>
                </a:lnSpc>
                <a:spcBef>
                  <a:spcPct val="0"/>
                </a:spcBef>
              </a:pPr>
              <a:endParaRPr/>
            </a:p>
          </p:txBody>
        </p:sp>
      </p:grpSp>
      <p:sp>
        <p:nvSpPr>
          <p:cNvPr id="13" name="Freeform 13">
            <a:extLst>
              <a:ext uri="{FF2B5EF4-FFF2-40B4-BE49-F238E27FC236}">
                <a16:creationId xmlns:a16="http://schemas.microsoft.com/office/drawing/2014/main" id="{1C05F8EF-89EE-9E86-743F-5D4A6AE49762}"/>
              </a:ext>
            </a:extLst>
          </p:cNvPr>
          <p:cNvSpPr/>
          <p:nvPr/>
        </p:nvSpPr>
        <p:spPr>
          <a:xfrm>
            <a:off x="-1580942" y="-929358"/>
            <a:ext cx="2465229" cy="2465229"/>
          </a:xfrm>
          <a:custGeom>
            <a:avLst/>
            <a:gdLst/>
            <a:ahLst/>
            <a:cxnLst/>
            <a:rect l="l" t="t" r="r" b="b"/>
            <a:pathLst>
              <a:path w="2465229" h="2465229">
                <a:moveTo>
                  <a:pt x="0" y="0"/>
                </a:moveTo>
                <a:lnTo>
                  <a:pt x="2465228" y="0"/>
                </a:lnTo>
                <a:lnTo>
                  <a:pt x="2465228" y="2465229"/>
                </a:lnTo>
                <a:lnTo>
                  <a:pt x="0" y="2465229"/>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
        <p:nvSpPr>
          <p:cNvPr id="14" name="Freeform 14">
            <a:extLst>
              <a:ext uri="{FF2B5EF4-FFF2-40B4-BE49-F238E27FC236}">
                <a16:creationId xmlns:a16="http://schemas.microsoft.com/office/drawing/2014/main" id="{83E7AF06-76C8-F93B-A526-48743B9A9501}"/>
              </a:ext>
            </a:extLst>
          </p:cNvPr>
          <p:cNvSpPr/>
          <p:nvPr/>
        </p:nvSpPr>
        <p:spPr>
          <a:xfrm>
            <a:off x="16356211" y="-1131564"/>
            <a:ext cx="2465229" cy="2465229"/>
          </a:xfrm>
          <a:custGeom>
            <a:avLst/>
            <a:gdLst/>
            <a:ahLst/>
            <a:cxnLst/>
            <a:rect l="l" t="t" r="r" b="b"/>
            <a:pathLst>
              <a:path w="2465229" h="2465229">
                <a:moveTo>
                  <a:pt x="0" y="0"/>
                </a:moveTo>
                <a:lnTo>
                  <a:pt x="2465228" y="0"/>
                </a:lnTo>
                <a:lnTo>
                  <a:pt x="2465228" y="2465229"/>
                </a:lnTo>
                <a:lnTo>
                  <a:pt x="0" y="2465229"/>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graphicFrame>
        <p:nvGraphicFramePr>
          <p:cNvPr id="15" name="Chart 14">
            <a:extLst>
              <a:ext uri="{FF2B5EF4-FFF2-40B4-BE49-F238E27FC236}">
                <a16:creationId xmlns:a16="http://schemas.microsoft.com/office/drawing/2014/main" id="{9845F986-8310-4B40-A389-9C13D27D73E2}"/>
              </a:ext>
            </a:extLst>
          </p:cNvPr>
          <p:cNvGraphicFramePr>
            <a:graphicFrameLocks/>
          </p:cNvGraphicFramePr>
          <p:nvPr>
            <p:extLst>
              <p:ext uri="{D42A27DB-BD31-4B8C-83A1-F6EECF244321}">
                <p14:modId xmlns:p14="http://schemas.microsoft.com/office/powerpoint/2010/main" val="2226662923"/>
              </p:ext>
            </p:extLst>
          </p:nvPr>
        </p:nvGraphicFramePr>
        <p:xfrm>
          <a:off x="862516" y="939447"/>
          <a:ext cx="7963933" cy="3672587"/>
        </p:xfrm>
        <a:graphic>
          <a:graphicData uri="http://schemas.openxmlformats.org/drawingml/2006/chart">
            <c:chart xmlns:c="http://schemas.openxmlformats.org/drawingml/2006/chart" xmlns:r="http://schemas.openxmlformats.org/officeDocument/2006/relationships" r:id="rId4"/>
          </a:graphicData>
        </a:graphic>
      </p:graphicFrame>
      <p:sp>
        <p:nvSpPr>
          <p:cNvPr id="7" name="TextBox 6">
            <a:extLst>
              <a:ext uri="{FF2B5EF4-FFF2-40B4-BE49-F238E27FC236}">
                <a16:creationId xmlns:a16="http://schemas.microsoft.com/office/drawing/2014/main" id="{D55C03FE-3B9B-3CBF-0361-6291A4E39781}"/>
              </a:ext>
            </a:extLst>
          </p:cNvPr>
          <p:cNvSpPr txBox="1"/>
          <p:nvPr/>
        </p:nvSpPr>
        <p:spPr>
          <a:xfrm>
            <a:off x="8992710" y="2300100"/>
            <a:ext cx="5112272" cy="6340197"/>
          </a:xfrm>
          <a:prstGeom prst="rect">
            <a:avLst/>
          </a:prstGeom>
          <a:noFill/>
        </p:spPr>
        <p:txBody>
          <a:bodyPr wrap="square">
            <a:spAutoFit/>
          </a:bodyPr>
          <a:lstStyle/>
          <a:p>
            <a:pPr algn="ctr"/>
            <a:r>
              <a:rPr lang="en-US" sz="2800" b="1" i="1" dirty="0">
                <a:solidFill>
                  <a:srgbClr val="054B91"/>
                </a:solidFill>
                <a:latin typeface="Aptos" panose="020B0004020202020204" pitchFamily="34" charset="0"/>
              </a:rPr>
              <a:t>SQL Query</a:t>
            </a:r>
            <a:endParaRPr lang="en-IN" sz="2800" dirty="0"/>
          </a:p>
          <a:p>
            <a:pPr algn="ctr"/>
            <a:endParaRPr lang="en-IN" dirty="0"/>
          </a:p>
          <a:p>
            <a:pPr algn="ctr"/>
            <a:r>
              <a:rPr lang="en-IN" dirty="0"/>
              <a:t>SELECT</a:t>
            </a:r>
          </a:p>
          <a:p>
            <a:pPr algn="ctr"/>
            <a:r>
              <a:rPr lang="en-IN" dirty="0"/>
              <a:t>    </a:t>
            </a:r>
            <a:r>
              <a:rPr lang="en-IN" dirty="0" err="1"/>
              <a:t>g.year</a:t>
            </a:r>
            <a:r>
              <a:rPr lang="en-IN" dirty="0"/>
              <a:t>,</a:t>
            </a:r>
          </a:p>
          <a:p>
            <a:pPr algn="ctr"/>
            <a:r>
              <a:rPr lang="en-IN" dirty="0"/>
              <a:t>    </a:t>
            </a:r>
            <a:r>
              <a:rPr lang="en-IN" dirty="0" err="1"/>
              <a:t>nr.region_name</a:t>
            </a:r>
            <a:r>
              <a:rPr lang="en-IN" dirty="0"/>
              <a:t> </a:t>
            </a:r>
          </a:p>
          <a:p>
            <a:pPr algn="ctr"/>
            <a:r>
              <a:rPr lang="en-IN" dirty="0"/>
              <a:t>AS country,</a:t>
            </a:r>
          </a:p>
          <a:p>
            <a:pPr algn="ctr"/>
            <a:r>
              <a:rPr lang="en-IN" dirty="0"/>
              <a:t>    COUNT(DISTINCT </a:t>
            </a:r>
            <a:r>
              <a:rPr lang="en-IN" dirty="0" err="1"/>
              <a:t>gc.person_id</a:t>
            </a:r>
            <a:r>
              <a:rPr lang="en-IN" dirty="0"/>
              <a:t>) </a:t>
            </a:r>
          </a:p>
          <a:p>
            <a:pPr algn="ctr"/>
            <a:r>
              <a:rPr lang="en-IN" dirty="0"/>
              <a:t>AS </a:t>
            </a:r>
            <a:r>
              <a:rPr lang="en-IN" dirty="0" err="1"/>
              <a:t>participant_count</a:t>
            </a:r>
            <a:endParaRPr lang="en-IN" dirty="0"/>
          </a:p>
          <a:p>
            <a:pPr algn="ctr"/>
            <a:r>
              <a:rPr lang="en-IN" dirty="0"/>
              <a:t>FROM</a:t>
            </a:r>
          </a:p>
          <a:p>
            <a:pPr algn="ctr"/>
            <a:r>
              <a:rPr lang="en-IN" dirty="0"/>
              <a:t>    </a:t>
            </a:r>
            <a:r>
              <a:rPr lang="en-IN" dirty="0" err="1"/>
              <a:t>games_competitor</a:t>
            </a:r>
            <a:r>
              <a:rPr lang="en-IN" dirty="0"/>
              <a:t> </a:t>
            </a:r>
            <a:r>
              <a:rPr lang="en-IN" dirty="0" err="1"/>
              <a:t>gc</a:t>
            </a:r>
            <a:endParaRPr lang="en-IN" dirty="0"/>
          </a:p>
          <a:p>
            <a:pPr algn="ctr"/>
            <a:r>
              <a:rPr lang="en-IN" dirty="0"/>
              <a:t>JOIN </a:t>
            </a:r>
          </a:p>
          <a:p>
            <a:pPr algn="ctr"/>
            <a:r>
              <a:rPr lang="en-IN" dirty="0" err="1"/>
              <a:t>person_region</a:t>
            </a:r>
            <a:r>
              <a:rPr lang="en-IN" dirty="0"/>
              <a:t> pr ON </a:t>
            </a:r>
            <a:r>
              <a:rPr lang="en-IN" dirty="0" err="1"/>
              <a:t>gc.person_id</a:t>
            </a:r>
            <a:r>
              <a:rPr lang="en-IN" dirty="0"/>
              <a:t> = </a:t>
            </a:r>
            <a:r>
              <a:rPr lang="en-IN" dirty="0" err="1"/>
              <a:t>pr.person_id</a:t>
            </a:r>
            <a:endParaRPr lang="en-IN" dirty="0"/>
          </a:p>
          <a:p>
            <a:pPr algn="ctr"/>
            <a:r>
              <a:rPr lang="en-IN" dirty="0"/>
              <a:t>JOIN </a:t>
            </a:r>
          </a:p>
          <a:p>
            <a:pPr algn="ctr"/>
            <a:r>
              <a:rPr lang="en-IN" dirty="0" err="1"/>
              <a:t>noc_region</a:t>
            </a:r>
            <a:r>
              <a:rPr lang="en-IN" dirty="0"/>
              <a:t> nr ON </a:t>
            </a:r>
            <a:r>
              <a:rPr lang="en-IN" dirty="0" err="1"/>
              <a:t>pr.region_id</a:t>
            </a:r>
            <a:r>
              <a:rPr lang="en-IN" dirty="0"/>
              <a:t> = nr.id</a:t>
            </a:r>
          </a:p>
          <a:p>
            <a:pPr algn="ctr"/>
            <a:r>
              <a:rPr lang="en-IN" dirty="0"/>
              <a:t>JOIN </a:t>
            </a:r>
          </a:p>
          <a:p>
            <a:pPr algn="ctr"/>
            <a:r>
              <a:rPr lang="en-IN" dirty="0"/>
              <a:t>games g ON </a:t>
            </a:r>
            <a:r>
              <a:rPr lang="en-IN" dirty="0" err="1"/>
              <a:t>gc.games_id</a:t>
            </a:r>
            <a:r>
              <a:rPr lang="en-IN" dirty="0"/>
              <a:t> = g.id</a:t>
            </a:r>
          </a:p>
          <a:p>
            <a:pPr algn="ctr"/>
            <a:r>
              <a:rPr lang="en-IN" dirty="0"/>
              <a:t>GROUP BY</a:t>
            </a:r>
          </a:p>
          <a:p>
            <a:pPr algn="ctr"/>
            <a:r>
              <a:rPr lang="en-IN" dirty="0"/>
              <a:t>    </a:t>
            </a:r>
            <a:r>
              <a:rPr lang="en-IN" dirty="0" err="1"/>
              <a:t>g.year</a:t>
            </a:r>
            <a:r>
              <a:rPr lang="en-IN" dirty="0"/>
              <a:t>,</a:t>
            </a:r>
          </a:p>
          <a:p>
            <a:pPr algn="ctr"/>
            <a:r>
              <a:rPr lang="en-IN" dirty="0"/>
              <a:t>    </a:t>
            </a:r>
            <a:r>
              <a:rPr lang="en-IN" dirty="0" err="1"/>
              <a:t>nr.region_name</a:t>
            </a:r>
            <a:endParaRPr lang="en-IN" dirty="0"/>
          </a:p>
          <a:p>
            <a:pPr algn="ctr"/>
            <a:r>
              <a:rPr lang="en-IN" dirty="0"/>
              <a:t>ORDER BY</a:t>
            </a:r>
          </a:p>
          <a:p>
            <a:pPr algn="ctr"/>
            <a:r>
              <a:rPr lang="en-IN" dirty="0"/>
              <a:t>    </a:t>
            </a:r>
            <a:r>
              <a:rPr lang="en-IN" dirty="0" err="1"/>
              <a:t>nr.region_name</a:t>
            </a:r>
            <a:r>
              <a:rPr lang="en-IN" dirty="0"/>
              <a:t>,</a:t>
            </a:r>
          </a:p>
          <a:p>
            <a:pPr algn="ctr"/>
            <a:r>
              <a:rPr lang="en-IN" dirty="0"/>
              <a:t>    </a:t>
            </a:r>
            <a:r>
              <a:rPr lang="en-IN" dirty="0" err="1"/>
              <a:t>g.year</a:t>
            </a:r>
            <a:r>
              <a:rPr lang="en-IN" dirty="0"/>
              <a:t>;</a:t>
            </a:r>
          </a:p>
        </p:txBody>
      </p:sp>
      <p:pic>
        <p:nvPicPr>
          <p:cNvPr id="17" name="Picture 16">
            <a:extLst>
              <a:ext uri="{FF2B5EF4-FFF2-40B4-BE49-F238E27FC236}">
                <a16:creationId xmlns:a16="http://schemas.microsoft.com/office/drawing/2014/main" id="{DE46696D-9DD1-FF2B-FDE2-14043824BBCA}"/>
              </a:ext>
            </a:extLst>
          </p:cNvPr>
          <p:cNvPicPr>
            <a:picLocks noChangeAspect="1"/>
          </p:cNvPicPr>
          <p:nvPr/>
        </p:nvPicPr>
        <p:blipFill>
          <a:blip r:embed="rId5"/>
          <a:stretch>
            <a:fillRect/>
          </a:stretch>
        </p:blipFill>
        <p:spPr>
          <a:xfrm>
            <a:off x="14079844" y="2321576"/>
            <a:ext cx="3972479" cy="7641879"/>
          </a:xfrm>
          <a:prstGeom prst="rect">
            <a:avLst/>
          </a:prstGeom>
        </p:spPr>
      </p:pic>
      <p:graphicFrame>
        <p:nvGraphicFramePr>
          <p:cNvPr id="18" name="Table 17">
            <a:extLst>
              <a:ext uri="{FF2B5EF4-FFF2-40B4-BE49-F238E27FC236}">
                <a16:creationId xmlns:a16="http://schemas.microsoft.com/office/drawing/2014/main" id="{A1969B9D-490E-CC86-7718-CE505DE1ADBE}"/>
              </a:ext>
            </a:extLst>
          </p:cNvPr>
          <p:cNvGraphicFramePr>
            <a:graphicFrameLocks noGrp="1"/>
          </p:cNvGraphicFramePr>
          <p:nvPr>
            <p:extLst>
              <p:ext uri="{D42A27DB-BD31-4B8C-83A1-F6EECF244321}">
                <p14:modId xmlns:p14="http://schemas.microsoft.com/office/powerpoint/2010/main" val="4038601700"/>
              </p:ext>
            </p:extLst>
          </p:nvPr>
        </p:nvGraphicFramePr>
        <p:xfrm>
          <a:off x="13891161" y="1781753"/>
          <a:ext cx="2066334" cy="436245"/>
        </p:xfrm>
        <a:graphic>
          <a:graphicData uri="http://schemas.openxmlformats.org/drawingml/2006/table">
            <a:tbl>
              <a:tblPr>
                <a:tableStyleId>{5C22544A-7EE6-4342-B048-85BDC9FD1C3A}</a:tableStyleId>
              </a:tblPr>
              <a:tblGrid>
                <a:gridCol w="2066334">
                  <a:extLst>
                    <a:ext uri="{9D8B030D-6E8A-4147-A177-3AD203B41FA5}">
                      <a16:colId xmlns:a16="http://schemas.microsoft.com/office/drawing/2014/main" val="3951531167"/>
                    </a:ext>
                  </a:extLst>
                </a:gridCol>
              </a:tblGrid>
              <a:tr h="412590">
                <a:tc>
                  <a:txBody>
                    <a:bodyPr/>
                    <a:lstStyle/>
                    <a:p>
                      <a:pPr algn="ctr" fontAlgn="ctr"/>
                      <a:r>
                        <a:rPr lang="en-US" sz="2800" b="1" i="1" u="none" strike="noStrike" dirty="0">
                          <a:solidFill>
                            <a:srgbClr val="054B91"/>
                          </a:solidFill>
                          <a:effectLst/>
                          <a:latin typeface="Aptos" panose="020B0004020202020204" pitchFamily="34" charset="0"/>
                        </a:rPr>
                        <a:t>DATA SET :</a:t>
                      </a:r>
                      <a:endParaRPr lang="en-IN" sz="2800" b="1" i="1" u="none" strike="noStrike" dirty="0">
                        <a:solidFill>
                          <a:srgbClr val="054B91"/>
                        </a:solidFill>
                        <a:effectLst/>
                        <a:latin typeface="Aptos" panose="020B0004020202020204" pitchFamily="34" charset="0"/>
                      </a:endParaRPr>
                    </a:p>
                  </a:txBody>
                  <a:tcPr marL="9525" marR="9525" marT="9525" marB="0" anchor="ctr"/>
                </a:tc>
                <a:extLst>
                  <a:ext uri="{0D108BD9-81ED-4DB2-BD59-A6C34878D82A}">
                    <a16:rowId xmlns:a16="http://schemas.microsoft.com/office/drawing/2014/main" val="1874117653"/>
                  </a:ext>
                </a:extLst>
              </a:tr>
            </a:tbl>
          </a:graphicData>
        </a:graphic>
      </p:graphicFrame>
    </p:spTree>
    <p:extLst>
      <p:ext uri="{BB962C8B-B14F-4D97-AF65-F5344CB8AC3E}">
        <p14:creationId xmlns:p14="http://schemas.microsoft.com/office/powerpoint/2010/main" val="18265202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627D87-A063-9DF0-1B8B-52128A37A477}"/>
            </a:ext>
          </a:extLst>
        </p:cNvPr>
        <p:cNvGrpSpPr/>
        <p:nvPr/>
      </p:nvGrpSpPr>
      <p:grpSpPr>
        <a:xfrm>
          <a:off x="0" y="0"/>
          <a:ext cx="0" cy="0"/>
          <a:chOff x="0" y="0"/>
          <a:chExt cx="0" cy="0"/>
        </a:xfrm>
      </p:grpSpPr>
      <p:grpSp>
        <p:nvGrpSpPr>
          <p:cNvPr id="3" name="Group 3">
            <a:extLst>
              <a:ext uri="{FF2B5EF4-FFF2-40B4-BE49-F238E27FC236}">
                <a16:creationId xmlns:a16="http://schemas.microsoft.com/office/drawing/2014/main" id="{E27518F6-2CD3-7132-F23B-8C60ACC4F82E}"/>
              </a:ext>
            </a:extLst>
          </p:cNvPr>
          <p:cNvGrpSpPr/>
          <p:nvPr/>
        </p:nvGrpSpPr>
        <p:grpSpPr>
          <a:xfrm rot="-5400000">
            <a:off x="-4268923" y="4615387"/>
            <a:ext cx="12226501" cy="12977927"/>
            <a:chOff x="0" y="0"/>
            <a:chExt cx="1436696" cy="1524994"/>
          </a:xfrm>
        </p:grpSpPr>
        <p:sp>
          <p:nvSpPr>
            <p:cNvPr id="4" name="Freeform 4">
              <a:extLst>
                <a:ext uri="{FF2B5EF4-FFF2-40B4-BE49-F238E27FC236}">
                  <a16:creationId xmlns:a16="http://schemas.microsoft.com/office/drawing/2014/main" id="{B533D52A-C26C-6C00-C6EF-AD6469C45EF6}"/>
                </a:ext>
              </a:extLst>
            </p:cNvPr>
            <p:cNvSpPr/>
            <p:nvPr/>
          </p:nvSpPr>
          <p:spPr>
            <a:xfrm>
              <a:off x="0" y="0"/>
              <a:ext cx="1436696" cy="1524994"/>
            </a:xfrm>
            <a:custGeom>
              <a:avLst/>
              <a:gdLst/>
              <a:ahLst/>
              <a:cxnLst/>
              <a:rect l="l" t="t" r="r" b="b"/>
              <a:pathLst>
                <a:path w="1436696" h="1524994">
                  <a:moveTo>
                    <a:pt x="718348" y="1524994"/>
                  </a:moveTo>
                  <a:lnTo>
                    <a:pt x="1436696" y="0"/>
                  </a:lnTo>
                  <a:lnTo>
                    <a:pt x="0" y="0"/>
                  </a:lnTo>
                  <a:lnTo>
                    <a:pt x="718348" y="1524994"/>
                  </a:lnTo>
                  <a:close/>
                </a:path>
              </a:pathLst>
            </a:custGeom>
            <a:solidFill>
              <a:srgbClr val="054B91"/>
            </a:solidFill>
          </p:spPr>
        </p:sp>
        <p:sp>
          <p:nvSpPr>
            <p:cNvPr id="5" name="TextBox 5">
              <a:extLst>
                <a:ext uri="{FF2B5EF4-FFF2-40B4-BE49-F238E27FC236}">
                  <a16:creationId xmlns:a16="http://schemas.microsoft.com/office/drawing/2014/main" id="{871B2452-260F-B22D-CC66-055F45C241A5}"/>
                </a:ext>
              </a:extLst>
            </p:cNvPr>
            <p:cNvSpPr txBox="1"/>
            <p:nvPr/>
          </p:nvSpPr>
          <p:spPr>
            <a:xfrm>
              <a:off x="224484" y="61303"/>
              <a:ext cx="987729" cy="755658"/>
            </a:xfrm>
            <a:prstGeom prst="rect">
              <a:avLst/>
            </a:prstGeom>
          </p:spPr>
          <p:txBody>
            <a:bodyPr lIns="50800" tIns="50800" rIns="50800" bIns="50800" rtlCol="0" anchor="ctr"/>
            <a:lstStyle/>
            <a:p>
              <a:pPr algn="ctr">
                <a:lnSpc>
                  <a:spcPts val="2659"/>
                </a:lnSpc>
              </a:pPr>
              <a:endParaRPr/>
            </a:p>
          </p:txBody>
        </p:sp>
      </p:grpSp>
      <p:grpSp>
        <p:nvGrpSpPr>
          <p:cNvPr id="8" name="Group 8">
            <a:extLst>
              <a:ext uri="{FF2B5EF4-FFF2-40B4-BE49-F238E27FC236}">
                <a16:creationId xmlns:a16="http://schemas.microsoft.com/office/drawing/2014/main" id="{00CBFAD1-7F9A-D173-B84C-6F95067E6422}"/>
              </a:ext>
            </a:extLst>
          </p:cNvPr>
          <p:cNvGrpSpPr/>
          <p:nvPr/>
        </p:nvGrpSpPr>
        <p:grpSpPr>
          <a:xfrm rot="5400000">
            <a:off x="12791057" y="-7043213"/>
            <a:ext cx="12226501" cy="12977927"/>
            <a:chOff x="0" y="0"/>
            <a:chExt cx="1436696" cy="1524994"/>
          </a:xfrm>
        </p:grpSpPr>
        <p:sp>
          <p:nvSpPr>
            <p:cNvPr id="9" name="Freeform 9">
              <a:extLst>
                <a:ext uri="{FF2B5EF4-FFF2-40B4-BE49-F238E27FC236}">
                  <a16:creationId xmlns:a16="http://schemas.microsoft.com/office/drawing/2014/main" id="{B67329AF-09F6-A9CB-F547-81BFAE850A21}"/>
                </a:ext>
              </a:extLst>
            </p:cNvPr>
            <p:cNvSpPr/>
            <p:nvPr/>
          </p:nvSpPr>
          <p:spPr>
            <a:xfrm>
              <a:off x="0" y="0"/>
              <a:ext cx="1436696" cy="1524994"/>
            </a:xfrm>
            <a:custGeom>
              <a:avLst/>
              <a:gdLst/>
              <a:ahLst/>
              <a:cxnLst/>
              <a:rect l="l" t="t" r="r" b="b"/>
              <a:pathLst>
                <a:path w="1436696" h="1524994">
                  <a:moveTo>
                    <a:pt x="718348" y="1524994"/>
                  </a:moveTo>
                  <a:lnTo>
                    <a:pt x="1436696" y="0"/>
                  </a:lnTo>
                  <a:lnTo>
                    <a:pt x="0" y="0"/>
                  </a:lnTo>
                  <a:lnTo>
                    <a:pt x="718348" y="1524994"/>
                  </a:lnTo>
                  <a:close/>
                </a:path>
              </a:pathLst>
            </a:custGeom>
            <a:solidFill>
              <a:srgbClr val="054B91"/>
            </a:solidFill>
          </p:spPr>
        </p:sp>
        <p:sp>
          <p:nvSpPr>
            <p:cNvPr id="10" name="TextBox 10">
              <a:extLst>
                <a:ext uri="{FF2B5EF4-FFF2-40B4-BE49-F238E27FC236}">
                  <a16:creationId xmlns:a16="http://schemas.microsoft.com/office/drawing/2014/main" id="{B6B62FEF-5F2B-2282-ACC4-E2A14A948F0E}"/>
                </a:ext>
              </a:extLst>
            </p:cNvPr>
            <p:cNvSpPr txBox="1"/>
            <p:nvPr/>
          </p:nvSpPr>
          <p:spPr>
            <a:xfrm>
              <a:off x="224484" y="61303"/>
              <a:ext cx="987729" cy="755658"/>
            </a:xfrm>
            <a:prstGeom prst="rect">
              <a:avLst/>
            </a:prstGeom>
          </p:spPr>
          <p:txBody>
            <a:bodyPr lIns="50800" tIns="50800" rIns="50800" bIns="50800" rtlCol="0" anchor="ctr"/>
            <a:lstStyle/>
            <a:p>
              <a:pPr algn="ctr">
                <a:lnSpc>
                  <a:spcPts val="2659"/>
                </a:lnSpc>
              </a:pPr>
              <a:endParaRPr/>
            </a:p>
          </p:txBody>
        </p:sp>
      </p:grpSp>
      <p:sp>
        <p:nvSpPr>
          <p:cNvPr id="11" name="TextBox 11">
            <a:extLst>
              <a:ext uri="{FF2B5EF4-FFF2-40B4-BE49-F238E27FC236}">
                <a16:creationId xmlns:a16="http://schemas.microsoft.com/office/drawing/2014/main" id="{8D0A40AA-EACC-6FED-BB05-16C47B4D344C}"/>
              </a:ext>
            </a:extLst>
          </p:cNvPr>
          <p:cNvSpPr txBox="1"/>
          <p:nvPr/>
        </p:nvSpPr>
        <p:spPr>
          <a:xfrm>
            <a:off x="143924" y="172914"/>
            <a:ext cx="13953075" cy="369332"/>
          </a:xfrm>
          <a:prstGeom prst="rect">
            <a:avLst/>
          </a:prstGeom>
        </p:spPr>
        <p:txBody>
          <a:bodyPr wrap="square" lIns="0" tIns="0" rIns="0" bIns="0" rtlCol="0" anchor="t">
            <a:spAutoFit/>
          </a:bodyPr>
          <a:lstStyle/>
          <a:p>
            <a:r>
              <a:rPr lang="en-US" sz="2400" dirty="0">
                <a:solidFill>
                  <a:srgbClr val="054B91"/>
                </a:solidFill>
                <a:latin typeface="Bold Ink"/>
                <a:ea typeface="Bold Ink"/>
              </a:rPr>
              <a:t>How do cultural or geographical factors influence the performance of regions in specific sports?</a:t>
            </a:r>
            <a:endParaRPr lang="en-US" sz="6681" u="none" strike="noStrike" dirty="0">
              <a:solidFill>
                <a:srgbClr val="054B91"/>
              </a:solidFill>
              <a:latin typeface="Bold Ink"/>
              <a:ea typeface="Bold Ink"/>
              <a:cs typeface="Bold Ink"/>
              <a:sym typeface="Bold Ink"/>
            </a:endParaRPr>
          </a:p>
        </p:txBody>
      </p:sp>
      <p:grpSp>
        <p:nvGrpSpPr>
          <p:cNvPr id="13" name="Group 13">
            <a:extLst>
              <a:ext uri="{FF2B5EF4-FFF2-40B4-BE49-F238E27FC236}">
                <a16:creationId xmlns:a16="http://schemas.microsoft.com/office/drawing/2014/main" id="{F8F09CF2-3EC0-5E2B-1EF3-AD2EEF6EF9FE}"/>
              </a:ext>
            </a:extLst>
          </p:cNvPr>
          <p:cNvGrpSpPr/>
          <p:nvPr/>
        </p:nvGrpSpPr>
        <p:grpSpPr>
          <a:xfrm>
            <a:off x="8157829" y="9622756"/>
            <a:ext cx="8644787" cy="631913"/>
            <a:chOff x="0" y="0"/>
            <a:chExt cx="2221347" cy="166430"/>
          </a:xfrm>
        </p:grpSpPr>
        <p:sp>
          <p:nvSpPr>
            <p:cNvPr id="14" name="Freeform 14">
              <a:extLst>
                <a:ext uri="{FF2B5EF4-FFF2-40B4-BE49-F238E27FC236}">
                  <a16:creationId xmlns:a16="http://schemas.microsoft.com/office/drawing/2014/main" id="{57391620-3251-B40E-5CB5-47044355FF21}"/>
                </a:ext>
              </a:extLst>
            </p:cNvPr>
            <p:cNvSpPr/>
            <p:nvPr/>
          </p:nvSpPr>
          <p:spPr>
            <a:xfrm>
              <a:off x="0" y="0"/>
              <a:ext cx="2221347" cy="166430"/>
            </a:xfrm>
            <a:custGeom>
              <a:avLst/>
              <a:gdLst/>
              <a:ahLst/>
              <a:cxnLst/>
              <a:rect l="l" t="t" r="r" b="b"/>
              <a:pathLst>
                <a:path w="2221347" h="166430">
                  <a:moveTo>
                    <a:pt x="0" y="0"/>
                  </a:moveTo>
                  <a:lnTo>
                    <a:pt x="2221347" y="0"/>
                  </a:lnTo>
                  <a:lnTo>
                    <a:pt x="2221347" y="166430"/>
                  </a:lnTo>
                  <a:lnTo>
                    <a:pt x="0" y="166430"/>
                  </a:lnTo>
                  <a:close/>
                </a:path>
              </a:pathLst>
            </a:custGeom>
            <a:solidFill>
              <a:srgbClr val="D24339"/>
            </a:solidFill>
          </p:spPr>
        </p:sp>
        <p:sp>
          <p:nvSpPr>
            <p:cNvPr id="15" name="TextBox 15">
              <a:extLst>
                <a:ext uri="{FF2B5EF4-FFF2-40B4-BE49-F238E27FC236}">
                  <a16:creationId xmlns:a16="http://schemas.microsoft.com/office/drawing/2014/main" id="{3BB2FCEC-735F-7460-1307-9D7552C13B82}"/>
                </a:ext>
              </a:extLst>
            </p:cNvPr>
            <p:cNvSpPr txBox="1"/>
            <p:nvPr/>
          </p:nvSpPr>
          <p:spPr>
            <a:xfrm>
              <a:off x="0" y="-47625"/>
              <a:ext cx="2221347" cy="214055"/>
            </a:xfrm>
            <a:prstGeom prst="rect">
              <a:avLst/>
            </a:prstGeom>
          </p:spPr>
          <p:txBody>
            <a:bodyPr lIns="50800" tIns="50800" rIns="50800" bIns="50800" rtlCol="0" anchor="ctr"/>
            <a:lstStyle/>
            <a:p>
              <a:pPr algn="ctr">
                <a:lnSpc>
                  <a:spcPts val="2659"/>
                </a:lnSpc>
                <a:spcBef>
                  <a:spcPct val="0"/>
                </a:spcBef>
              </a:pPr>
              <a:endParaRPr/>
            </a:p>
          </p:txBody>
        </p:sp>
      </p:grpSp>
      <p:sp>
        <p:nvSpPr>
          <p:cNvPr id="16" name="Freeform 16">
            <a:extLst>
              <a:ext uri="{FF2B5EF4-FFF2-40B4-BE49-F238E27FC236}">
                <a16:creationId xmlns:a16="http://schemas.microsoft.com/office/drawing/2014/main" id="{87BEEA29-94D8-ADF1-E367-7605BA2BB438}"/>
              </a:ext>
            </a:extLst>
          </p:cNvPr>
          <p:cNvSpPr/>
          <p:nvPr/>
        </p:nvSpPr>
        <p:spPr>
          <a:xfrm>
            <a:off x="16155838" y="-1059701"/>
            <a:ext cx="2465229" cy="2465229"/>
          </a:xfrm>
          <a:custGeom>
            <a:avLst/>
            <a:gdLst/>
            <a:ahLst/>
            <a:cxnLst/>
            <a:rect l="l" t="t" r="r" b="b"/>
            <a:pathLst>
              <a:path w="2465229" h="2465229">
                <a:moveTo>
                  <a:pt x="0" y="0"/>
                </a:moveTo>
                <a:lnTo>
                  <a:pt x="2465228" y="0"/>
                </a:lnTo>
                <a:lnTo>
                  <a:pt x="2465228" y="2465229"/>
                </a:lnTo>
                <a:lnTo>
                  <a:pt x="0" y="2465229"/>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
        <p:nvSpPr>
          <p:cNvPr id="17" name="Freeform 17">
            <a:extLst>
              <a:ext uri="{FF2B5EF4-FFF2-40B4-BE49-F238E27FC236}">
                <a16:creationId xmlns:a16="http://schemas.microsoft.com/office/drawing/2014/main" id="{8C22E675-CA10-4907-73E1-FEE33EAF2038}"/>
              </a:ext>
            </a:extLst>
          </p:cNvPr>
          <p:cNvSpPr/>
          <p:nvPr/>
        </p:nvSpPr>
        <p:spPr>
          <a:xfrm>
            <a:off x="-620902" y="7831421"/>
            <a:ext cx="2465229" cy="2465229"/>
          </a:xfrm>
          <a:custGeom>
            <a:avLst/>
            <a:gdLst/>
            <a:ahLst/>
            <a:cxnLst/>
            <a:rect l="l" t="t" r="r" b="b"/>
            <a:pathLst>
              <a:path w="2465229" h="2465229">
                <a:moveTo>
                  <a:pt x="0" y="0"/>
                </a:moveTo>
                <a:lnTo>
                  <a:pt x="2465229" y="0"/>
                </a:lnTo>
                <a:lnTo>
                  <a:pt x="2465229" y="2465228"/>
                </a:lnTo>
                <a:lnTo>
                  <a:pt x="0" y="2465228"/>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IN" dirty="0"/>
          </a:p>
        </p:txBody>
      </p:sp>
      <p:sp>
        <p:nvSpPr>
          <p:cNvPr id="7" name="Rectangle 2">
            <a:extLst>
              <a:ext uri="{FF2B5EF4-FFF2-40B4-BE49-F238E27FC236}">
                <a16:creationId xmlns:a16="http://schemas.microsoft.com/office/drawing/2014/main" id="{BE6549F6-728C-CF8D-56B1-72B57F8E5EBB}"/>
              </a:ext>
            </a:extLst>
          </p:cNvPr>
          <p:cNvSpPr>
            <a:spLocks noChangeArrowheads="1"/>
          </p:cNvSpPr>
          <p:nvPr/>
        </p:nvSpPr>
        <p:spPr bwMode="auto">
          <a:xfrm>
            <a:off x="7798885" y="895013"/>
            <a:ext cx="8238417" cy="3477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lvl="0" indent="-285750" eaLnBrk="0" fontAlgn="base" hangingPunct="0">
              <a:spcBef>
                <a:spcPct val="0"/>
              </a:spcBef>
              <a:spcAft>
                <a:spcPct val="0"/>
              </a:spcAft>
              <a:buFont typeface="Arial" panose="020B0604020202020204" pitchFamily="34" charset="0"/>
              <a:buChar char="•"/>
            </a:pPr>
            <a:r>
              <a:rPr lang="en-US" altLang="en-US" sz="2000" dirty="0">
                <a:latin typeface="Arial" panose="020B0604020202020204" pitchFamily="34" charset="0"/>
              </a:rPr>
              <a:t>The data shows clear cultural and geographical influences on Olympic sports performance.</a:t>
            </a:r>
          </a:p>
          <a:p>
            <a:pPr marL="285750" lvl="0" indent="-285750" eaLnBrk="0" fontAlgn="base" hangingPunct="0">
              <a:spcBef>
                <a:spcPct val="0"/>
              </a:spcBef>
              <a:spcAft>
                <a:spcPct val="0"/>
              </a:spcAft>
              <a:buFont typeface="Arial" panose="020B0604020202020204" pitchFamily="34" charset="0"/>
              <a:buChar char="•"/>
            </a:pPr>
            <a:r>
              <a:rPr lang="en-US" altLang="en-US" sz="2000" dirty="0">
                <a:latin typeface="Arial" panose="020B0604020202020204" pitchFamily="34" charset="0"/>
              </a:rPr>
              <a:t>The USA leads in a wide range of sports, reflecting its broad investment in athletics.</a:t>
            </a:r>
          </a:p>
          <a:p>
            <a:pPr marL="285750" lvl="0" indent="-285750" eaLnBrk="0" fontAlgn="base" hangingPunct="0">
              <a:spcBef>
                <a:spcPct val="0"/>
              </a:spcBef>
              <a:spcAft>
                <a:spcPct val="0"/>
              </a:spcAft>
              <a:buFont typeface="Arial" panose="020B0604020202020204" pitchFamily="34" charset="0"/>
              <a:buChar char="•"/>
            </a:pPr>
            <a:r>
              <a:rPr lang="en-US" altLang="en-US" sz="2000" dirty="0">
                <a:latin typeface="Arial" panose="020B0604020202020204" pitchFamily="34" charset="0"/>
              </a:rPr>
              <a:t>Germany, UK, and France excel in structured, equipment-heavy events like </a:t>
            </a:r>
            <a:r>
              <a:rPr lang="en-US" altLang="en-US" sz="2000" b="1" dirty="0">
                <a:latin typeface="Arial" panose="020B0604020202020204" pitchFamily="34" charset="0"/>
              </a:rPr>
              <a:t>Rowing, Cycling, and Fencing, likely due to long-standing institutional training programs.</a:t>
            </a:r>
          </a:p>
          <a:p>
            <a:pPr marL="285750" lvl="0" indent="-285750" eaLnBrk="0" fontAlgn="base" hangingPunct="0">
              <a:spcBef>
                <a:spcPct val="0"/>
              </a:spcBef>
              <a:spcAft>
                <a:spcPct val="0"/>
              </a:spcAft>
              <a:buFont typeface="Arial" panose="020B0604020202020204" pitchFamily="34" charset="0"/>
              <a:buChar char="•"/>
            </a:pPr>
            <a:r>
              <a:rPr lang="en-US" altLang="en-US" sz="2000" dirty="0">
                <a:latin typeface="Arial" panose="020B0604020202020204" pitchFamily="34" charset="0"/>
              </a:rPr>
              <a:t>Ice and snow-based sports see stronger performance from Germany and UK, hinting at climate impact.</a:t>
            </a:r>
          </a:p>
          <a:p>
            <a:pPr marL="285750" lvl="0" indent="-285750" eaLnBrk="0" fontAlgn="base" hangingPunct="0">
              <a:spcBef>
                <a:spcPct val="0"/>
              </a:spcBef>
              <a:spcAft>
                <a:spcPct val="0"/>
              </a:spcAft>
              <a:buFont typeface="Arial" panose="020B0604020202020204" pitchFamily="34" charset="0"/>
              <a:buChar char="•"/>
            </a:pPr>
            <a:r>
              <a:rPr lang="en-US" altLang="en-US" sz="2000" dirty="0">
                <a:latin typeface="Arial" panose="020B0604020202020204" pitchFamily="34" charset="0"/>
              </a:rPr>
              <a:t>These patterns demonstrate how geography, funding, and cultural importance shape a country’s medal-winning sports.</a:t>
            </a: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graphicFrame>
        <p:nvGraphicFramePr>
          <p:cNvPr id="18" name="Chart 17">
            <a:extLst>
              <a:ext uri="{FF2B5EF4-FFF2-40B4-BE49-F238E27FC236}">
                <a16:creationId xmlns:a16="http://schemas.microsoft.com/office/drawing/2014/main" id="{36E0BD85-4A32-4B17-A49F-9D82C0E67756}"/>
              </a:ext>
            </a:extLst>
          </p:cNvPr>
          <p:cNvGraphicFramePr>
            <a:graphicFrameLocks/>
          </p:cNvGraphicFramePr>
          <p:nvPr>
            <p:extLst>
              <p:ext uri="{D42A27DB-BD31-4B8C-83A1-F6EECF244321}">
                <p14:modId xmlns:p14="http://schemas.microsoft.com/office/powerpoint/2010/main" val="854458548"/>
              </p:ext>
            </p:extLst>
          </p:nvPr>
        </p:nvGraphicFramePr>
        <p:xfrm>
          <a:off x="203009" y="698371"/>
          <a:ext cx="6885489" cy="3723548"/>
        </p:xfrm>
        <a:graphic>
          <a:graphicData uri="http://schemas.openxmlformats.org/drawingml/2006/chart">
            <c:chart xmlns:c="http://schemas.openxmlformats.org/drawingml/2006/chart" xmlns:r="http://schemas.openxmlformats.org/officeDocument/2006/relationships" r:id="rId4"/>
          </a:graphicData>
        </a:graphic>
      </p:graphicFrame>
      <p:pic>
        <p:nvPicPr>
          <p:cNvPr id="12" name="Picture 11">
            <a:extLst>
              <a:ext uri="{FF2B5EF4-FFF2-40B4-BE49-F238E27FC236}">
                <a16:creationId xmlns:a16="http://schemas.microsoft.com/office/drawing/2014/main" id="{E655CC17-2128-5190-5FD7-160E3E3A9CDE}"/>
              </a:ext>
            </a:extLst>
          </p:cNvPr>
          <p:cNvPicPr>
            <a:picLocks noChangeAspect="1"/>
          </p:cNvPicPr>
          <p:nvPr/>
        </p:nvPicPr>
        <p:blipFill>
          <a:blip r:embed="rId5"/>
          <a:stretch>
            <a:fillRect/>
          </a:stretch>
        </p:blipFill>
        <p:spPr>
          <a:xfrm>
            <a:off x="11582400" y="4991099"/>
            <a:ext cx="4724399" cy="4603603"/>
          </a:xfrm>
          <a:prstGeom prst="rect">
            <a:avLst/>
          </a:prstGeom>
        </p:spPr>
      </p:pic>
      <p:sp>
        <p:nvSpPr>
          <p:cNvPr id="20" name="TextBox 19">
            <a:extLst>
              <a:ext uri="{FF2B5EF4-FFF2-40B4-BE49-F238E27FC236}">
                <a16:creationId xmlns:a16="http://schemas.microsoft.com/office/drawing/2014/main" id="{277DE605-B8F8-67CD-96B4-1775E7B5B436}"/>
              </a:ext>
            </a:extLst>
          </p:cNvPr>
          <p:cNvSpPr txBox="1"/>
          <p:nvPr/>
        </p:nvSpPr>
        <p:spPr>
          <a:xfrm>
            <a:off x="3725290" y="5050521"/>
            <a:ext cx="5895109" cy="5232202"/>
          </a:xfrm>
          <a:prstGeom prst="rect">
            <a:avLst/>
          </a:prstGeom>
          <a:noFill/>
        </p:spPr>
        <p:txBody>
          <a:bodyPr wrap="square">
            <a:spAutoFit/>
          </a:bodyPr>
          <a:lstStyle/>
          <a:p>
            <a:pPr algn="ctr"/>
            <a:r>
              <a:rPr lang="en-US" sz="2800" b="1" i="1" dirty="0">
                <a:solidFill>
                  <a:srgbClr val="054B91"/>
                </a:solidFill>
                <a:latin typeface="Aptos" panose="020B0004020202020204" pitchFamily="34" charset="0"/>
              </a:rPr>
              <a:t>SQL Query</a:t>
            </a:r>
            <a:endParaRPr lang="en-IN" sz="2800" dirty="0"/>
          </a:p>
          <a:p>
            <a:pPr algn="ctr"/>
            <a:r>
              <a:rPr lang="en-IN" dirty="0"/>
              <a:t>SELECT</a:t>
            </a:r>
          </a:p>
          <a:p>
            <a:pPr algn="ctr"/>
            <a:r>
              <a:rPr lang="en-IN" dirty="0"/>
              <a:t>    </a:t>
            </a:r>
            <a:r>
              <a:rPr lang="en-IN" dirty="0" err="1"/>
              <a:t>nr.region_name</a:t>
            </a:r>
            <a:r>
              <a:rPr lang="en-IN" dirty="0"/>
              <a:t> AS country,</a:t>
            </a:r>
          </a:p>
          <a:p>
            <a:pPr algn="ctr"/>
            <a:r>
              <a:rPr lang="en-IN" dirty="0"/>
              <a:t>    </a:t>
            </a:r>
            <a:r>
              <a:rPr lang="en-IN" dirty="0" err="1"/>
              <a:t>s.sport_name</a:t>
            </a:r>
            <a:r>
              <a:rPr lang="en-IN" dirty="0"/>
              <a:t>,</a:t>
            </a:r>
          </a:p>
          <a:p>
            <a:pPr algn="ctr"/>
            <a:r>
              <a:rPr lang="en-IN" dirty="0"/>
              <a:t>    COUNT(DISTINCT </a:t>
            </a:r>
            <a:r>
              <a:rPr lang="en-IN" dirty="0" err="1"/>
              <a:t>gc.person_id</a:t>
            </a:r>
            <a:r>
              <a:rPr lang="en-IN" dirty="0"/>
              <a:t>) AS </a:t>
            </a:r>
            <a:r>
              <a:rPr lang="en-IN" dirty="0" err="1"/>
              <a:t>medalist_count</a:t>
            </a:r>
            <a:endParaRPr lang="en-IN" dirty="0"/>
          </a:p>
          <a:p>
            <a:pPr algn="ctr"/>
            <a:r>
              <a:rPr lang="en-IN" dirty="0"/>
              <a:t>FROM</a:t>
            </a:r>
          </a:p>
          <a:p>
            <a:pPr algn="ctr"/>
            <a:r>
              <a:rPr lang="en-IN" dirty="0"/>
              <a:t>    </a:t>
            </a:r>
            <a:r>
              <a:rPr lang="en-IN" dirty="0" err="1"/>
              <a:t>competitor_event</a:t>
            </a:r>
            <a:r>
              <a:rPr lang="en-IN" dirty="0"/>
              <a:t> </a:t>
            </a:r>
            <a:r>
              <a:rPr lang="en-IN" dirty="0" err="1"/>
              <a:t>ce</a:t>
            </a:r>
            <a:endParaRPr lang="en-IN" dirty="0"/>
          </a:p>
          <a:p>
            <a:pPr algn="ctr"/>
            <a:r>
              <a:rPr lang="en-IN" dirty="0"/>
              <a:t>JOIN </a:t>
            </a:r>
            <a:r>
              <a:rPr lang="en-IN" dirty="0" err="1"/>
              <a:t>games_competitor</a:t>
            </a:r>
            <a:r>
              <a:rPr lang="en-IN" dirty="0"/>
              <a:t> </a:t>
            </a:r>
            <a:r>
              <a:rPr lang="en-IN" dirty="0" err="1"/>
              <a:t>gc</a:t>
            </a:r>
            <a:r>
              <a:rPr lang="en-IN" dirty="0"/>
              <a:t> ON </a:t>
            </a:r>
            <a:r>
              <a:rPr lang="en-IN" dirty="0" err="1"/>
              <a:t>ce.competitor_id</a:t>
            </a:r>
            <a:r>
              <a:rPr lang="en-IN" dirty="0"/>
              <a:t> = gc.id</a:t>
            </a:r>
          </a:p>
          <a:p>
            <a:pPr algn="ctr"/>
            <a:r>
              <a:rPr lang="en-IN" dirty="0"/>
              <a:t>JOIN </a:t>
            </a:r>
            <a:r>
              <a:rPr lang="en-IN" dirty="0" err="1"/>
              <a:t>person_region</a:t>
            </a:r>
            <a:r>
              <a:rPr lang="en-IN" dirty="0"/>
              <a:t> pr ON </a:t>
            </a:r>
            <a:r>
              <a:rPr lang="en-IN" dirty="0" err="1"/>
              <a:t>gc.person_id</a:t>
            </a:r>
            <a:r>
              <a:rPr lang="en-IN" dirty="0"/>
              <a:t> = </a:t>
            </a:r>
            <a:r>
              <a:rPr lang="en-IN" dirty="0" err="1"/>
              <a:t>pr.person_id</a:t>
            </a:r>
            <a:endParaRPr lang="en-IN" dirty="0"/>
          </a:p>
          <a:p>
            <a:pPr algn="ctr"/>
            <a:r>
              <a:rPr lang="en-IN" dirty="0"/>
              <a:t>JOIN </a:t>
            </a:r>
            <a:r>
              <a:rPr lang="en-IN" dirty="0" err="1"/>
              <a:t>noc_region</a:t>
            </a:r>
            <a:r>
              <a:rPr lang="en-IN" dirty="0"/>
              <a:t> nr ON </a:t>
            </a:r>
            <a:r>
              <a:rPr lang="en-IN" dirty="0" err="1"/>
              <a:t>pr.region_id</a:t>
            </a:r>
            <a:r>
              <a:rPr lang="en-IN" dirty="0"/>
              <a:t> = nr.id</a:t>
            </a:r>
          </a:p>
          <a:p>
            <a:pPr algn="ctr"/>
            <a:r>
              <a:rPr lang="en-IN" dirty="0"/>
              <a:t>JOIN event e ON </a:t>
            </a:r>
            <a:r>
              <a:rPr lang="en-IN" dirty="0" err="1"/>
              <a:t>ce.event_id</a:t>
            </a:r>
            <a:r>
              <a:rPr lang="en-IN" dirty="0"/>
              <a:t> = e.id</a:t>
            </a:r>
          </a:p>
          <a:p>
            <a:pPr algn="ctr"/>
            <a:r>
              <a:rPr lang="en-IN" dirty="0"/>
              <a:t>JOIN sport s ON </a:t>
            </a:r>
            <a:r>
              <a:rPr lang="en-IN" dirty="0" err="1"/>
              <a:t>e.sport_id</a:t>
            </a:r>
            <a:r>
              <a:rPr lang="en-IN" dirty="0"/>
              <a:t> = s.id</a:t>
            </a:r>
          </a:p>
          <a:p>
            <a:pPr algn="ctr"/>
            <a:r>
              <a:rPr lang="en-IN" dirty="0"/>
              <a:t>JOIN medal m ON </a:t>
            </a:r>
            <a:r>
              <a:rPr lang="en-IN" dirty="0" err="1"/>
              <a:t>ce.medal_id</a:t>
            </a:r>
            <a:r>
              <a:rPr lang="en-IN" dirty="0"/>
              <a:t> = m.id</a:t>
            </a:r>
          </a:p>
          <a:p>
            <a:pPr algn="ctr"/>
            <a:r>
              <a:rPr lang="en-IN" dirty="0"/>
              <a:t>GROUP BY</a:t>
            </a:r>
          </a:p>
          <a:p>
            <a:pPr algn="ctr"/>
            <a:r>
              <a:rPr lang="en-IN" dirty="0"/>
              <a:t>    </a:t>
            </a:r>
            <a:r>
              <a:rPr lang="en-IN" dirty="0" err="1"/>
              <a:t>nr.region_name</a:t>
            </a:r>
            <a:r>
              <a:rPr lang="en-IN" dirty="0"/>
              <a:t>,</a:t>
            </a:r>
          </a:p>
          <a:p>
            <a:pPr algn="ctr"/>
            <a:r>
              <a:rPr lang="en-IN" dirty="0"/>
              <a:t>    </a:t>
            </a:r>
            <a:r>
              <a:rPr lang="en-IN" dirty="0" err="1"/>
              <a:t>s.sport_name</a:t>
            </a:r>
            <a:endParaRPr lang="en-IN" dirty="0"/>
          </a:p>
          <a:p>
            <a:pPr algn="ctr"/>
            <a:r>
              <a:rPr lang="en-IN" dirty="0"/>
              <a:t>ORDER BY</a:t>
            </a:r>
          </a:p>
          <a:p>
            <a:pPr algn="ctr"/>
            <a:r>
              <a:rPr lang="en-IN" dirty="0"/>
              <a:t>    </a:t>
            </a:r>
            <a:r>
              <a:rPr lang="en-IN" dirty="0" err="1"/>
              <a:t>medalist_count</a:t>
            </a:r>
            <a:r>
              <a:rPr lang="en-IN" dirty="0"/>
              <a:t> DESC;</a:t>
            </a:r>
          </a:p>
        </p:txBody>
      </p:sp>
      <p:graphicFrame>
        <p:nvGraphicFramePr>
          <p:cNvPr id="21" name="Table 20">
            <a:extLst>
              <a:ext uri="{FF2B5EF4-FFF2-40B4-BE49-F238E27FC236}">
                <a16:creationId xmlns:a16="http://schemas.microsoft.com/office/drawing/2014/main" id="{02EDF2F0-1ACE-021B-882F-A6B7271B2995}"/>
              </a:ext>
            </a:extLst>
          </p:cNvPr>
          <p:cNvGraphicFramePr>
            <a:graphicFrameLocks noGrp="1"/>
          </p:cNvGraphicFramePr>
          <p:nvPr>
            <p:extLst>
              <p:ext uri="{D42A27DB-BD31-4B8C-83A1-F6EECF244321}">
                <p14:modId xmlns:p14="http://schemas.microsoft.com/office/powerpoint/2010/main" val="3287931617"/>
              </p:ext>
            </p:extLst>
          </p:nvPr>
        </p:nvGraphicFramePr>
        <p:xfrm>
          <a:off x="11382177" y="4487532"/>
          <a:ext cx="2066334" cy="436245"/>
        </p:xfrm>
        <a:graphic>
          <a:graphicData uri="http://schemas.openxmlformats.org/drawingml/2006/table">
            <a:tbl>
              <a:tblPr>
                <a:tableStyleId>{5C22544A-7EE6-4342-B048-85BDC9FD1C3A}</a:tableStyleId>
              </a:tblPr>
              <a:tblGrid>
                <a:gridCol w="2066334">
                  <a:extLst>
                    <a:ext uri="{9D8B030D-6E8A-4147-A177-3AD203B41FA5}">
                      <a16:colId xmlns:a16="http://schemas.microsoft.com/office/drawing/2014/main" val="3951531167"/>
                    </a:ext>
                  </a:extLst>
                </a:gridCol>
              </a:tblGrid>
              <a:tr h="412590">
                <a:tc>
                  <a:txBody>
                    <a:bodyPr/>
                    <a:lstStyle/>
                    <a:p>
                      <a:pPr algn="ctr" fontAlgn="ctr"/>
                      <a:r>
                        <a:rPr lang="en-US" sz="2800" b="1" i="1" u="none" strike="noStrike" dirty="0">
                          <a:solidFill>
                            <a:srgbClr val="054B91"/>
                          </a:solidFill>
                          <a:effectLst/>
                          <a:latin typeface="Aptos" panose="020B0004020202020204" pitchFamily="34" charset="0"/>
                        </a:rPr>
                        <a:t>DATA SET :</a:t>
                      </a:r>
                      <a:endParaRPr lang="en-IN" sz="2800" b="1" i="1" u="none" strike="noStrike" dirty="0">
                        <a:solidFill>
                          <a:srgbClr val="054B91"/>
                        </a:solidFill>
                        <a:effectLst/>
                        <a:latin typeface="Aptos" panose="020B0004020202020204" pitchFamily="34" charset="0"/>
                      </a:endParaRPr>
                    </a:p>
                  </a:txBody>
                  <a:tcPr marL="9525" marR="9525" marT="9525" marB="0" anchor="ctr"/>
                </a:tc>
                <a:extLst>
                  <a:ext uri="{0D108BD9-81ED-4DB2-BD59-A6C34878D82A}">
                    <a16:rowId xmlns:a16="http://schemas.microsoft.com/office/drawing/2014/main" val="1874117653"/>
                  </a:ext>
                </a:extLst>
              </a:tr>
            </a:tbl>
          </a:graphicData>
        </a:graphic>
      </p:graphicFrame>
    </p:spTree>
    <p:extLst>
      <p:ext uri="{BB962C8B-B14F-4D97-AF65-F5344CB8AC3E}">
        <p14:creationId xmlns:p14="http://schemas.microsoft.com/office/powerpoint/2010/main" val="29614593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050A59-78EF-A796-597A-909D7BA0DC46}"/>
            </a:ext>
          </a:extLst>
        </p:cNvPr>
        <p:cNvGrpSpPr/>
        <p:nvPr/>
      </p:nvGrpSpPr>
      <p:grpSpPr>
        <a:xfrm>
          <a:off x="0" y="0"/>
          <a:ext cx="0" cy="0"/>
          <a:chOff x="0" y="0"/>
          <a:chExt cx="0" cy="0"/>
        </a:xfrm>
      </p:grpSpPr>
      <p:grpSp>
        <p:nvGrpSpPr>
          <p:cNvPr id="3" name="Group 3">
            <a:extLst>
              <a:ext uri="{FF2B5EF4-FFF2-40B4-BE49-F238E27FC236}">
                <a16:creationId xmlns:a16="http://schemas.microsoft.com/office/drawing/2014/main" id="{872EE360-B4FB-86CE-B500-CB7E4D30DACD}"/>
              </a:ext>
            </a:extLst>
          </p:cNvPr>
          <p:cNvGrpSpPr/>
          <p:nvPr/>
        </p:nvGrpSpPr>
        <p:grpSpPr>
          <a:xfrm rot="-5400000">
            <a:off x="-3804444" y="5296861"/>
            <a:ext cx="12226501" cy="12977927"/>
            <a:chOff x="0" y="0"/>
            <a:chExt cx="1436696" cy="1524994"/>
          </a:xfrm>
        </p:grpSpPr>
        <p:sp>
          <p:nvSpPr>
            <p:cNvPr id="4" name="Freeform 4">
              <a:extLst>
                <a:ext uri="{FF2B5EF4-FFF2-40B4-BE49-F238E27FC236}">
                  <a16:creationId xmlns:a16="http://schemas.microsoft.com/office/drawing/2014/main" id="{C2C88952-2800-B925-C35D-F523C3293358}"/>
                </a:ext>
              </a:extLst>
            </p:cNvPr>
            <p:cNvSpPr/>
            <p:nvPr/>
          </p:nvSpPr>
          <p:spPr>
            <a:xfrm>
              <a:off x="0" y="0"/>
              <a:ext cx="1436696" cy="1524994"/>
            </a:xfrm>
            <a:custGeom>
              <a:avLst/>
              <a:gdLst/>
              <a:ahLst/>
              <a:cxnLst/>
              <a:rect l="l" t="t" r="r" b="b"/>
              <a:pathLst>
                <a:path w="1436696" h="1524994">
                  <a:moveTo>
                    <a:pt x="718348" y="1524994"/>
                  </a:moveTo>
                  <a:lnTo>
                    <a:pt x="1436696" y="0"/>
                  </a:lnTo>
                  <a:lnTo>
                    <a:pt x="0" y="0"/>
                  </a:lnTo>
                  <a:lnTo>
                    <a:pt x="718348" y="1524994"/>
                  </a:lnTo>
                  <a:close/>
                </a:path>
              </a:pathLst>
            </a:custGeom>
            <a:solidFill>
              <a:srgbClr val="054B91"/>
            </a:solidFill>
          </p:spPr>
        </p:sp>
        <p:sp>
          <p:nvSpPr>
            <p:cNvPr id="5" name="TextBox 5">
              <a:extLst>
                <a:ext uri="{FF2B5EF4-FFF2-40B4-BE49-F238E27FC236}">
                  <a16:creationId xmlns:a16="http://schemas.microsoft.com/office/drawing/2014/main" id="{52EEEF0C-72D8-CE6E-FE9F-5E83A812D22E}"/>
                </a:ext>
              </a:extLst>
            </p:cNvPr>
            <p:cNvSpPr txBox="1"/>
            <p:nvPr/>
          </p:nvSpPr>
          <p:spPr>
            <a:xfrm>
              <a:off x="224484" y="61303"/>
              <a:ext cx="987729" cy="755658"/>
            </a:xfrm>
            <a:prstGeom prst="rect">
              <a:avLst/>
            </a:prstGeom>
          </p:spPr>
          <p:txBody>
            <a:bodyPr lIns="50800" tIns="50800" rIns="50800" bIns="50800" rtlCol="0" anchor="ctr"/>
            <a:lstStyle/>
            <a:p>
              <a:pPr algn="ctr">
                <a:lnSpc>
                  <a:spcPts val="2659"/>
                </a:lnSpc>
              </a:pPr>
              <a:endParaRPr/>
            </a:p>
          </p:txBody>
        </p:sp>
      </p:grpSp>
      <p:grpSp>
        <p:nvGrpSpPr>
          <p:cNvPr id="8" name="Group 8">
            <a:extLst>
              <a:ext uri="{FF2B5EF4-FFF2-40B4-BE49-F238E27FC236}">
                <a16:creationId xmlns:a16="http://schemas.microsoft.com/office/drawing/2014/main" id="{37F4C68D-6AF6-B17E-A4D9-3D27301C9FEA}"/>
              </a:ext>
            </a:extLst>
          </p:cNvPr>
          <p:cNvGrpSpPr/>
          <p:nvPr/>
        </p:nvGrpSpPr>
        <p:grpSpPr>
          <a:xfrm rot="5400000">
            <a:off x="12262913" y="-7357876"/>
            <a:ext cx="12226501" cy="12977927"/>
            <a:chOff x="0" y="0"/>
            <a:chExt cx="1436696" cy="1524994"/>
          </a:xfrm>
        </p:grpSpPr>
        <p:sp>
          <p:nvSpPr>
            <p:cNvPr id="9" name="Freeform 9">
              <a:extLst>
                <a:ext uri="{FF2B5EF4-FFF2-40B4-BE49-F238E27FC236}">
                  <a16:creationId xmlns:a16="http://schemas.microsoft.com/office/drawing/2014/main" id="{BD834104-8B64-E5F6-8BA9-A7A119E56A83}"/>
                </a:ext>
              </a:extLst>
            </p:cNvPr>
            <p:cNvSpPr/>
            <p:nvPr/>
          </p:nvSpPr>
          <p:spPr>
            <a:xfrm>
              <a:off x="0" y="0"/>
              <a:ext cx="1436696" cy="1524994"/>
            </a:xfrm>
            <a:custGeom>
              <a:avLst/>
              <a:gdLst/>
              <a:ahLst/>
              <a:cxnLst/>
              <a:rect l="l" t="t" r="r" b="b"/>
              <a:pathLst>
                <a:path w="1436696" h="1524994">
                  <a:moveTo>
                    <a:pt x="718348" y="1524994"/>
                  </a:moveTo>
                  <a:lnTo>
                    <a:pt x="1436696" y="0"/>
                  </a:lnTo>
                  <a:lnTo>
                    <a:pt x="0" y="0"/>
                  </a:lnTo>
                  <a:lnTo>
                    <a:pt x="718348" y="1524994"/>
                  </a:lnTo>
                  <a:close/>
                </a:path>
              </a:pathLst>
            </a:custGeom>
            <a:solidFill>
              <a:srgbClr val="054B91"/>
            </a:solidFill>
          </p:spPr>
        </p:sp>
        <p:sp>
          <p:nvSpPr>
            <p:cNvPr id="10" name="TextBox 10">
              <a:extLst>
                <a:ext uri="{FF2B5EF4-FFF2-40B4-BE49-F238E27FC236}">
                  <a16:creationId xmlns:a16="http://schemas.microsoft.com/office/drawing/2014/main" id="{B275C51C-C24B-3F33-01D1-011958B24885}"/>
                </a:ext>
              </a:extLst>
            </p:cNvPr>
            <p:cNvSpPr txBox="1"/>
            <p:nvPr/>
          </p:nvSpPr>
          <p:spPr>
            <a:xfrm>
              <a:off x="224484" y="61303"/>
              <a:ext cx="987729" cy="755658"/>
            </a:xfrm>
            <a:prstGeom prst="rect">
              <a:avLst/>
            </a:prstGeom>
          </p:spPr>
          <p:txBody>
            <a:bodyPr lIns="50800" tIns="50800" rIns="50800" bIns="50800" rtlCol="0" anchor="ctr"/>
            <a:lstStyle/>
            <a:p>
              <a:pPr algn="ctr">
                <a:lnSpc>
                  <a:spcPts val="2659"/>
                </a:lnSpc>
              </a:pPr>
              <a:endParaRPr/>
            </a:p>
          </p:txBody>
        </p:sp>
      </p:grpSp>
      <p:sp>
        <p:nvSpPr>
          <p:cNvPr id="11" name="TextBox 11">
            <a:extLst>
              <a:ext uri="{FF2B5EF4-FFF2-40B4-BE49-F238E27FC236}">
                <a16:creationId xmlns:a16="http://schemas.microsoft.com/office/drawing/2014/main" id="{A9D913C3-21CE-B441-3D56-62EBB873EA01}"/>
              </a:ext>
            </a:extLst>
          </p:cNvPr>
          <p:cNvSpPr txBox="1"/>
          <p:nvPr/>
        </p:nvSpPr>
        <p:spPr>
          <a:xfrm>
            <a:off x="457200" y="179037"/>
            <a:ext cx="11734800" cy="369332"/>
          </a:xfrm>
          <a:prstGeom prst="rect">
            <a:avLst/>
          </a:prstGeom>
        </p:spPr>
        <p:txBody>
          <a:bodyPr wrap="square" lIns="0" tIns="0" rIns="0" bIns="0" rtlCol="0" anchor="t">
            <a:spAutoFit/>
          </a:bodyPr>
          <a:lstStyle/>
          <a:p>
            <a:r>
              <a:rPr lang="en-US" sz="2400" dirty="0">
                <a:solidFill>
                  <a:srgbClr val="054B91"/>
                </a:solidFill>
                <a:latin typeface="Bold Ink"/>
                <a:ea typeface="Bold Ink"/>
              </a:rPr>
              <a:t>Are there any regions that have had a notable impact on the overall medal tally?</a:t>
            </a:r>
            <a:endParaRPr lang="en-US" sz="6681" u="none" strike="noStrike" dirty="0">
              <a:solidFill>
                <a:srgbClr val="054B91"/>
              </a:solidFill>
              <a:latin typeface="Bold Ink"/>
              <a:ea typeface="Bold Ink"/>
              <a:cs typeface="Bold Ink"/>
              <a:sym typeface="Bold Ink"/>
            </a:endParaRPr>
          </a:p>
        </p:txBody>
      </p:sp>
      <p:sp>
        <p:nvSpPr>
          <p:cNvPr id="12" name="TextBox 12">
            <a:extLst>
              <a:ext uri="{FF2B5EF4-FFF2-40B4-BE49-F238E27FC236}">
                <a16:creationId xmlns:a16="http://schemas.microsoft.com/office/drawing/2014/main" id="{99C8D68E-0E7D-6768-9710-B13C50826FDC}"/>
              </a:ext>
            </a:extLst>
          </p:cNvPr>
          <p:cNvSpPr txBox="1"/>
          <p:nvPr/>
        </p:nvSpPr>
        <p:spPr>
          <a:xfrm>
            <a:off x="7010400" y="729195"/>
            <a:ext cx="8610600" cy="4358629"/>
          </a:xfrm>
          <a:prstGeom prst="rect">
            <a:avLst/>
          </a:prstGeom>
        </p:spPr>
        <p:txBody>
          <a:bodyPr wrap="square" lIns="0" tIns="0" rIns="0" bIns="0" rtlCol="0" anchor="t">
            <a:spAutoFit/>
          </a:bodyPr>
          <a:lstStyle/>
          <a:p>
            <a:pPr marL="342900" indent="-342900" algn="just">
              <a:lnSpc>
                <a:spcPts val="3079"/>
              </a:lnSpc>
              <a:buFont typeface="Arial" panose="020B0604020202020204" pitchFamily="34" charset="0"/>
              <a:buChar char="•"/>
            </a:pPr>
            <a:r>
              <a:rPr lang="en-US" sz="2400" dirty="0"/>
              <a:t>Based on the analysis, the United States has had the most significant impact on the Olympic medal tally, with 18,127 medals — far ahead of all other nations.</a:t>
            </a:r>
          </a:p>
          <a:p>
            <a:pPr marL="342900" indent="-342900" algn="just">
              <a:lnSpc>
                <a:spcPts val="3079"/>
              </a:lnSpc>
              <a:buFont typeface="Arial" panose="020B0604020202020204" pitchFamily="34" charset="0"/>
              <a:buChar char="•"/>
            </a:pPr>
            <a:r>
              <a:rPr lang="en-US" sz="2400" dirty="0"/>
              <a:t>Countries like the </a:t>
            </a:r>
            <a:r>
              <a:rPr lang="en-US" sz="2400" b="1" dirty="0"/>
              <a:t>UK (11,536), France (11,475), Germany (10,496), and Italy (10,355)</a:t>
            </a:r>
            <a:r>
              <a:rPr lang="en-US" sz="2400" dirty="0"/>
              <a:t> also demonstrate consistent and dominant Olympic performances.</a:t>
            </a:r>
          </a:p>
          <a:p>
            <a:pPr marL="342900" indent="-342900" algn="just">
              <a:lnSpc>
                <a:spcPts val="3079"/>
              </a:lnSpc>
              <a:buFont typeface="Arial" panose="020B0604020202020204" pitchFamily="34" charset="0"/>
              <a:buChar char="•"/>
            </a:pPr>
            <a:r>
              <a:rPr lang="en-US" sz="2400" dirty="0"/>
              <a:t>These regions benefit from strong sports infrastructure, athlete funding, and long-standing Olympic traditions.</a:t>
            </a:r>
          </a:p>
          <a:p>
            <a:pPr marL="342900" indent="-342900" algn="just">
              <a:lnSpc>
                <a:spcPts val="3079"/>
              </a:lnSpc>
              <a:buFont typeface="Arial" panose="020B0604020202020204" pitchFamily="34" charset="0"/>
              <a:buChar char="•"/>
            </a:pPr>
            <a:r>
              <a:rPr lang="en-US" sz="2400" dirty="0"/>
              <a:t>This analysis confirms that Western and developed nations have historically led the Olympics in terms of medal contributions, especially in Athletics, Swimming, Rowing, and Gymnastics.</a:t>
            </a:r>
            <a:endParaRPr lang="en-US" sz="2199" dirty="0">
              <a:solidFill>
                <a:srgbClr val="054B91"/>
              </a:solidFill>
              <a:latin typeface="Poppins"/>
              <a:ea typeface="Poppins"/>
              <a:cs typeface="Poppins"/>
              <a:sym typeface="Poppins"/>
            </a:endParaRPr>
          </a:p>
        </p:txBody>
      </p:sp>
      <p:grpSp>
        <p:nvGrpSpPr>
          <p:cNvPr id="13" name="Group 13">
            <a:extLst>
              <a:ext uri="{FF2B5EF4-FFF2-40B4-BE49-F238E27FC236}">
                <a16:creationId xmlns:a16="http://schemas.microsoft.com/office/drawing/2014/main" id="{BF3DCBB1-6376-6880-4AAB-C7FF99F970B7}"/>
              </a:ext>
            </a:extLst>
          </p:cNvPr>
          <p:cNvGrpSpPr/>
          <p:nvPr/>
        </p:nvGrpSpPr>
        <p:grpSpPr>
          <a:xfrm>
            <a:off x="9784551" y="9971043"/>
            <a:ext cx="8434176" cy="631913"/>
            <a:chOff x="0" y="0"/>
            <a:chExt cx="2221347" cy="166430"/>
          </a:xfrm>
        </p:grpSpPr>
        <p:sp>
          <p:nvSpPr>
            <p:cNvPr id="14" name="Freeform 14">
              <a:extLst>
                <a:ext uri="{FF2B5EF4-FFF2-40B4-BE49-F238E27FC236}">
                  <a16:creationId xmlns:a16="http://schemas.microsoft.com/office/drawing/2014/main" id="{511975DC-3AB9-FB1A-5142-60BA20965AD4}"/>
                </a:ext>
              </a:extLst>
            </p:cNvPr>
            <p:cNvSpPr/>
            <p:nvPr/>
          </p:nvSpPr>
          <p:spPr>
            <a:xfrm>
              <a:off x="0" y="0"/>
              <a:ext cx="2221347" cy="166430"/>
            </a:xfrm>
            <a:custGeom>
              <a:avLst/>
              <a:gdLst/>
              <a:ahLst/>
              <a:cxnLst/>
              <a:rect l="l" t="t" r="r" b="b"/>
              <a:pathLst>
                <a:path w="2221347" h="166430">
                  <a:moveTo>
                    <a:pt x="0" y="0"/>
                  </a:moveTo>
                  <a:lnTo>
                    <a:pt x="2221347" y="0"/>
                  </a:lnTo>
                  <a:lnTo>
                    <a:pt x="2221347" y="166430"/>
                  </a:lnTo>
                  <a:lnTo>
                    <a:pt x="0" y="166430"/>
                  </a:lnTo>
                  <a:close/>
                </a:path>
              </a:pathLst>
            </a:custGeom>
            <a:solidFill>
              <a:srgbClr val="D24339"/>
            </a:solidFill>
          </p:spPr>
        </p:sp>
        <p:sp>
          <p:nvSpPr>
            <p:cNvPr id="15" name="TextBox 15">
              <a:extLst>
                <a:ext uri="{FF2B5EF4-FFF2-40B4-BE49-F238E27FC236}">
                  <a16:creationId xmlns:a16="http://schemas.microsoft.com/office/drawing/2014/main" id="{891611D8-FE08-6095-C055-43892CB5D582}"/>
                </a:ext>
              </a:extLst>
            </p:cNvPr>
            <p:cNvSpPr txBox="1"/>
            <p:nvPr/>
          </p:nvSpPr>
          <p:spPr>
            <a:xfrm>
              <a:off x="0" y="-47625"/>
              <a:ext cx="2221347" cy="214055"/>
            </a:xfrm>
            <a:prstGeom prst="rect">
              <a:avLst/>
            </a:prstGeom>
          </p:spPr>
          <p:txBody>
            <a:bodyPr lIns="50800" tIns="50800" rIns="50800" bIns="50800" rtlCol="0" anchor="ctr"/>
            <a:lstStyle/>
            <a:p>
              <a:pPr algn="ctr">
                <a:lnSpc>
                  <a:spcPts val="2659"/>
                </a:lnSpc>
                <a:spcBef>
                  <a:spcPct val="0"/>
                </a:spcBef>
              </a:pPr>
              <a:endParaRPr/>
            </a:p>
          </p:txBody>
        </p:sp>
      </p:grpSp>
      <p:sp>
        <p:nvSpPr>
          <p:cNvPr id="16" name="Freeform 16">
            <a:extLst>
              <a:ext uri="{FF2B5EF4-FFF2-40B4-BE49-F238E27FC236}">
                <a16:creationId xmlns:a16="http://schemas.microsoft.com/office/drawing/2014/main" id="{DEDB7B18-18E9-B9B8-E1A0-0C5653385693}"/>
              </a:ext>
            </a:extLst>
          </p:cNvPr>
          <p:cNvSpPr/>
          <p:nvPr/>
        </p:nvSpPr>
        <p:spPr>
          <a:xfrm>
            <a:off x="16764000" y="-1232615"/>
            <a:ext cx="2465229" cy="2465229"/>
          </a:xfrm>
          <a:custGeom>
            <a:avLst/>
            <a:gdLst/>
            <a:ahLst/>
            <a:cxnLst/>
            <a:rect l="l" t="t" r="r" b="b"/>
            <a:pathLst>
              <a:path w="2465229" h="2465229">
                <a:moveTo>
                  <a:pt x="0" y="0"/>
                </a:moveTo>
                <a:lnTo>
                  <a:pt x="2465228" y="0"/>
                </a:lnTo>
                <a:lnTo>
                  <a:pt x="2465228" y="2465229"/>
                </a:lnTo>
                <a:lnTo>
                  <a:pt x="0" y="2465229"/>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
        <p:nvSpPr>
          <p:cNvPr id="17" name="Freeform 17">
            <a:extLst>
              <a:ext uri="{FF2B5EF4-FFF2-40B4-BE49-F238E27FC236}">
                <a16:creationId xmlns:a16="http://schemas.microsoft.com/office/drawing/2014/main" id="{E1875C33-BE13-FC8D-5C13-04290A8B94D9}"/>
              </a:ext>
            </a:extLst>
          </p:cNvPr>
          <p:cNvSpPr/>
          <p:nvPr/>
        </p:nvSpPr>
        <p:spPr>
          <a:xfrm>
            <a:off x="-828624" y="8669048"/>
            <a:ext cx="2465229" cy="2465229"/>
          </a:xfrm>
          <a:custGeom>
            <a:avLst/>
            <a:gdLst/>
            <a:ahLst/>
            <a:cxnLst/>
            <a:rect l="l" t="t" r="r" b="b"/>
            <a:pathLst>
              <a:path w="2465229" h="2465229">
                <a:moveTo>
                  <a:pt x="0" y="0"/>
                </a:moveTo>
                <a:lnTo>
                  <a:pt x="2465229" y="0"/>
                </a:lnTo>
                <a:lnTo>
                  <a:pt x="2465229" y="2465228"/>
                </a:lnTo>
                <a:lnTo>
                  <a:pt x="0" y="2465228"/>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IN" dirty="0"/>
          </a:p>
        </p:txBody>
      </p:sp>
      <p:graphicFrame>
        <p:nvGraphicFramePr>
          <p:cNvPr id="6" name="Chart 5">
            <a:extLst>
              <a:ext uri="{FF2B5EF4-FFF2-40B4-BE49-F238E27FC236}">
                <a16:creationId xmlns:a16="http://schemas.microsoft.com/office/drawing/2014/main" id="{9F2962E3-5E45-4E92-9F54-7E73CCAA721C}"/>
              </a:ext>
            </a:extLst>
          </p:cNvPr>
          <p:cNvGraphicFramePr>
            <a:graphicFrameLocks/>
          </p:cNvGraphicFramePr>
          <p:nvPr>
            <p:extLst>
              <p:ext uri="{D42A27DB-BD31-4B8C-83A1-F6EECF244321}">
                <p14:modId xmlns:p14="http://schemas.microsoft.com/office/powerpoint/2010/main" val="604211766"/>
              </p:ext>
            </p:extLst>
          </p:nvPr>
        </p:nvGraphicFramePr>
        <p:xfrm>
          <a:off x="152400" y="962330"/>
          <a:ext cx="6597991" cy="3959799"/>
        </p:xfrm>
        <a:graphic>
          <a:graphicData uri="http://schemas.openxmlformats.org/drawingml/2006/chart">
            <c:chart xmlns:c="http://schemas.openxmlformats.org/drawingml/2006/chart" xmlns:r="http://schemas.openxmlformats.org/officeDocument/2006/relationships" r:id="rId4"/>
          </a:graphicData>
        </a:graphic>
      </p:graphicFrame>
      <p:sp>
        <p:nvSpPr>
          <p:cNvPr id="18" name="TextBox 17">
            <a:extLst>
              <a:ext uri="{FF2B5EF4-FFF2-40B4-BE49-F238E27FC236}">
                <a16:creationId xmlns:a16="http://schemas.microsoft.com/office/drawing/2014/main" id="{36437D13-3CEF-B388-9455-3C49D1E9D21B}"/>
              </a:ext>
            </a:extLst>
          </p:cNvPr>
          <p:cNvSpPr txBox="1"/>
          <p:nvPr/>
        </p:nvSpPr>
        <p:spPr>
          <a:xfrm>
            <a:off x="2196027" y="5336090"/>
            <a:ext cx="4540827" cy="3847207"/>
          </a:xfrm>
          <a:prstGeom prst="rect">
            <a:avLst/>
          </a:prstGeom>
          <a:noFill/>
        </p:spPr>
        <p:txBody>
          <a:bodyPr wrap="square">
            <a:spAutoFit/>
          </a:bodyPr>
          <a:lstStyle/>
          <a:p>
            <a:pPr algn="ctr"/>
            <a:r>
              <a:rPr lang="en-US" sz="2800" b="1" i="1" dirty="0">
                <a:solidFill>
                  <a:srgbClr val="054B91"/>
                </a:solidFill>
                <a:latin typeface="Aptos" panose="020B0004020202020204" pitchFamily="34" charset="0"/>
              </a:rPr>
              <a:t>SQL Query</a:t>
            </a:r>
            <a:endParaRPr lang="en-IN" dirty="0"/>
          </a:p>
          <a:p>
            <a:pPr algn="ctr"/>
            <a:r>
              <a:rPr lang="en-IN" dirty="0"/>
              <a:t>SELECT </a:t>
            </a:r>
          </a:p>
          <a:p>
            <a:pPr algn="ctr"/>
            <a:r>
              <a:rPr lang="en-IN" dirty="0"/>
              <a:t>    </a:t>
            </a:r>
            <a:r>
              <a:rPr lang="en-IN" dirty="0" err="1"/>
              <a:t>nr.region_name</a:t>
            </a:r>
            <a:r>
              <a:rPr lang="en-IN" dirty="0"/>
              <a:t> AS country,</a:t>
            </a:r>
          </a:p>
          <a:p>
            <a:pPr algn="ctr"/>
            <a:r>
              <a:rPr lang="en-IN" dirty="0"/>
              <a:t>    COUNT(</a:t>
            </a:r>
            <a:r>
              <a:rPr lang="en-IN" dirty="0" err="1"/>
              <a:t>ce.medal_id</a:t>
            </a:r>
            <a:r>
              <a:rPr lang="en-IN" dirty="0"/>
              <a:t>) AS </a:t>
            </a:r>
            <a:r>
              <a:rPr lang="en-IN" dirty="0" err="1"/>
              <a:t>total_medals</a:t>
            </a:r>
            <a:endParaRPr lang="en-IN" dirty="0"/>
          </a:p>
          <a:p>
            <a:pPr algn="ctr"/>
            <a:r>
              <a:rPr lang="en-IN" dirty="0"/>
              <a:t>FROM </a:t>
            </a:r>
            <a:r>
              <a:rPr lang="en-IN" dirty="0" err="1"/>
              <a:t>competitor_event</a:t>
            </a:r>
            <a:r>
              <a:rPr lang="en-IN" dirty="0"/>
              <a:t> </a:t>
            </a:r>
            <a:r>
              <a:rPr lang="en-IN" dirty="0" err="1"/>
              <a:t>ce</a:t>
            </a:r>
            <a:endParaRPr lang="en-IN" dirty="0"/>
          </a:p>
          <a:p>
            <a:pPr algn="ctr"/>
            <a:r>
              <a:rPr lang="en-IN" dirty="0"/>
              <a:t>JOIN </a:t>
            </a:r>
            <a:r>
              <a:rPr lang="en-IN" dirty="0" err="1"/>
              <a:t>games_competitor</a:t>
            </a:r>
            <a:r>
              <a:rPr lang="en-IN" dirty="0"/>
              <a:t> </a:t>
            </a:r>
            <a:r>
              <a:rPr lang="en-IN" dirty="0" err="1"/>
              <a:t>gc</a:t>
            </a:r>
            <a:r>
              <a:rPr lang="en-IN" dirty="0"/>
              <a:t> ON </a:t>
            </a:r>
            <a:r>
              <a:rPr lang="en-IN" dirty="0" err="1"/>
              <a:t>ce.competitor_id</a:t>
            </a:r>
            <a:r>
              <a:rPr lang="en-IN" dirty="0"/>
              <a:t> = gc.id</a:t>
            </a:r>
          </a:p>
          <a:p>
            <a:pPr algn="ctr"/>
            <a:r>
              <a:rPr lang="en-IN" dirty="0"/>
              <a:t>JOIN </a:t>
            </a:r>
            <a:r>
              <a:rPr lang="en-IN" dirty="0" err="1"/>
              <a:t>person_region</a:t>
            </a:r>
            <a:r>
              <a:rPr lang="en-IN" dirty="0"/>
              <a:t> pr ON </a:t>
            </a:r>
            <a:r>
              <a:rPr lang="en-IN" dirty="0" err="1"/>
              <a:t>gc.person_id</a:t>
            </a:r>
            <a:r>
              <a:rPr lang="en-IN" dirty="0"/>
              <a:t> = </a:t>
            </a:r>
            <a:r>
              <a:rPr lang="en-IN" dirty="0" err="1"/>
              <a:t>pr.person_id</a:t>
            </a:r>
            <a:endParaRPr lang="en-IN" dirty="0"/>
          </a:p>
          <a:p>
            <a:pPr algn="ctr"/>
            <a:r>
              <a:rPr lang="en-IN" dirty="0"/>
              <a:t>JOIN </a:t>
            </a:r>
            <a:r>
              <a:rPr lang="en-IN" dirty="0" err="1"/>
              <a:t>noc_region</a:t>
            </a:r>
            <a:r>
              <a:rPr lang="en-IN" dirty="0"/>
              <a:t> nr ON </a:t>
            </a:r>
            <a:r>
              <a:rPr lang="en-IN" dirty="0" err="1"/>
              <a:t>pr.region_id</a:t>
            </a:r>
            <a:r>
              <a:rPr lang="en-IN" dirty="0"/>
              <a:t> = nr.id</a:t>
            </a:r>
          </a:p>
          <a:p>
            <a:pPr algn="ctr"/>
            <a:r>
              <a:rPr lang="en-IN" dirty="0"/>
              <a:t>WHERE </a:t>
            </a:r>
            <a:r>
              <a:rPr lang="en-IN" dirty="0" err="1"/>
              <a:t>ce.medal_id</a:t>
            </a:r>
            <a:r>
              <a:rPr lang="en-IN" dirty="0"/>
              <a:t> IS NOT NULL</a:t>
            </a:r>
          </a:p>
          <a:p>
            <a:pPr algn="ctr"/>
            <a:r>
              <a:rPr lang="en-IN" dirty="0"/>
              <a:t>GROUP BY </a:t>
            </a:r>
            <a:r>
              <a:rPr lang="en-IN" dirty="0" err="1"/>
              <a:t>nr.region_name</a:t>
            </a:r>
            <a:endParaRPr lang="en-IN" dirty="0"/>
          </a:p>
          <a:p>
            <a:pPr algn="ctr"/>
            <a:r>
              <a:rPr lang="en-IN" dirty="0"/>
              <a:t>ORDER BY </a:t>
            </a:r>
            <a:r>
              <a:rPr lang="en-IN" dirty="0" err="1"/>
              <a:t>total_medals</a:t>
            </a:r>
            <a:r>
              <a:rPr lang="en-IN" dirty="0"/>
              <a:t> DESC;</a:t>
            </a:r>
          </a:p>
        </p:txBody>
      </p:sp>
      <p:pic>
        <p:nvPicPr>
          <p:cNvPr id="20" name="Picture 19">
            <a:extLst>
              <a:ext uri="{FF2B5EF4-FFF2-40B4-BE49-F238E27FC236}">
                <a16:creationId xmlns:a16="http://schemas.microsoft.com/office/drawing/2014/main" id="{7E41D3A0-1AF0-7052-3952-94DC00784B3C}"/>
              </a:ext>
            </a:extLst>
          </p:cNvPr>
          <p:cNvPicPr>
            <a:picLocks noChangeAspect="1"/>
          </p:cNvPicPr>
          <p:nvPr/>
        </p:nvPicPr>
        <p:blipFill>
          <a:blip r:embed="rId5"/>
          <a:stretch>
            <a:fillRect/>
          </a:stretch>
        </p:blipFill>
        <p:spPr>
          <a:xfrm>
            <a:off x="9784551" y="5528400"/>
            <a:ext cx="4953000" cy="4442643"/>
          </a:xfrm>
          <a:prstGeom prst="rect">
            <a:avLst/>
          </a:prstGeom>
        </p:spPr>
      </p:pic>
      <p:graphicFrame>
        <p:nvGraphicFramePr>
          <p:cNvPr id="21" name="Table 20">
            <a:extLst>
              <a:ext uri="{FF2B5EF4-FFF2-40B4-BE49-F238E27FC236}">
                <a16:creationId xmlns:a16="http://schemas.microsoft.com/office/drawing/2014/main" id="{62AF3D21-A418-9E83-B148-82C534ABD349}"/>
              </a:ext>
            </a:extLst>
          </p:cNvPr>
          <p:cNvGraphicFramePr>
            <a:graphicFrameLocks noGrp="1"/>
          </p:cNvGraphicFramePr>
          <p:nvPr>
            <p:extLst>
              <p:ext uri="{D42A27DB-BD31-4B8C-83A1-F6EECF244321}">
                <p14:modId xmlns:p14="http://schemas.microsoft.com/office/powerpoint/2010/main" val="3294184708"/>
              </p:ext>
            </p:extLst>
          </p:nvPr>
        </p:nvGraphicFramePr>
        <p:xfrm>
          <a:off x="9547320" y="5094248"/>
          <a:ext cx="2066334" cy="436245"/>
        </p:xfrm>
        <a:graphic>
          <a:graphicData uri="http://schemas.openxmlformats.org/drawingml/2006/table">
            <a:tbl>
              <a:tblPr>
                <a:tableStyleId>{5C22544A-7EE6-4342-B048-85BDC9FD1C3A}</a:tableStyleId>
              </a:tblPr>
              <a:tblGrid>
                <a:gridCol w="2066334">
                  <a:extLst>
                    <a:ext uri="{9D8B030D-6E8A-4147-A177-3AD203B41FA5}">
                      <a16:colId xmlns:a16="http://schemas.microsoft.com/office/drawing/2014/main" val="3951531167"/>
                    </a:ext>
                  </a:extLst>
                </a:gridCol>
              </a:tblGrid>
              <a:tr h="412590">
                <a:tc>
                  <a:txBody>
                    <a:bodyPr/>
                    <a:lstStyle/>
                    <a:p>
                      <a:pPr algn="ctr" fontAlgn="ctr"/>
                      <a:r>
                        <a:rPr lang="en-US" sz="2800" b="1" i="1" u="none" strike="noStrike" dirty="0">
                          <a:solidFill>
                            <a:srgbClr val="054B91"/>
                          </a:solidFill>
                          <a:effectLst/>
                          <a:latin typeface="Aptos" panose="020B0004020202020204" pitchFamily="34" charset="0"/>
                        </a:rPr>
                        <a:t>DATA SET :</a:t>
                      </a:r>
                      <a:endParaRPr lang="en-IN" sz="2800" b="1" i="1" u="none" strike="noStrike" dirty="0">
                        <a:solidFill>
                          <a:srgbClr val="054B91"/>
                        </a:solidFill>
                        <a:effectLst/>
                        <a:latin typeface="Aptos" panose="020B0004020202020204" pitchFamily="34" charset="0"/>
                      </a:endParaRPr>
                    </a:p>
                  </a:txBody>
                  <a:tcPr marL="9525" marR="9525" marT="9525" marB="0" anchor="ctr"/>
                </a:tc>
                <a:extLst>
                  <a:ext uri="{0D108BD9-81ED-4DB2-BD59-A6C34878D82A}">
                    <a16:rowId xmlns:a16="http://schemas.microsoft.com/office/drawing/2014/main" val="1874117653"/>
                  </a:ext>
                </a:extLst>
              </a:tr>
            </a:tbl>
          </a:graphicData>
        </a:graphic>
      </p:graphicFrame>
    </p:spTree>
    <p:extLst>
      <p:ext uri="{BB962C8B-B14F-4D97-AF65-F5344CB8AC3E}">
        <p14:creationId xmlns:p14="http://schemas.microsoft.com/office/powerpoint/2010/main" val="9179687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4F237B-AA82-702D-DBD0-8B8045AAFEAF}"/>
            </a:ext>
          </a:extLst>
        </p:cNvPr>
        <p:cNvGrpSpPr/>
        <p:nvPr/>
      </p:nvGrpSpPr>
      <p:grpSpPr>
        <a:xfrm>
          <a:off x="0" y="0"/>
          <a:ext cx="0" cy="0"/>
          <a:chOff x="0" y="0"/>
          <a:chExt cx="0" cy="0"/>
        </a:xfrm>
      </p:grpSpPr>
      <p:grpSp>
        <p:nvGrpSpPr>
          <p:cNvPr id="3" name="Group 3">
            <a:extLst>
              <a:ext uri="{FF2B5EF4-FFF2-40B4-BE49-F238E27FC236}">
                <a16:creationId xmlns:a16="http://schemas.microsoft.com/office/drawing/2014/main" id="{F48A12EE-33F3-FC5C-6BD2-73FF8D93080D}"/>
              </a:ext>
            </a:extLst>
          </p:cNvPr>
          <p:cNvGrpSpPr/>
          <p:nvPr/>
        </p:nvGrpSpPr>
        <p:grpSpPr>
          <a:xfrm rot="-5400000">
            <a:off x="-1746215" y="-7997935"/>
            <a:ext cx="12226501" cy="12977927"/>
            <a:chOff x="0" y="0"/>
            <a:chExt cx="1436696" cy="1524994"/>
          </a:xfrm>
        </p:grpSpPr>
        <p:sp>
          <p:nvSpPr>
            <p:cNvPr id="4" name="Freeform 4">
              <a:extLst>
                <a:ext uri="{FF2B5EF4-FFF2-40B4-BE49-F238E27FC236}">
                  <a16:creationId xmlns:a16="http://schemas.microsoft.com/office/drawing/2014/main" id="{B14A64E4-743A-4DF7-DCA5-746241638D0E}"/>
                </a:ext>
              </a:extLst>
            </p:cNvPr>
            <p:cNvSpPr/>
            <p:nvPr/>
          </p:nvSpPr>
          <p:spPr>
            <a:xfrm>
              <a:off x="0" y="0"/>
              <a:ext cx="1436696" cy="1524994"/>
            </a:xfrm>
            <a:custGeom>
              <a:avLst/>
              <a:gdLst/>
              <a:ahLst/>
              <a:cxnLst/>
              <a:rect l="l" t="t" r="r" b="b"/>
              <a:pathLst>
                <a:path w="1436696" h="1524994">
                  <a:moveTo>
                    <a:pt x="718348" y="1524994"/>
                  </a:moveTo>
                  <a:lnTo>
                    <a:pt x="1436696" y="0"/>
                  </a:lnTo>
                  <a:lnTo>
                    <a:pt x="0" y="0"/>
                  </a:lnTo>
                  <a:lnTo>
                    <a:pt x="718348" y="1524994"/>
                  </a:lnTo>
                  <a:close/>
                </a:path>
              </a:pathLst>
            </a:custGeom>
            <a:solidFill>
              <a:srgbClr val="054B91"/>
            </a:solidFill>
          </p:spPr>
        </p:sp>
        <p:sp>
          <p:nvSpPr>
            <p:cNvPr id="5" name="TextBox 5">
              <a:extLst>
                <a:ext uri="{FF2B5EF4-FFF2-40B4-BE49-F238E27FC236}">
                  <a16:creationId xmlns:a16="http://schemas.microsoft.com/office/drawing/2014/main" id="{51F254B3-0A20-29CB-642E-558A9CD14B7E}"/>
                </a:ext>
              </a:extLst>
            </p:cNvPr>
            <p:cNvSpPr txBox="1"/>
            <p:nvPr/>
          </p:nvSpPr>
          <p:spPr>
            <a:xfrm>
              <a:off x="224484" y="61303"/>
              <a:ext cx="987729" cy="755658"/>
            </a:xfrm>
            <a:prstGeom prst="rect">
              <a:avLst/>
            </a:prstGeom>
          </p:spPr>
          <p:txBody>
            <a:bodyPr lIns="50800" tIns="50800" rIns="50800" bIns="50800" rtlCol="0" anchor="ctr"/>
            <a:lstStyle/>
            <a:p>
              <a:pPr algn="ctr">
                <a:lnSpc>
                  <a:spcPts val="2659"/>
                </a:lnSpc>
              </a:pPr>
              <a:endParaRPr/>
            </a:p>
          </p:txBody>
        </p:sp>
      </p:grpSp>
      <p:grpSp>
        <p:nvGrpSpPr>
          <p:cNvPr id="6" name="Group 6">
            <a:extLst>
              <a:ext uri="{FF2B5EF4-FFF2-40B4-BE49-F238E27FC236}">
                <a16:creationId xmlns:a16="http://schemas.microsoft.com/office/drawing/2014/main" id="{6584EAF7-A3B2-EA33-F63B-902C26A43D7A}"/>
              </a:ext>
            </a:extLst>
          </p:cNvPr>
          <p:cNvGrpSpPr/>
          <p:nvPr/>
        </p:nvGrpSpPr>
        <p:grpSpPr>
          <a:xfrm rot="5400000">
            <a:off x="6239152" y="4228566"/>
            <a:ext cx="12226501" cy="12977927"/>
            <a:chOff x="0" y="0"/>
            <a:chExt cx="1436696" cy="1524994"/>
          </a:xfrm>
        </p:grpSpPr>
        <p:sp>
          <p:nvSpPr>
            <p:cNvPr id="7" name="Freeform 7">
              <a:extLst>
                <a:ext uri="{FF2B5EF4-FFF2-40B4-BE49-F238E27FC236}">
                  <a16:creationId xmlns:a16="http://schemas.microsoft.com/office/drawing/2014/main" id="{8D7478FB-5259-7F5D-9281-408F916586A8}"/>
                </a:ext>
              </a:extLst>
            </p:cNvPr>
            <p:cNvSpPr/>
            <p:nvPr/>
          </p:nvSpPr>
          <p:spPr>
            <a:xfrm>
              <a:off x="0" y="0"/>
              <a:ext cx="1436696" cy="1524994"/>
            </a:xfrm>
            <a:custGeom>
              <a:avLst/>
              <a:gdLst/>
              <a:ahLst/>
              <a:cxnLst/>
              <a:rect l="l" t="t" r="r" b="b"/>
              <a:pathLst>
                <a:path w="1436696" h="1524994">
                  <a:moveTo>
                    <a:pt x="718348" y="1524994"/>
                  </a:moveTo>
                  <a:lnTo>
                    <a:pt x="1436696" y="0"/>
                  </a:lnTo>
                  <a:lnTo>
                    <a:pt x="0" y="0"/>
                  </a:lnTo>
                  <a:lnTo>
                    <a:pt x="718348" y="1524994"/>
                  </a:lnTo>
                  <a:close/>
                </a:path>
              </a:pathLst>
            </a:custGeom>
            <a:solidFill>
              <a:srgbClr val="054B91"/>
            </a:solidFill>
          </p:spPr>
        </p:sp>
        <p:sp>
          <p:nvSpPr>
            <p:cNvPr id="8" name="TextBox 8">
              <a:extLst>
                <a:ext uri="{FF2B5EF4-FFF2-40B4-BE49-F238E27FC236}">
                  <a16:creationId xmlns:a16="http://schemas.microsoft.com/office/drawing/2014/main" id="{2323A60A-8FCB-547F-590B-AF3FDF937EAF}"/>
                </a:ext>
              </a:extLst>
            </p:cNvPr>
            <p:cNvSpPr txBox="1"/>
            <p:nvPr/>
          </p:nvSpPr>
          <p:spPr>
            <a:xfrm>
              <a:off x="224484" y="61303"/>
              <a:ext cx="987729" cy="755658"/>
            </a:xfrm>
            <a:prstGeom prst="rect">
              <a:avLst/>
            </a:prstGeom>
          </p:spPr>
          <p:txBody>
            <a:bodyPr lIns="50800" tIns="50800" rIns="50800" bIns="50800" rtlCol="0" anchor="ctr"/>
            <a:lstStyle/>
            <a:p>
              <a:pPr algn="ctr">
                <a:lnSpc>
                  <a:spcPts val="2659"/>
                </a:lnSpc>
              </a:pPr>
              <a:endParaRPr/>
            </a:p>
          </p:txBody>
        </p:sp>
      </p:grpSp>
      <p:sp>
        <p:nvSpPr>
          <p:cNvPr id="15" name="TextBox 15">
            <a:extLst>
              <a:ext uri="{FF2B5EF4-FFF2-40B4-BE49-F238E27FC236}">
                <a16:creationId xmlns:a16="http://schemas.microsoft.com/office/drawing/2014/main" id="{3CB6F88A-A8FE-E822-783F-C511188C285B}"/>
              </a:ext>
            </a:extLst>
          </p:cNvPr>
          <p:cNvSpPr txBox="1"/>
          <p:nvPr/>
        </p:nvSpPr>
        <p:spPr>
          <a:xfrm>
            <a:off x="3561531" y="2233376"/>
            <a:ext cx="3581399" cy="769441"/>
          </a:xfrm>
          <a:prstGeom prst="rect">
            <a:avLst/>
          </a:prstGeom>
        </p:spPr>
        <p:txBody>
          <a:bodyPr wrap="square" lIns="0" tIns="0" rIns="0" bIns="0" rtlCol="0" anchor="t">
            <a:spAutoFit/>
          </a:bodyPr>
          <a:lstStyle/>
          <a:p>
            <a:r>
              <a:rPr lang="en-US" sz="5000" dirty="0">
                <a:solidFill>
                  <a:srgbClr val="054B91"/>
                </a:solidFill>
                <a:latin typeface="Bold Ink"/>
                <a:ea typeface="Bold Ink"/>
              </a:rPr>
              <a:t>Thank You!</a:t>
            </a:r>
          </a:p>
        </p:txBody>
      </p:sp>
      <p:sp>
        <p:nvSpPr>
          <p:cNvPr id="16" name="TextBox 16">
            <a:extLst>
              <a:ext uri="{FF2B5EF4-FFF2-40B4-BE49-F238E27FC236}">
                <a16:creationId xmlns:a16="http://schemas.microsoft.com/office/drawing/2014/main" id="{CBCD1AAE-86C6-C808-67D0-BC6C3CF709C9}"/>
              </a:ext>
            </a:extLst>
          </p:cNvPr>
          <p:cNvSpPr txBox="1"/>
          <p:nvPr/>
        </p:nvSpPr>
        <p:spPr>
          <a:xfrm>
            <a:off x="3561531" y="5320156"/>
            <a:ext cx="9197262" cy="802207"/>
          </a:xfrm>
          <a:prstGeom prst="rect">
            <a:avLst/>
          </a:prstGeom>
        </p:spPr>
        <p:txBody>
          <a:bodyPr wrap="square" lIns="0" tIns="0" rIns="0" bIns="0" rtlCol="0" anchor="t">
            <a:spAutoFit/>
          </a:bodyPr>
          <a:lstStyle/>
          <a:p>
            <a:pPr marL="342900" indent="-342900" algn="just">
              <a:lnSpc>
                <a:spcPts val="3079"/>
              </a:lnSpc>
              <a:buFont typeface="Arial" panose="020B0604020202020204" pitchFamily="34" charset="0"/>
              <a:buChar char="•"/>
            </a:pPr>
            <a:r>
              <a:rPr lang="en-US" sz="3000" i="1" dirty="0">
                <a:latin typeface="Aptos" panose="020B0004020202020204" pitchFamily="34" charset="0"/>
              </a:rPr>
              <a:t>This Concludes the Olympic Sports Data Analysis Reports</a:t>
            </a:r>
          </a:p>
        </p:txBody>
      </p:sp>
      <p:grpSp>
        <p:nvGrpSpPr>
          <p:cNvPr id="17" name="Group 17">
            <a:extLst>
              <a:ext uri="{FF2B5EF4-FFF2-40B4-BE49-F238E27FC236}">
                <a16:creationId xmlns:a16="http://schemas.microsoft.com/office/drawing/2014/main" id="{B8762603-E1A2-31E3-B088-626EEEB93D3B}"/>
              </a:ext>
            </a:extLst>
          </p:cNvPr>
          <p:cNvGrpSpPr/>
          <p:nvPr/>
        </p:nvGrpSpPr>
        <p:grpSpPr>
          <a:xfrm>
            <a:off x="12659477" y="0"/>
            <a:ext cx="6351703" cy="631913"/>
            <a:chOff x="0" y="0"/>
            <a:chExt cx="1672877" cy="166430"/>
          </a:xfrm>
        </p:grpSpPr>
        <p:sp>
          <p:nvSpPr>
            <p:cNvPr id="18" name="Freeform 18">
              <a:extLst>
                <a:ext uri="{FF2B5EF4-FFF2-40B4-BE49-F238E27FC236}">
                  <a16:creationId xmlns:a16="http://schemas.microsoft.com/office/drawing/2014/main" id="{5DAA71BB-EC10-B1B6-E5D1-60AF93EB857C}"/>
                </a:ext>
              </a:extLst>
            </p:cNvPr>
            <p:cNvSpPr/>
            <p:nvPr/>
          </p:nvSpPr>
          <p:spPr>
            <a:xfrm>
              <a:off x="0" y="0"/>
              <a:ext cx="1672877" cy="166430"/>
            </a:xfrm>
            <a:custGeom>
              <a:avLst/>
              <a:gdLst/>
              <a:ahLst/>
              <a:cxnLst/>
              <a:rect l="l" t="t" r="r" b="b"/>
              <a:pathLst>
                <a:path w="1672877" h="166430">
                  <a:moveTo>
                    <a:pt x="0" y="0"/>
                  </a:moveTo>
                  <a:lnTo>
                    <a:pt x="1672877" y="0"/>
                  </a:lnTo>
                  <a:lnTo>
                    <a:pt x="1672877" y="166430"/>
                  </a:lnTo>
                  <a:lnTo>
                    <a:pt x="0" y="166430"/>
                  </a:lnTo>
                  <a:close/>
                </a:path>
              </a:pathLst>
            </a:custGeom>
            <a:solidFill>
              <a:srgbClr val="D24339"/>
            </a:solidFill>
          </p:spPr>
        </p:sp>
        <p:sp>
          <p:nvSpPr>
            <p:cNvPr id="19" name="TextBox 19">
              <a:extLst>
                <a:ext uri="{FF2B5EF4-FFF2-40B4-BE49-F238E27FC236}">
                  <a16:creationId xmlns:a16="http://schemas.microsoft.com/office/drawing/2014/main" id="{894218A9-8272-37CB-358A-6ECF392A1BB3}"/>
                </a:ext>
              </a:extLst>
            </p:cNvPr>
            <p:cNvSpPr txBox="1"/>
            <p:nvPr/>
          </p:nvSpPr>
          <p:spPr>
            <a:xfrm>
              <a:off x="0" y="-47625"/>
              <a:ext cx="1672877" cy="214055"/>
            </a:xfrm>
            <a:prstGeom prst="rect">
              <a:avLst/>
            </a:prstGeom>
          </p:spPr>
          <p:txBody>
            <a:bodyPr lIns="50800" tIns="50800" rIns="50800" bIns="50800" rtlCol="0" anchor="ctr"/>
            <a:lstStyle/>
            <a:p>
              <a:pPr algn="ctr">
                <a:lnSpc>
                  <a:spcPts val="2659"/>
                </a:lnSpc>
                <a:spcBef>
                  <a:spcPct val="0"/>
                </a:spcBef>
              </a:pPr>
              <a:endParaRPr/>
            </a:p>
          </p:txBody>
        </p:sp>
      </p:grpSp>
      <p:sp>
        <p:nvSpPr>
          <p:cNvPr id="20" name="Freeform 20">
            <a:extLst>
              <a:ext uri="{FF2B5EF4-FFF2-40B4-BE49-F238E27FC236}">
                <a16:creationId xmlns:a16="http://schemas.microsoft.com/office/drawing/2014/main" id="{8FD7B6E4-69AB-F575-BF06-9AD772357908}"/>
              </a:ext>
            </a:extLst>
          </p:cNvPr>
          <p:cNvSpPr/>
          <p:nvPr/>
        </p:nvSpPr>
        <p:spPr>
          <a:xfrm>
            <a:off x="-1232614" y="-885814"/>
            <a:ext cx="2465229" cy="2465229"/>
          </a:xfrm>
          <a:custGeom>
            <a:avLst/>
            <a:gdLst/>
            <a:ahLst/>
            <a:cxnLst/>
            <a:rect l="l" t="t" r="r" b="b"/>
            <a:pathLst>
              <a:path w="2465229" h="2465229">
                <a:moveTo>
                  <a:pt x="0" y="0"/>
                </a:moveTo>
                <a:lnTo>
                  <a:pt x="2465228" y="0"/>
                </a:lnTo>
                <a:lnTo>
                  <a:pt x="2465228" y="2465229"/>
                </a:lnTo>
                <a:lnTo>
                  <a:pt x="0" y="2465229"/>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
        <p:nvSpPr>
          <p:cNvPr id="21" name="Freeform 21">
            <a:extLst>
              <a:ext uri="{FF2B5EF4-FFF2-40B4-BE49-F238E27FC236}">
                <a16:creationId xmlns:a16="http://schemas.microsoft.com/office/drawing/2014/main" id="{CDF5D6B4-68EB-07EE-BFA6-D4B5BF9D9DFF}"/>
              </a:ext>
            </a:extLst>
          </p:cNvPr>
          <p:cNvSpPr/>
          <p:nvPr/>
        </p:nvSpPr>
        <p:spPr>
          <a:xfrm>
            <a:off x="16897803" y="9054386"/>
            <a:ext cx="2465229" cy="2465229"/>
          </a:xfrm>
          <a:custGeom>
            <a:avLst/>
            <a:gdLst/>
            <a:ahLst/>
            <a:cxnLst/>
            <a:rect l="l" t="t" r="r" b="b"/>
            <a:pathLst>
              <a:path w="2465229" h="2465229">
                <a:moveTo>
                  <a:pt x="0" y="0"/>
                </a:moveTo>
                <a:lnTo>
                  <a:pt x="2465229" y="0"/>
                </a:lnTo>
                <a:lnTo>
                  <a:pt x="2465229" y="2465228"/>
                </a:lnTo>
                <a:lnTo>
                  <a:pt x="0" y="2465228"/>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
        <p:nvSpPr>
          <p:cNvPr id="9" name="Rectangle 8">
            <a:extLst>
              <a:ext uri="{FF2B5EF4-FFF2-40B4-BE49-F238E27FC236}">
                <a16:creationId xmlns:a16="http://schemas.microsoft.com/office/drawing/2014/main" id="{5A475487-497E-D11A-D812-BCCA603626E3}"/>
              </a:ext>
            </a:extLst>
          </p:cNvPr>
          <p:cNvSpPr/>
          <p:nvPr/>
        </p:nvSpPr>
        <p:spPr>
          <a:xfrm>
            <a:off x="228600" y="9258300"/>
            <a:ext cx="3810000" cy="10287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eaLnBrk="0" fontAlgn="base" hangingPunct="0">
              <a:spcBef>
                <a:spcPct val="0"/>
              </a:spcBef>
              <a:spcAft>
                <a:spcPct val="0"/>
              </a:spcAft>
            </a:pPr>
            <a:r>
              <a:rPr lang="en-IN" sz="2400" dirty="0"/>
              <a:t>⚡</a:t>
            </a:r>
            <a:r>
              <a:rPr lang="en-IN" sz="2400" dirty="0">
                <a:solidFill>
                  <a:srgbClr val="0066CC"/>
                </a:solidFill>
              </a:rPr>
              <a:t> </a:t>
            </a:r>
            <a:r>
              <a:rPr lang="en-IN" sz="2400" b="1" i="1" dirty="0">
                <a:solidFill>
                  <a:srgbClr val="054B91"/>
                </a:solidFill>
                <a:latin typeface="Aptos" panose="020B0004020202020204" pitchFamily="34" charset="0"/>
              </a:rPr>
              <a:t>“</a:t>
            </a:r>
            <a:r>
              <a:rPr lang="en-US" sz="2400" b="1" i="1" dirty="0">
                <a:solidFill>
                  <a:srgbClr val="054B91"/>
                </a:solidFill>
                <a:latin typeface="Aptos" panose="020B0004020202020204" pitchFamily="34" charset="0"/>
              </a:rPr>
              <a:t>Press Esc to Exit From Full Screen”</a:t>
            </a:r>
            <a:endParaRPr lang="en-IN" sz="2400" b="1" i="1" dirty="0">
              <a:solidFill>
                <a:srgbClr val="054B91"/>
              </a:solidFill>
              <a:latin typeface="Aptos" panose="020B0004020202020204" pitchFamily="34" charset="0"/>
            </a:endParaRPr>
          </a:p>
        </p:txBody>
      </p:sp>
    </p:spTree>
    <p:extLst>
      <p:ext uri="{BB962C8B-B14F-4D97-AF65-F5344CB8AC3E}">
        <p14:creationId xmlns:p14="http://schemas.microsoft.com/office/powerpoint/2010/main" val="27875136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5189346" y="-1079640"/>
            <a:ext cx="8699495" cy="11621863"/>
            <a:chOff x="0" y="0"/>
            <a:chExt cx="532366" cy="711200"/>
          </a:xfrm>
        </p:grpSpPr>
        <p:sp>
          <p:nvSpPr>
            <p:cNvPr id="4" name="Freeform 4"/>
            <p:cNvSpPr/>
            <p:nvPr/>
          </p:nvSpPr>
          <p:spPr>
            <a:xfrm>
              <a:off x="0" y="0"/>
              <a:ext cx="532366" cy="711200"/>
            </a:xfrm>
            <a:custGeom>
              <a:avLst/>
              <a:gdLst/>
              <a:ahLst/>
              <a:cxnLst/>
              <a:rect l="l" t="t" r="r" b="b"/>
              <a:pathLst>
                <a:path w="532366" h="711200">
                  <a:moveTo>
                    <a:pt x="266183" y="711200"/>
                  </a:moveTo>
                  <a:lnTo>
                    <a:pt x="532366" y="0"/>
                  </a:lnTo>
                  <a:lnTo>
                    <a:pt x="0" y="0"/>
                  </a:lnTo>
                  <a:lnTo>
                    <a:pt x="266183" y="711200"/>
                  </a:lnTo>
                  <a:close/>
                </a:path>
              </a:pathLst>
            </a:custGeom>
            <a:solidFill>
              <a:srgbClr val="054B91"/>
            </a:solidFill>
          </p:spPr>
        </p:sp>
        <p:sp>
          <p:nvSpPr>
            <p:cNvPr id="5" name="TextBox 5"/>
            <p:cNvSpPr txBox="1"/>
            <p:nvPr/>
          </p:nvSpPr>
          <p:spPr>
            <a:xfrm>
              <a:off x="83182" y="3175"/>
              <a:ext cx="366001" cy="377825"/>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7289949" y="9258300"/>
            <a:ext cx="11414776" cy="1283923"/>
            <a:chOff x="0" y="0"/>
            <a:chExt cx="3006361" cy="338153"/>
          </a:xfrm>
        </p:grpSpPr>
        <p:sp>
          <p:nvSpPr>
            <p:cNvPr id="9" name="Freeform 9"/>
            <p:cNvSpPr/>
            <p:nvPr/>
          </p:nvSpPr>
          <p:spPr>
            <a:xfrm>
              <a:off x="0" y="0"/>
              <a:ext cx="3006361" cy="338153"/>
            </a:xfrm>
            <a:custGeom>
              <a:avLst/>
              <a:gdLst/>
              <a:ahLst/>
              <a:cxnLst/>
              <a:rect l="l" t="t" r="r" b="b"/>
              <a:pathLst>
                <a:path w="3006361" h="338153">
                  <a:moveTo>
                    <a:pt x="0" y="0"/>
                  </a:moveTo>
                  <a:lnTo>
                    <a:pt x="3006361" y="0"/>
                  </a:lnTo>
                  <a:lnTo>
                    <a:pt x="3006361" y="338153"/>
                  </a:lnTo>
                  <a:lnTo>
                    <a:pt x="0" y="338153"/>
                  </a:lnTo>
                  <a:close/>
                </a:path>
              </a:pathLst>
            </a:custGeom>
            <a:solidFill>
              <a:srgbClr val="D24339"/>
            </a:solidFill>
          </p:spPr>
        </p:sp>
        <p:sp>
          <p:nvSpPr>
            <p:cNvPr id="10" name="TextBox 10"/>
            <p:cNvSpPr txBox="1"/>
            <p:nvPr/>
          </p:nvSpPr>
          <p:spPr>
            <a:xfrm>
              <a:off x="0" y="-47625"/>
              <a:ext cx="3006361" cy="385778"/>
            </a:xfrm>
            <a:prstGeom prst="rect">
              <a:avLst/>
            </a:prstGeom>
          </p:spPr>
          <p:txBody>
            <a:bodyPr lIns="50800" tIns="50800" rIns="50800" bIns="50800" rtlCol="0" anchor="ctr"/>
            <a:lstStyle/>
            <a:p>
              <a:pPr algn="ctr">
                <a:lnSpc>
                  <a:spcPts val="2659"/>
                </a:lnSpc>
                <a:spcBef>
                  <a:spcPct val="0"/>
                </a:spcBef>
              </a:pPr>
              <a:endParaRPr/>
            </a:p>
          </p:txBody>
        </p:sp>
      </p:grpSp>
      <p:sp>
        <p:nvSpPr>
          <p:cNvPr id="13" name="Freeform 13"/>
          <p:cNvSpPr/>
          <p:nvPr/>
        </p:nvSpPr>
        <p:spPr>
          <a:xfrm>
            <a:off x="16535400" y="-1207929"/>
            <a:ext cx="2465229" cy="2465229"/>
          </a:xfrm>
          <a:custGeom>
            <a:avLst/>
            <a:gdLst/>
            <a:ahLst/>
            <a:cxnLst/>
            <a:rect l="l" t="t" r="r" b="b"/>
            <a:pathLst>
              <a:path w="2465229" h="2465229">
                <a:moveTo>
                  <a:pt x="0" y="0"/>
                </a:moveTo>
                <a:lnTo>
                  <a:pt x="2465229" y="0"/>
                </a:lnTo>
                <a:lnTo>
                  <a:pt x="2465229" y="2465229"/>
                </a:lnTo>
                <a:lnTo>
                  <a:pt x="0" y="2465229"/>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pic>
        <p:nvPicPr>
          <p:cNvPr id="19" name="Picture 18">
            <a:extLst>
              <a:ext uri="{FF2B5EF4-FFF2-40B4-BE49-F238E27FC236}">
                <a16:creationId xmlns:a16="http://schemas.microsoft.com/office/drawing/2014/main" id="{6D25EBFC-2168-AC59-2EC1-05F5930E971E}"/>
              </a:ext>
            </a:extLst>
          </p:cNvPr>
          <p:cNvPicPr>
            <a:picLocks noChangeAspect="1"/>
          </p:cNvPicPr>
          <p:nvPr/>
        </p:nvPicPr>
        <p:blipFill>
          <a:blip r:embed="rId4"/>
          <a:stretch>
            <a:fillRect/>
          </a:stretch>
        </p:blipFill>
        <p:spPr>
          <a:xfrm>
            <a:off x="208363" y="1257300"/>
            <a:ext cx="18288000" cy="9029700"/>
          </a:xfrm>
          <a:prstGeom prst="rect">
            <a:avLst/>
          </a:prstGeom>
        </p:spPr>
      </p:pic>
      <p:sp>
        <p:nvSpPr>
          <p:cNvPr id="15" name="TextBox 8">
            <a:extLst>
              <a:ext uri="{FF2B5EF4-FFF2-40B4-BE49-F238E27FC236}">
                <a16:creationId xmlns:a16="http://schemas.microsoft.com/office/drawing/2014/main" id="{AFBF588D-E69F-0B0F-5DB1-00719B20598F}"/>
              </a:ext>
            </a:extLst>
          </p:cNvPr>
          <p:cNvSpPr txBox="1"/>
          <p:nvPr/>
        </p:nvSpPr>
        <p:spPr>
          <a:xfrm>
            <a:off x="3002542" y="-382697"/>
            <a:ext cx="3733800" cy="1320041"/>
          </a:xfrm>
          <a:prstGeom prst="rect">
            <a:avLst/>
          </a:prstGeom>
        </p:spPr>
        <p:txBody>
          <a:bodyPr wrap="square" lIns="0" tIns="0" rIns="0" bIns="0" rtlCol="0" anchor="t">
            <a:spAutoFit/>
          </a:bodyPr>
          <a:lstStyle/>
          <a:p>
            <a:pPr algn="l">
              <a:lnSpc>
                <a:spcPts val="12061"/>
              </a:lnSpc>
            </a:pPr>
            <a:r>
              <a:rPr lang="en-US" sz="4400" i="1" dirty="0">
                <a:solidFill>
                  <a:srgbClr val="054B91"/>
                </a:solidFill>
                <a:latin typeface="Aptos" panose="020B0004020202020204" pitchFamily="34" charset="0"/>
                <a:ea typeface="Bold Ink"/>
                <a:cs typeface="Bold Ink"/>
                <a:sym typeface="Bold Ink"/>
              </a:rPr>
              <a:t>ER - Diagram</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F206EB-CA16-D6A7-E344-E677873E1941}"/>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BC13420A-6B74-8705-D870-5680F55E540A}"/>
              </a:ext>
            </a:extLst>
          </p:cNvPr>
          <p:cNvPicPr>
            <a:picLocks noChangeAspect="1"/>
          </p:cNvPicPr>
          <p:nvPr/>
        </p:nvPicPr>
        <p:blipFill>
          <a:blip r:embed="rId3"/>
          <a:stretch>
            <a:fillRect/>
          </a:stretch>
        </p:blipFill>
        <p:spPr>
          <a:xfrm>
            <a:off x="0" y="0"/>
            <a:ext cx="18288000" cy="10401300"/>
          </a:xfrm>
          <a:prstGeom prst="rect">
            <a:avLst/>
          </a:prstGeom>
        </p:spPr>
      </p:pic>
    </p:spTree>
    <p:extLst>
      <p:ext uri="{BB962C8B-B14F-4D97-AF65-F5344CB8AC3E}">
        <p14:creationId xmlns:p14="http://schemas.microsoft.com/office/powerpoint/2010/main" val="19493317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rot="-3058992">
            <a:off x="5189735" y="168277"/>
            <a:ext cx="19614013" cy="13491943"/>
            <a:chOff x="0" y="0"/>
            <a:chExt cx="4466089" cy="2652302"/>
          </a:xfrm>
        </p:grpSpPr>
        <p:sp>
          <p:nvSpPr>
            <p:cNvPr id="4" name="Freeform 4"/>
            <p:cNvSpPr/>
            <p:nvPr/>
          </p:nvSpPr>
          <p:spPr>
            <a:xfrm>
              <a:off x="0" y="0"/>
              <a:ext cx="4466089" cy="2652302"/>
            </a:xfrm>
            <a:custGeom>
              <a:avLst/>
              <a:gdLst/>
              <a:ahLst/>
              <a:cxnLst/>
              <a:rect l="l" t="t" r="r" b="b"/>
              <a:pathLst>
                <a:path w="4466089" h="2652302">
                  <a:moveTo>
                    <a:pt x="0" y="0"/>
                  </a:moveTo>
                  <a:lnTo>
                    <a:pt x="4466089" y="0"/>
                  </a:lnTo>
                  <a:lnTo>
                    <a:pt x="4466089" y="2652302"/>
                  </a:lnTo>
                  <a:lnTo>
                    <a:pt x="0" y="2652302"/>
                  </a:lnTo>
                  <a:close/>
                </a:path>
              </a:pathLst>
            </a:custGeom>
            <a:solidFill>
              <a:srgbClr val="054B91"/>
            </a:solidFill>
          </p:spPr>
        </p:sp>
        <p:sp>
          <p:nvSpPr>
            <p:cNvPr id="5" name="TextBox 5"/>
            <p:cNvSpPr txBox="1"/>
            <p:nvPr/>
          </p:nvSpPr>
          <p:spPr>
            <a:xfrm>
              <a:off x="0" y="-47625"/>
              <a:ext cx="4466089" cy="2699927"/>
            </a:xfrm>
            <a:prstGeom prst="rect">
              <a:avLst/>
            </a:prstGeom>
          </p:spPr>
          <p:txBody>
            <a:bodyPr lIns="50800" tIns="50800" rIns="50800" bIns="50800" rtlCol="0" anchor="ctr"/>
            <a:lstStyle/>
            <a:p>
              <a:pPr algn="ctr">
                <a:lnSpc>
                  <a:spcPts val="2659"/>
                </a:lnSpc>
                <a:spcBef>
                  <a:spcPct val="0"/>
                </a:spcBef>
              </a:pPr>
              <a:endParaRPr/>
            </a:p>
          </p:txBody>
        </p:sp>
      </p:grpSp>
      <p:grpSp>
        <p:nvGrpSpPr>
          <p:cNvPr id="14" name="Group 14"/>
          <p:cNvGrpSpPr/>
          <p:nvPr/>
        </p:nvGrpSpPr>
        <p:grpSpPr>
          <a:xfrm>
            <a:off x="-1130717" y="-312599"/>
            <a:ext cx="11414776" cy="824679"/>
            <a:chOff x="0" y="0"/>
            <a:chExt cx="3006361" cy="217199"/>
          </a:xfrm>
        </p:grpSpPr>
        <p:sp>
          <p:nvSpPr>
            <p:cNvPr id="15" name="Freeform 15"/>
            <p:cNvSpPr/>
            <p:nvPr/>
          </p:nvSpPr>
          <p:spPr>
            <a:xfrm>
              <a:off x="0" y="0"/>
              <a:ext cx="3006361" cy="217199"/>
            </a:xfrm>
            <a:custGeom>
              <a:avLst/>
              <a:gdLst/>
              <a:ahLst/>
              <a:cxnLst/>
              <a:rect l="l" t="t" r="r" b="b"/>
              <a:pathLst>
                <a:path w="3006361" h="217199">
                  <a:moveTo>
                    <a:pt x="0" y="0"/>
                  </a:moveTo>
                  <a:lnTo>
                    <a:pt x="3006361" y="0"/>
                  </a:lnTo>
                  <a:lnTo>
                    <a:pt x="3006361" y="217199"/>
                  </a:lnTo>
                  <a:lnTo>
                    <a:pt x="0" y="217199"/>
                  </a:lnTo>
                  <a:close/>
                </a:path>
              </a:pathLst>
            </a:custGeom>
            <a:solidFill>
              <a:srgbClr val="D24339"/>
            </a:solidFill>
          </p:spPr>
        </p:sp>
        <p:sp>
          <p:nvSpPr>
            <p:cNvPr id="16" name="TextBox 16"/>
            <p:cNvSpPr txBox="1"/>
            <p:nvPr/>
          </p:nvSpPr>
          <p:spPr>
            <a:xfrm>
              <a:off x="0" y="-47625"/>
              <a:ext cx="3006361" cy="264824"/>
            </a:xfrm>
            <a:prstGeom prst="rect">
              <a:avLst/>
            </a:prstGeom>
          </p:spPr>
          <p:txBody>
            <a:bodyPr lIns="50800" tIns="50800" rIns="50800" bIns="50800" rtlCol="0" anchor="ctr"/>
            <a:lstStyle/>
            <a:p>
              <a:pPr algn="ctr">
                <a:lnSpc>
                  <a:spcPts val="2659"/>
                </a:lnSpc>
                <a:spcBef>
                  <a:spcPct val="0"/>
                </a:spcBef>
              </a:pPr>
              <a:endParaRPr>
                <a:solidFill>
                  <a:srgbClr val="C00000"/>
                </a:solidFill>
              </a:endParaRPr>
            </a:p>
          </p:txBody>
        </p:sp>
      </p:grpSp>
      <p:sp>
        <p:nvSpPr>
          <p:cNvPr id="22" name="Freeform 22"/>
          <p:cNvSpPr/>
          <p:nvPr/>
        </p:nvSpPr>
        <p:spPr>
          <a:xfrm>
            <a:off x="-1232614" y="-885814"/>
            <a:ext cx="3222466" cy="3222466"/>
          </a:xfrm>
          <a:custGeom>
            <a:avLst/>
            <a:gdLst/>
            <a:ahLst/>
            <a:cxnLst/>
            <a:rect l="l" t="t" r="r" b="b"/>
            <a:pathLst>
              <a:path w="3222466" h="3222466">
                <a:moveTo>
                  <a:pt x="0" y="0"/>
                </a:moveTo>
                <a:lnTo>
                  <a:pt x="3222466" y="0"/>
                </a:lnTo>
                <a:lnTo>
                  <a:pt x="3222466" y="3222466"/>
                </a:lnTo>
                <a:lnTo>
                  <a:pt x="0" y="3222466"/>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
        <p:nvSpPr>
          <p:cNvPr id="23" name="Freeform 23"/>
          <p:cNvSpPr/>
          <p:nvPr/>
        </p:nvSpPr>
        <p:spPr>
          <a:xfrm>
            <a:off x="16634052" y="8439161"/>
            <a:ext cx="3222466" cy="3222466"/>
          </a:xfrm>
          <a:custGeom>
            <a:avLst/>
            <a:gdLst/>
            <a:ahLst/>
            <a:cxnLst/>
            <a:rect l="l" t="t" r="r" b="b"/>
            <a:pathLst>
              <a:path w="3222466" h="3222466">
                <a:moveTo>
                  <a:pt x="0" y="0"/>
                </a:moveTo>
                <a:lnTo>
                  <a:pt x="3222467" y="0"/>
                </a:lnTo>
                <a:lnTo>
                  <a:pt x="3222467" y="3222466"/>
                </a:lnTo>
                <a:lnTo>
                  <a:pt x="0" y="3222466"/>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
        <p:nvSpPr>
          <p:cNvPr id="24" name="TextBox 8">
            <a:extLst>
              <a:ext uri="{FF2B5EF4-FFF2-40B4-BE49-F238E27FC236}">
                <a16:creationId xmlns:a16="http://schemas.microsoft.com/office/drawing/2014/main" id="{6587469B-BBFA-7A76-7F0B-5B059B0926D2}"/>
              </a:ext>
            </a:extLst>
          </p:cNvPr>
          <p:cNvSpPr txBox="1"/>
          <p:nvPr/>
        </p:nvSpPr>
        <p:spPr>
          <a:xfrm>
            <a:off x="5105400" y="7693034"/>
            <a:ext cx="3200400" cy="1302280"/>
          </a:xfrm>
          <a:prstGeom prst="rect">
            <a:avLst/>
          </a:prstGeom>
        </p:spPr>
        <p:txBody>
          <a:bodyPr wrap="square" lIns="0" tIns="0" rIns="0" bIns="0" rtlCol="0" anchor="t">
            <a:spAutoFit/>
          </a:bodyPr>
          <a:lstStyle/>
          <a:p>
            <a:pPr algn="l">
              <a:lnSpc>
                <a:spcPts val="12061"/>
              </a:lnSpc>
            </a:pPr>
            <a:r>
              <a:rPr lang="en-US" sz="3200" dirty="0">
                <a:solidFill>
                  <a:schemeClr val="bg1"/>
                </a:solidFill>
                <a:latin typeface="Aptos" panose="020B0004020202020204" pitchFamily="34" charset="0"/>
                <a:ea typeface="Bold Ink"/>
                <a:sym typeface="Bold Ink"/>
              </a:rPr>
              <a:t> Tool :  Power Bi</a:t>
            </a:r>
          </a:p>
        </p:txBody>
      </p:sp>
      <p:sp>
        <p:nvSpPr>
          <p:cNvPr id="25" name="TextBox 8">
            <a:extLst>
              <a:ext uri="{FF2B5EF4-FFF2-40B4-BE49-F238E27FC236}">
                <a16:creationId xmlns:a16="http://schemas.microsoft.com/office/drawing/2014/main" id="{5F60ED5B-0D85-41E9-C5E8-A06E030DEEF5}"/>
              </a:ext>
            </a:extLst>
          </p:cNvPr>
          <p:cNvSpPr txBox="1"/>
          <p:nvPr/>
        </p:nvSpPr>
        <p:spPr>
          <a:xfrm>
            <a:off x="8534400" y="4074779"/>
            <a:ext cx="4381500" cy="1286891"/>
          </a:xfrm>
          <a:prstGeom prst="rect">
            <a:avLst/>
          </a:prstGeom>
        </p:spPr>
        <p:txBody>
          <a:bodyPr wrap="square" lIns="0" tIns="0" rIns="0" bIns="0" rtlCol="0" anchor="t">
            <a:spAutoFit/>
          </a:bodyPr>
          <a:lstStyle/>
          <a:p>
            <a:pPr>
              <a:lnSpc>
                <a:spcPts val="12061"/>
              </a:lnSpc>
            </a:pPr>
            <a:r>
              <a:rPr lang="en-US" sz="3200" dirty="0">
                <a:solidFill>
                  <a:schemeClr val="bg1"/>
                </a:solidFill>
                <a:latin typeface="Aptos" panose="020B0004020202020204" pitchFamily="34" charset="0"/>
                <a:ea typeface="Bold Ink"/>
                <a:sym typeface="Bold Ink"/>
              </a:rPr>
              <a:t>Prepared by  :  Anand</a:t>
            </a:r>
          </a:p>
        </p:txBody>
      </p:sp>
      <p:sp>
        <p:nvSpPr>
          <p:cNvPr id="26" name="TextBox 8">
            <a:extLst>
              <a:ext uri="{FF2B5EF4-FFF2-40B4-BE49-F238E27FC236}">
                <a16:creationId xmlns:a16="http://schemas.microsoft.com/office/drawing/2014/main" id="{B0EC15E2-340D-E8D1-912B-DE04B3F02FE8}"/>
              </a:ext>
            </a:extLst>
          </p:cNvPr>
          <p:cNvSpPr txBox="1"/>
          <p:nvPr/>
        </p:nvSpPr>
        <p:spPr>
          <a:xfrm>
            <a:off x="11017318" y="477043"/>
            <a:ext cx="8839200" cy="1266372"/>
          </a:xfrm>
          <a:prstGeom prst="rect">
            <a:avLst/>
          </a:prstGeom>
        </p:spPr>
        <p:txBody>
          <a:bodyPr wrap="square" lIns="0" tIns="0" rIns="0" bIns="0" rtlCol="0" anchor="t">
            <a:spAutoFit/>
          </a:bodyPr>
          <a:lstStyle/>
          <a:p>
            <a:pPr>
              <a:lnSpc>
                <a:spcPts val="12061"/>
              </a:lnSpc>
            </a:pPr>
            <a:r>
              <a:rPr lang="en-US" sz="4000" dirty="0">
                <a:solidFill>
                  <a:schemeClr val="bg1"/>
                </a:solidFill>
                <a:latin typeface="Bold Ink"/>
                <a:ea typeface="Bold Ink"/>
                <a:sym typeface="Bold Ink"/>
              </a:rPr>
              <a:t>Power Bi problem statement</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25E908-BD1C-68A2-058F-A2471B3C64C3}"/>
            </a:ext>
          </a:extLst>
        </p:cNvPr>
        <p:cNvGrpSpPr/>
        <p:nvPr/>
      </p:nvGrpSpPr>
      <p:grpSpPr>
        <a:xfrm>
          <a:off x="0" y="0"/>
          <a:ext cx="0" cy="0"/>
          <a:chOff x="0" y="0"/>
          <a:chExt cx="0" cy="0"/>
        </a:xfrm>
      </p:grpSpPr>
      <p:grpSp>
        <p:nvGrpSpPr>
          <p:cNvPr id="8" name="Group 8">
            <a:extLst>
              <a:ext uri="{FF2B5EF4-FFF2-40B4-BE49-F238E27FC236}">
                <a16:creationId xmlns:a16="http://schemas.microsoft.com/office/drawing/2014/main" id="{89BE91FD-812B-55D3-4946-56D524C5C000}"/>
              </a:ext>
            </a:extLst>
          </p:cNvPr>
          <p:cNvGrpSpPr/>
          <p:nvPr/>
        </p:nvGrpSpPr>
        <p:grpSpPr>
          <a:xfrm>
            <a:off x="0" y="9364871"/>
            <a:ext cx="11414776" cy="1351401"/>
            <a:chOff x="0" y="0"/>
            <a:chExt cx="3006361" cy="338153"/>
          </a:xfrm>
        </p:grpSpPr>
        <p:sp>
          <p:nvSpPr>
            <p:cNvPr id="9" name="Freeform 9">
              <a:extLst>
                <a:ext uri="{FF2B5EF4-FFF2-40B4-BE49-F238E27FC236}">
                  <a16:creationId xmlns:a16="http://schemas.microsoft.com/office/drawing/2014/main" id="{65D6279D-8BE2-C624-78E1-5BD2DE42D1B6}"/>
                </a:ext>
              </a:extLst>
            </p:cNvPr>
            <p:cNvSpPr/>
            <p:nvPr/>
          </p:nvSpPr>
          <p:spPr>
            <a:xfrm>
              <a:off x="0" y="0"/>
              <a:ext cx="3006361" cy="338153"/>
            </a:xfrm>
            <a:custGeom>
              <a:avLst/>
              <a:gdLst/>
              <a:ahLst/>
              <a:cxnLst/>
              <a:rect l="l" t="t" r="r" b="b"/>
              <a:pathLst>
                <a:path w="3006361" h="338153">
                  <a:moveTo>
                    <a:pt x="0" y="0"/>
                  </a:moveTo>
                  <a:lnTo>
                    <a:pt x="3006361" y="0"/>
                  </a:lnTo>
                  <a:lnTo>
                    <a:pt x="3006361" y="338153"/>
                  </a:lnTo>
                  <a:lnTo>
                    <a:pt x="0" y="338153"/>
                  </a:lnTo>
                  <a:close/>
                </a:path>
              </a:pathLst>
            </a:custGeom>
            <a:solidFill>
              <a:srgbClr val="D24339"/>
            </a:solidFill>
          </p:spPr>
        </p:sp>
        <p:sp>
          <p:nvSpPr>
            <p:cNvPr id="10" name="TextBox 10">
              <a:extLst>
                <a:ext uri="{FF2B5EF4-FFF2-40B4-BE49-F238E27FC236}">
                  <a16:creationId xmlns:a16="http://schemas.microsoft.com/office/drawing/2014/main" id="{845FC097-E753-700F-639E-62FBA58C561B}"/>
                </a:ext>
              </a:extLst>
            </p:cNvPr>
            <p:cNvSpPr txBox="1"/>
            <p:nvPr/>
          </p:nvSpPr>
          <p:spPr>
            <a:xfrm>
              <a:off x="0" y="-47625"/>
              <a:ext cx="3006361" cy="385778"/>
            </a:xfrm>
            <a:prstGeom prst="rect">
              <a:avLst/>
            </a:prstGeom>
          </p:spPr>
          <p:txBody>
            <a:bodyPr lIns="50800" tIns="50800" rIns="50800" bIns="50800" rtlCol="0" anchor="ctr"/>
            <a:lstStyle/>
            <a:p>
              <a:pPr algn="ctr">
                <a:lnSpc>
                  <a:spcPts val="2659"/>
                </a:lnSpc>
                <a:spcBef>
                  <a:spcPct val="0"/>
                </a:spcBef>
              </a:pPr>
              <a:endParaRPr/>
            </a:p>
          </p:txBody>
        </p:sp>
      </p:grpSp>
      <p:sp>
        <p:nvSpPr>
          <p:cNvPr id="12" name="TextBox 12">
            <a:extLst>
              <a:ext uri="{FF2B5EF4-FFF2-40B4-BE49-F238E27FC236}">
                <a16:creationId xmlns:a16="http://schemas.microsoft.com/office/drawing/2014/main" id="{B0FF50DD-A3CA-5292-1B76-ACAF9BAF0149}"/>
              </a:ext>
            </a:extLst>
          </p:cNvPr>
          <p:cNvSpPr txBox="1"/>
          <p:nvPr/>
        </p:nvSpPr>
        <p:spPr>
          <a:xfrm>
            <a:off x="10152378" y="3031603"/>
            <a:ext cx="7957092" cy="3961084"/>
          </a:xfrm>
          <a:prstGeom prst="rect">
            <a:avLst/>
          </a:prstGeom>
        </p:spPr>
        <p:txBody>
          <a:bodyPr wrap="square" lIns="0" tIns="0" rIns="0" bIns="0" rtlCol="0" anchor="t">
            <a:spAutoFit/>
          </a:bodyPr>
          <a:lstStyle/>
          <a:p>
            <a:pPr marL="342900" indent="-342900" algn="just">
              <a:lnSpc>
                <a:spcPts val="3079"/>
              </a:lnSpc>
              <a:buFont typeface="Arial" panose="020B0604020202020204" pitchFamily="34" charset="0"/>
              <a:buChar char="•"/>
            </a:pPr>
            <a:r>
              <a:rPr lang="en-US" sz="2400" dirty="0"/>
              <a:t>The column chart clearly illustrates that the </a:t>
            </a:r>
            <a:r>
              <a:rPr lang="en-US" sz="2400" b="1" dirty="0"/>
              <a:t>Summer Olympics have been held far more frequently than the Winter Olympics</a:t>
            </a:r>
            <a:r>
              <a:rPr lang="en-US" sz="2400" dirty="0"/>
              <a:t>, emphasizing a historical trend where the Summer Games received more attention, participation, and global representation. This could be attributed to factors such as the wider range of sports, better weather conditions, and the involvement of more countries. The significant difference in frequency also reflects the foundational focus of the Olympic movement, which began with Summer sports and gradually expanded to include Winter disciplines…</a:t>
            </a:r>
            <a:endParaRPr lang="en-US" sz="2199" dirty="0">
              <a:solidFill>
                <a:srgbClr val="054B91"/>
              </a:solidFill>
              <a:latin typeface="Poppins"/>
              <a:ea typeface="Poppins"/>
              <a:cs typeface="Poppins"/>
              <a:sym typeface="Poppins"/>
            </a:endParaRPr>
          </a:p>
        </p:txBody>
      </p:sp>
      <p:sp>
        <p:nvSpPr>
          <p:cNvPr id="13" name="Freeform 13">
            <a:extLst>
              <a:ext uri="{FF2B5EF4-FFF2-40B4-BE49-F238E27FC236}">
                <a16:creationId xmlns:a16="http://schemas.microsoft.com/office/drawing/2014/main" id="{04E54EDE-2C25-866C-F5B1-E303B08D7CFD}"/>
              </a:ext>
            </a:extLst>
          </p:cNvPr>
          <p:cNvSpPr/>
          <p:nvPr/>
        </p:nvSpPr>
        <p:spPr>
          <a:xfrm>
            <a:off x="-766115" y="-698568"/>
            <a:ext cx="2465229" cy="2465229"/>
          </a:xfrm>
          <a:custGeom>
            <a:avLst/>
            <a:gdLst/>
            <a:ahLst/>
            <a:cxnLst/>
            <a:rect l="l" t="t" r="r" b="b"/>
            <a:pathLst>
              <a:path w="2465229" h="2465229">
                <a:moveTo>
                  <a:pt x="0" y="0"/>
                </a:moveTo>
                <a:lnTo>
                  <a:pt x="2465229" y="0"/>
                </a:lnTo>
                <a:lnTo>
                  <a:pt x="2465229" y="2465229"/>
                </a:lnTo>
                <a:lnTo>
                  <a:pt x="0" y="2465229"/>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sp>
        <p:nvSpPr>
          <p:cNvPr id="16" name="TextBox 12">
            <a:extLst>
              <a:ext uri="{FF2B5EF4-FFF2-40B4-BE49-F238E27FC236}">
                <a16:creationId xmlns:a16="http://schemas.microsoft.com/office/drawing/2014/main" id="{BE429708-505B-83B6-391B-2EFB0501B507}"/>
              </a:ext>
            </a:extLst>
          </p:cNvPr>
          <p:cNvSpPr txBox="1"/>
          <p:nvPr/>
        </p:nvSpPr>
        <p:spPr>
          <a:xfrm>
            <a:off x="6400800" y="26727"/>
            <a:ext cx="11887200" cy="465512"/>
          </a:xfrm>
          <a:prstGeom prst="rect">
            <a:avLst/>
          </a:prstGeom>
        </p:spPr>
        <p:txBody>
          <a:bodyPr wrap="square" lIns="0" tIns="0" rIns="0" bIns="0" rtlCol="0" anchor="t">
            <a:spAutoFit/>
          </a:bodyPr>
          <a:lstStyle/>
          <a:p>
            <a:pPr algn="ctr">
              <a:lnSpc>
                <a:spcPts val="4209"/>
              </a:lnSpc>
              <a:spcBef>
                <a:spcPct val="0"/>
              </a:spcBef>
            </a:pPr>
            <a:r>
              <a:rPr lang="en-US" sz="2400" dirty="0">
                <a:solidFill>
                  <a:srgbClr val="054B91"/>
                </a:solidFill>
                <a:latin typeface="Bold Ink"/>
                <a:ea typeface="Bold Ink"/>
              </a:rPr>
              <a:t>How many Olympic Games have been held in each season (Summer vs. Winter)?</a:t>
            </a:r>
          </a:p>
        </p:txBody>
      </p:sp>
      <p:pic>
        <p:nvPicPr>
          <p:cNvPr id="20" name="Picture 19">
            <a:extLst>
              <a:ext uri="{FF2B5EF4-FFF2-40B4-BE49-F238E27FC236}">
                <a16:creationId xmlns:a16="http://schemas.microsoft.com/office/drawing/2014/main" id="{B2C3729E-899B-2B78-A9BC-DFFB763F9F95}"/>
              </a:ext>
            </a:extLst>
          </p:cNvPr>
          <p:cNvPicPr>
            <a:picLocks noChangeAspect="1"/>
          </p:cNvPicPr>
          <p:nvPr/>
        </p:nvPicPr>
        <p:blipFill>
          <a:blip r:embed="rId5"/>
          <a:stretch>
            <a:fillRect/>
          </a:stretch>
        </p:blipFill>
        <p:spPr>
          <a:xfrm>
            <a:off x="163745" y="1996610"/>
            <a:ext cx="9669118" cy="6031071"/>
          </a:xfrm>
          <a:prstGeom prst="rect">
            <a:avLst/>
          </a:prstGeom>
        </p:spPr>
      </p:pic>
      <p:sp>
        <p:nvSpPr>
          <p:cNvPr id="22" name="Freeform 14">
            <a:extLst>
              <a:ext uri="{FF2B5EF4-FFF2-40B4-BE49-F238E27FC236}">
                <a16:creationId xmlns:a16="http://schemas.microsoft.com/office/drawing/2014/main" id="{2BACFF3D-B5AF-C274-8488-B18E3E24D35D}"/>
              </a:ext>
            </a:extLst>
          </p:cNvPr>
          <p:cNvSpPr/>
          <p:nvPr/>
        </p:nvSpPr>
        <p:spPr>
          <a:xfrm>
            <a:off x="16613907" y="8365872"/>
            <a:ext cx="2465229" cy="2465229"/>
          </a:xfrm>
          <a:custGeom>
            <a:avLst/>
            <a:gdLst/>
            <a:ahLst/>
            <a:cxnLst/>
            <a:rect l="l" t="t" r="r" b="b"/>
            <a:pathLst>
              <a:path w="2465229" h="2465229">
                <a:moveTo>
                  <a:pt x="0" y="0"/>
                </a:moveTo>
                <a:lnTo>
                  <a:pt x="2465229" y="0"/>
                </a:lnTo>
                <a:lnTo>
                  <a:pt x="2465229" y="2465229"/>
                </a:lnTo>
                <a:lnTo>
                  <a:pt x="0" y="2465229"/>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spTree>
    <p:extLst>
      <p:ext uri="{BB962C8B-B14F-4D97-AF65-F5344CB8AC3E}">
        <p14:creationId xmlns:p14="http://schemas.microsoft.com/office/powerpoint/2010/main" val="22432812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EC8182-0F7E-ECAA-BF42-D56048D4F656}"/>
            </a:ext>
          </a:extLst>
        </p:cNvPr>
        <p:cNvGrpSpPr/>
        <p:nvPr/>
      </p:nvGrpSpPr>
      <p:grpSpPr>
        <a:xfrm>
          <a:off x="0" y="0"/>
          <a:ext cx="0" cy="0"/>
          <a:chOff x="0" y="0"/>
          <a:chExt cx="0" cy="0"/>
        </a:xfrm>
      </p:grpSpPr>
      <p:grpSp>
        <p:nvGrpSpPr>
          <p:cNvPr id="8" name="Group 8">
            <a:extLst>
              <a:ext uri="{FF2B5EF4-FFF2-40B4-BE49-F238E27FC236}">
                <a16:creationId xmlns:a16="http://schemas.microsoft.com/office/drawing/2014/main" id="{F19E2DD3-A9E0-539C-B430-8A66F09EAE61}"/>
              </a:ext>
            </a:extLst>
          </p:cNvPr>
          <p:cNvGrpSpPr/>
          <p:nvPr/>
        </p:nvGrpSpPr>
        <p:grpSpPr>
          <a:xfrm>
            <a:off x="0" y="9364871"/>
            <a:ext cx="11414776" cy="1351401"/>
            <a:chOff x="0" y="0"/>
            <a:chExt cx="3006361" cy="338153"/>
          </a:xfrm>
        </p:grpSpPr>
        <p:sp>
          <p:nvSpPr>
            <p:cNvPr id="9" name="Freeform 9">
              <a:extLst>
                <a:ext uri="{FF2B5EF4-FFF2-40B4-BE49-F238E27FC236}">
                  <a16:creationId xmlns:a16="http://schemas.microsoft.com/office/drawing/2014/main" id="{DF3497CA-1C26-E507-54B0-42EF73F2260B}"/>
                </a:ext>
              </a:extLst>
            </p:cNvPr>
            <p:cNvSpPr/>
            <p:nvPr/>
          </p:nvSpPr>
          <p:spPr>
            <a:xfrm>
              <a:off x="0" y="0"/>
              <a:ext cx="3006361" cy="338153"/>
            </a:xfrm>
            <a:custGeom>
              <a:avLst/>
              <a:gdLst/>
              <a:ahLst/>
              <a:cxnLst/>
              <a:rect l="l" t="t" r="r" b="b"/>
              <a:pathLst>
                <a:path w="3006361" h="338153">
                  <a:moveTo>
                    <a:pt x="0" y="0"/>
                  </a:moveTo>
                  <a:lnTo>
                    <a:pt x="3006361" y="0"/>
                  </a:lnTo>
                  <a:lnTo>
                    <a:pt x="3006361" y="338153"/>
                  </a:lnTo>
                  <a:lnTo>
                    <a:pt x="0" y="338153"/>
                  </a:lnTo>
                  <a:close/>
                </a:path>
              </a:pathLst>
            </a:custGeom>
            <a:solidFill>
              <a:srgbClr val="D24339"/>
            </a:solidFill>
          </p:spPr>
        </p:sp>
        <p:sp>
          <p:nvSpPr>
            <p:cNvPr id="10" name="TextBox 10">
              <a:extLst>
                <a:ext uri="{FF2B5EF4-FFF2-40B4-BE49-F238E27FC236}">
                  <a16:creationId xmlns:a16="http://schemas.microsoft.com/office/drawing/2014/main" id="{B71EADE8-2091-64D7-2E41-9036F95AADD5}"/>
                </a:ext>
              </a:extLst>
            </p:cNvPr>
            <p:cNvSpPr txBox="1"/>
            <p:nvPr/>
          </p:nvSpPr>
          <p:spPr>
            <a:xfrm>
              <a:off x="0" y="-47625"/>
              <a:ext cx="3006361" cy="385778"/>
            </a:xfrm>
            <a:prstGeom prst="rect">
              <a:avLst/>
            </a:prstGeom>
          </p:spPr>
          <p:txBody>
            <a:bodyPr lIns="50800" tIns="50800" rIns="50800" bIns="50800" rtlCol="0" anchor="ctr"/>
            <a:lstStyle/>
            <a:p>
              <a:pPr algn="ctr">
                <a:lnSpc>
                  <a:spcPts val="2659"/>
                </a:lnSpc>
                <a:spcBef>
                  <a:spcPct val="0"/>
                </a:spcBef>
              </a:pPr>
              <a:endParaRPr/>
            </a:p>
          </p:txBody>
        </p:sp>
      </p:grpSp>
      <p:sp>
        <p:nvSpPr>
          <p:cNvPr id="13" name="Freeform 13">
            <a:extLst>
              <a:ext uri="{FF2B5EF4-FFF2-40B4-BE49-F238E27FC236}">
                <a16:creationId xmlns:a16="http://schemas.microsoft.com/office/drawing/2014/main" id="{C75850DF-6DA7-73E9-D4FC-DE9610016543}"/>
              </a:ext>
            </a:extLst>
          </p:cNvPr>
          <p:cNvSpPr/>
          <p:nvPr/>
        </p:nvSpPr>
        <p:spPr>
          <a:xfrm>
            <a:off x="-766115" y="-698568"/>
            <a:ext cx="2465229" cy="2465229"/>
          </a:xfrm>
          <a:custGeom>
            <a:avLst/>
            <a:gdLst/>
            <a:ahLst/>
            <a:cxnLst/>
            <a:rect l="l" t="t" r="r" b="b"/>
            <a:pathLst>
              <a:path w="2465229" h="2465229">
                <a:moveTo>
                  <a:pt x="0" y="0"/>
                </a:moveTo>
                <a:lnTo>
                  <a:pt x="2465229" y="0"/>
                </a:lnTo>
                <a:lnTo>
                  <a:pt x="2465229" y="2465229"/>
                </a:lnTo>
                <a:lnTo>
                  <a:pt x="0" y="2465229"/>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sp>
        <p:nvSpPr>
          <p:cNvPr id="16" name="TextBox 12">
            <a:extLst>
              <a:ext uri="{FF2B5EF4-FFF2-40B4-BE49-F238E27FC236}">
                <a16:creationId xmlns:a16="http://schemas.microsoft.com/office/drawing/2014/main" id="{752C40E3-0CA9-B414-E55C-95DCC2745B06}"/>
              </a:ext>
            </a:extLst>
          </p:cNvPr>
          <p:cNvSpPr txBox="1"/>
          <p:nvPr/>
        </p:nvSpPr>
        <p:spPr>
          <a:xfrm>
            <a:off x="8686801" y="0"/>
            <a:ext cx="9578454" cy="465512"/>
          </a:xfrm>
          <a:prstGeom prst="rect">
            <a:avLst/>
          </a:prstGeom>
        </p:spPr>
        <p:txBody>
          <a:bodyPr wrap="square" lIns="0" tIns="0" rIns="0" bIns="0" rtlCol="0" anchor="t">
            <a:spAutoFit/>
          </a:bodyPr>
          <a:lstStyle/>
          <a:p>
            <a:pPr algn="ctr">
              <a:lnSpc>
                <a:spcPts val="4209"/>
              </a:lnSpc>
              <a:spcBef>
                <a:spcPct val="0"/>
              </a:spcBef>
            </a:pPr>
            <a:r>
              <a:rPr lang="en-US" sz="2400" dirty="0">
                <a:solidFill>
                  <a:srgbClr val="054B91"/>
                </a:solidFill>
                <a:latin typeface="Bold Ink"/>
                <a:ea typeface="Bold Ink"/>
              </a:rPr>
              <a:t>What is the distribution of games across different decades?</a:t>
            </a:r>
          </a:p>
        </p:txBody>
      </p:sp>
      <p:sp>
        <p:nvSpPr>
          <p:cNvPr id="22" name="Freeform 14">
            <a:extLst>
              <a:ext uri="{FF2B5EF4-FFF2-40B4-BE49-F238E27FC236}">
                <a16:creationId xmlns:a16="http://schemas.microsoft.com/office/drawing/2014/main" id="{21D5347F-D9EE-AA74-F286-BE28001C80F2}"/>
              </a:ext>
            </a:extLst>
          </p:cNvPr>
          <p:cNvSpPr/>
          <p:nvPr/>
        </p:nvSpPr>
        <p:spPr>
          <a:xfrm>
            <a:off x="16613907" y="8365872"/>
            <a:ext cx="2465229" cy="2465229"/>
          </a:xfrm>
          <a:custGeom>
            <a:avLst/>
            <a:gdLst/>
            <a:ahLst/>
            <a:cxnLst/>
            <a:rect l="l" t="t" r="r" b="b"/>
            <a:pathLst>
              <a:path w="2465229" h="2465229">
                <a:moveTo>
                  <a:pt x="0" y="0"/>
                </a:moveTo>
                <a:lnTo>
                  <a:pt x="2465229" y="0"/>
                </a:lnTo>
                <a:lnTo>
                  <a:pt x="2465229" y="2465229"/>
                </a:lnTo>
                <a:lnTo>
                  <a:pt x="0" y="2465229"/>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sp>
        <p:nvSpPr>
          <p:cNvPr id="3" name="TextBox 12">
            <a:extLst>
              <a:ext uri="{FF2B5EF4-FFF2-40B4-BE49-F238E27FC236}">
                <a16:creationId xmlns:a16="http://schemas.microsoft.com/office/drawing/2014/main" id="{67C58C63-58E5-3628-2354-4074C9A121BE}"/>
              </a:ext>
            </a:extLst>
          </p:cNvPr>
          <p:cNvSpPr txBox="1"/>
          <p:nvPr/>
        </p:nvSpPr>
        <p:spPr>
          <a:xfrm>
            <a:off x="9824902" y="2975414"/>
            <a:ext cx="8455137" cy="4757328"/>
          </a:xfrm>
          <a:prstGeom prst="rect">
            <a:avLst/>
          </a:prstGeom>
        </p:spPr>
        <p:txBody>
          <a:bodyPr wrap="square" lIns="0" tIns="0" rIns="0" bIns="0" rtlCol="0" anchor="t">
            <a:spAutoFit/>
          </a:bodyPr>
          <a:lstStyle/>
          <a:p>
            <a:pPr marL="342900" indent="-342900" algn="just">
              <a:lnSpc>
                <a:spcPts val="3079"/>
              </a:lnSpc>
              <a:buFont typeface="Arial" panose="020B0604020202020204" pitchFamily="34" charset="0"/>
              <a:buChar char="•"/>
            </a:pPr>
            <a:r>
              <a:rPr lang="en-US" sz="2400" dirty="0"/>
              <a:t>The scatter area chart displaying the distribution of Olympic Games across different decades reveals a </a:t>
            </a:r>
            <a:r>
              <a:rPr lang="en-US" sz="2400" b="1" dirty="0"/>
              <a:t>steady increase in the frequency of events over time</a:t>
            </a:r>
            <a:r>
              <a:rPr lang="en-US" sz="2400" dirty="0"/>
              <a:t>, especially from the mid-20th century onward. This growth aligns with the global expansion of the Olympic movement and the increasing number of participating nations and sports disciplines. Notably, certain decades show dips or irregularities, which may correspond to global events like World Wars or pandemics that led to cancellations or reduced participation. Overall, the visual trend reflects how the Olympics have evolved from a small, elite competition into a global sporting phenomenon.</a:t>
            </a:r>
          </a:p>
          <a:p>
            <a:pPr marL="342900" indent="-342900" algn="just">
              <a:lnSpc>
                <a:spcPts val="3079"/>
              </a:lnSpc>
              <a:buFont typeface="Arial" panose="020B0604020202020204" pitchFamily="34" charset="0"/>
              <a:buChar char="•"/>
            </a:pPr>
            <a:endParaRPr lang="en-US" sz="2400" dirty="0">
              <a:solidFill>
                <a:srgbClr val="054B91"/>
              </a:solidFill>
              <a:latin typeface="Poppins"/>
              <a:ea typeface="Poppins"/>
              <a:cs typeface="Poppins"/>
              <a:sym typeface="Poppins"/>
            </a:endParaRPr>
          </a:p>
        </p:txBody>
      </p:sp>
      <p:pic>
        <p:nvPicPr>
          <p:cNvPr id="5" name="Picture 4">
            <a:extLst>
              <a:ext uri="{FF2B5EF4-FFF2-40B4-BE49-F238E27FC236}">
                <a16:creationId xmlns:a16="http://schemas.microsoft.com/office/drawing/2014/main" id="{7B2FC1C7-39B3-022D-5B10-9F61D7FA5D7C}"/>
              </a:ext>
            </a:extLst>
          </p:cNvPr>
          <p:cNvPicPr>
            <a:picLocks noChangeAspect="1"/>
          </p:cNvPicPr>
          <p:nvPr/>
        </p:nvPicPr>
        <p:blipFill>
          <a:blip r:embed="rId5"/>
          <a:stretch>
            <a:fillRect/>
          </a:stretch>
        </p:blipFill>
        <p:spPr>
          <a:xfrm>
            <a:off x="7961" y="2290364"/>
            <a:ext cx="9578454" cy="5706271"/>
          </a:xfrm>
          <a:prstGeom prst="rect">
            <a:avLst/>
          </a:prstGeom>
        </p:spPr>
      </p:pic>
    </p:spTree>
    <p:extLst>
      <p:ext uri="{BB962C8B-B14F-4D97-AF65-F5344CB8AC3E}">
        <p14:creationId xmlns:p14="http://schemas.microsoft.com/office/powerpoint/2010/main" val="13697920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1414</TotalTime>
  <Words>6450</Words>
  <Application>Microsoft Office PowerPoint</Application>
  <PresentationFormat>Custom</PresentationFormat>
  <Paragraphs>462</Paragraphs>
  <Slides>46</Slides>
  <Notes>10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46</vt:i4>
      </vt:variant>
    </vt:vector>
  </HeadingPairs>
  <TitlesOfParts>
    <vt:vector size="53" baseType="lpstr">
      <vt:lpstr>Segoe UI Black</vt:lpstr>
      <vt:lpstr>Arial</vt:lpstr>
      <vt:lpstr>Poppins</vt:lpstr>
      <vt:lpstr>Bold Ink</vt:lpstr>
      <vt:lpstr>Calibri</vt:lpstr>
      <vt:lpstr>Aptos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and Red Dynamic Olympic Games Presentation</dc:title>
  <dc:creator>Anand</dc:creator>
  <cp:lastModifiedBy>Anand anand</cp:lastModifiedBy>
  <cp:revision>4</cp:revision>
  <dcterms:created xsi:type="dcterms:W3CDTF">2006-08-16T00:00:00Z</dcterms:created>
  <dcterms:modified xsi:type="dcterms:W3CDTF">2025-06-18T16:38:51Z</dcterms:modified>
  <dc:identifier>DAGqUxyDNl4</dc:identifier>
</cp:coreProperties>
</file>